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4"/>
  </p:notesMasterIdLst>
  <p:sldIdLst>
    <p:sldId id="256" r:id="rId3"/>
    <p:sldId id="518" r:id="rId4"/>
    <p:sldId id="519" r:id="rId5"/>
    <p:sldId id="461" r:id="rId6"/>
    <p:sldId id="258" r:id="rId7"/>
    <p:sldId id="516" r:id="rId8"/>
    <p:sldId id="517" r:id="rId9"/>
    <p:sldId id="515" r:id="rId10"/>
    <p:sldId id="514" r:id="rId11"/>
    <p:sldId id="277" r:id="rId12"/>
    <p:sldId id="309" r:id="rId1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52B91"/>
    <a:srgbClr val="8A3CC4"/>
    <a:srgbClr val="F9CF21"/>
    <a:srgbClr val="A6C6FF"/>
    <a:srgbClr val="C9B5E8"/>
    <a:srgbClr val="D5C5EC"/>
    <a:srgbClr val="E6DDF4"/>
    <a:srgbClr val="E2D3F5"/>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6357" autoAdjust="0"/>
  </p:normalViewPr>
  <p:slideViewPr>
    <p:cSldViewPr>
      <p:cViewPr varScale="1">
        <p:scale>
          <a:sx n="114" d="100"/>
          <a:sy n="114" d="100"/>
        </p:scale>
        <p:origin x="1392" y="102"/>
      </p:cViewPr>
      <p:guideLst>
        <p:guide orient="horz" pos="2880"/>
        <p:guide pos="2160"/>
      </p:guideLst>
    </p:cSldViewPr>
  </p:slideViewPr>
  <p:notesTextViewPr>
    <p:cViewPr>
      <p:scale>
        <a:sx n="3" d="2"/>
        <a:sy n="3" d="2"/>
      </p:scale>
      <p:origin x="0" y="0"/>
    </p:cViewPr>
  </p:notesTextViewPr>
  <p:notesViewPr>
    <p:cSldViewPr>
      <p:cViewPr varScale="1">
        <p:scale>
          <a:sx n="112" d="100"/>
          <a:sy n="112" d="100"/>
        </p:scale>
        <p:origin x="159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5/2/2023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5/2/2023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87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5/2/2023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5/2/2023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5/2/2023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5"/>
            <a:ext cx="8476488"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3"/>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41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5/2/2023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486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5/2/2023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9753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5/2/2023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585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5/2/2023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 y="0"/>
            <a:ext cx="9143999" cy="2267712"/>
          </a:xfrm>
          <a:prstGeom prst="rect">
            <a:avLst/>
          </a:prstGeom>
        </p:spPr>
      </p:pic>
      <p:sp>
        <p:nvSpPr>
          <p:cNvPr id="2" name="Holder 2"/>
          <p:cNvSpPr>
            <a:spLocks noGrp="1"/>
          </p:cNvSpPr>
          <p:nvPr>
            <p:ph type="title"/>
          </p:nvPr>
        </p:nvSpPr>
        <p:spPr>
          <a:xfrm>
            <a:off x="290959" y="126394"/>
            <a:ext cx="8562085"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3"/>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5/2/2023</a:t>
            </a:fld>
            <a:endParaRPr lang="en-US"/>
          </a:p>
        </p:txBody>
      </p:sp>
      <p:sp>
        <p:nvSpPr>
          <p:cNvPr id="6" name="Holder 6"/>
          <p:cNvSpPr>
            <a:spLocks noGrp="1"/>
          </p:cNvSpPr>
          <p:nvPr>
            <p:ph type="sldNum" sz="quarter" idx="7"/>
          </p:nvPr>
        </p:nvSpPr>
        <p:spPr>
          <a:xfrm>
            <a:off x="6583680" y="6377943"/>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71268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scis.gov/i-9-central/form-i-9-acceptable-documents" TargetMode="External"/><Relationship Id="rId2" Type="http://schemas.openxmlformats.org/officeDocument/2006/relationships/hyperlink" Target="mailto:recruittalent@lsuhsc.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recruittalent@lsuhsc.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recruittalent@lsuhsc.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crobat.adobe.com/link/review?uri=urn:aaid:scds:US:6614aaf8-733c-3719-8029-a03bc9d8e1e0" TargetMode="External"/><Relationship Id="rId2" Type="http://schemas.openxmlformats.org/officeDocument/2006/relationships/hyperlink" Target="mailto:recruittalent@lsuhsc.edu" TargetMode="External"/><Relationship Id="rId1" Type="http://schemas.openxmlformats.org/officeDocument/2006/relationships/slideLayout" Target="../slideLayouts/slideLayout7.xml"/><Relationship Id="rId4" Type="http://schemas.openxmlformats.org/officeDocument/2006/relationships/hyperlink" Target="https://www.lsuhsc.edu/administration/hrm/docs/I-9%20and%20E-Verify%20Solutions%20User%20Guide_JAN12201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1010533"/>
          </a:xfrm>
          <a:prstGeom prst="rect">
            <a:avLst/>
          </a:prstGeom>
        </p:spPr>
        <p:txBody>
          <a:bodyPr vert="horz" wrap="square" lIns="0" tIns="12700" rIns="0" bIns="0" rtlCol="0">
            <a:spAutoFit/>
          </a:bodyPr>
          <a:lstStyle/>
          <a:p>
            <a:pPr marL="12700">
              <a:spcBef>
                <a:spcPts val="100"/>
              </a:spcBef>
            </a:pPr>
            <a:r>
              <a:rPr lang="en-US" sz="3200" b="1" spc="-10" dirty="0">
                <a:solidFill>
                  <a:srgbClr val="652B91"/>
                </a:solidFill>
                <a:latin typeface="Arial" panose="020B0604020202020204" pitchFamily="34" charset="0"/>
                <a:cs typeface="Arial" panose="020B0604020202020204" pitchFamily="34" charset="0"/>
              </a:rPr>
              <a:t>HR Talent Acquisition/GME Office</a:t>
            </a:r>
            <a:r>
              <a:rPr lang="en-US" sz="3200" b="1" spc="-15" dirty="0">
                <a:solidFill>
                  <a:srgbClr val="652B91"/>
                </a:solidFill>
                <a:latin typeface="Arial"/>
                <a:cs typeface="Arial"/>
              </a:rPr>
              <a:t> </a:t>
            </a:r>
          </a:p>
          <a:p>
            <a:pPr marL="12700" algn="ctr">
              <a:spcBef>
                <a:spcPts val="100"/>
              </a:spcBef>
            </a:pPr>
            <a:r>
              <a:rPr lang="en-US" sz="3200" b="1" spc="-15" dirty="0">
                <a:solidFill>
                  <a:srgbClr val="652B91"/>
                </a:solidFill>
                <a:latin typeface="Arial"/>
                <a:cs typeface="Arial"/>
              </a:rPr>
              <a:t>I-9 Training</a:t>
            </a:r>
            <a:endParaRPr sz="3200" b="1" dirty="0">
              <a:solidFill>
                <a:srgbClr val="652B91"/>
              </a:solidFill>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dirty="0"/>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a:xfrm>
            <a:off x="457200" y="6377940"/>
            <a:ext cx="2103120" cy="276999"/>
          </a:xfrm>
        </p:spPr>
        <p:txBody>
          <a:bodyPr/>
          <a:lstStyle/>
          <a:p>
            <a:r>
              <a:rPr lang="en-US" dirty="0"/>
              <a:t>May 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277589" y="1676400"/>
            <a:ext cx="6588822" cy="3734103"/>
          </a:xfrm>
          <a:prstGeom prst="ellipse">
            <a:avLst/>
          </a:prstGeom>
          <a:ln>
            <a:noFill/>
          </a:ln>
          <a:effectLst>
            <a:softEdge rad="112500"/>
          </a:effectLst>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168892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F373-32F0-12C6-EE39-5E25605C048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D08F6FC-E335-BCE9-F13B-6B4504F52466}"/>
              </a:ext>
            </a:extLst>
          </p:cNvPr>
          <p:cNvSpPr>
            <a:spLocks noGrp="1"/>
          </p:cNvSpPr>
          <p:nvPr>
            <p:ph type="body" idx="1"/>
          </p:nvPr>
        </p:nvSpPr>
        <p:spPr>
          <a:xfrm>
            <a:off x="152400" y="1447800"/>
            <a:ext cx="1735962" cy="276999"/>
          </a:xfrm>
        </p:spPr>
        <p:txBody>
          <a:bodyPr/>
          <a:lstStyle/>
          <a:p>
            <a:r>
              <a:rPr lang="en-US" dirty="0">
                <a:solidFill>
                  <a:srgbClr val="652B91"/>
                </a:solidFill>
              </a:rPr>
              <a:t>I-9 Form, Page 1</a:t>
            </a:r>
          </a:p>
        </p:txBody>
      </p:sp>
      <p:sp>
        <p:nvSpPr>
          <p:cNvPr id="4" name="Slide Number Placeholder 3">
            <a:extLst>
              <a:ext uri="{FF2B5EF4-FFF2-40B4-BE49-F238E27FC236}">
                <a16:creationId xmlns:a16="http://schemas.microsoft.com/office/drawing/2014/main" id="{F800372E-7405-44E8-2CF5-2696CF2EBAD2}"/>
              </a:ext>
            </a:extLst>
          </p:cNvPr>
          <p:cNvSpPr>
            <a:spLocks noGrp="1"/>
          </p:cNvSpPr>
          <p:nvPr>
            <p:ph type="sldNum" sz="quarter" idx="7"/>
          </p:nvPr>
        </p:nvSpPr>
        <p:spPr/>
        <p:txBody>
          <a:bodyPr/>
          <a:lstStyle/>
          <a:p>
            <a:fld id="{B6F15528-21DE-4FAA-801E-634DDDAF4B2B}" type="slidenum">
              <a:rPr lang="en-US" smtClean="0"/>
              <a:t>2</a:t>
            </a:fld>
            <a:endParaRPr lang="en-US"/>
          </a:p>
        </p:txBody>
      </p:sp>
      <p:pic>
        <p:nvPicPr>
          <p:cNvPr id="6" name="Picture 5">
            <a:extLst>
              <a:ext uri="{FF2B5EF4-FFF2-40B4-BE49-F238E27FC236}">
                <a16:creationId xmlns:a16="http://schemas.microsoft.com/office/drawing/2014/main" id="{0AAD5BFB-0D09-751E-982F-D53E31DDFAFD}"/>
              </a:ext>
            </a:extLst>
          </p:cNvPr>
          <p:cNvPicPr>
            <a:picLocks noChangeAspect="1"/>
          </p:cNvPicPr>
          <p:nvPr/>
        </p:nvPicPr>
        <p:blipFill>
          <a:blip r:embed="rId2"/>
          <a:stretch>
            <a:fillRect/>
          </a:stretch>
        </p:blipFill>
        <p:spPr>
          <a:xfrm>
            <a:off x="1981200" y="1371600"/>
            <a:ext cx="3733800" cy="5360007"/>
          </a:xfrm>
          <a:prstGeom prst="rect">
            <a:avLst/>
          </a:prstGeom>
        </p:spPr>
      </p:pic>
    </p:spTree>
    <p:extLst>
      <p:ext uri="{BB962C8B-B14F-4D97-AF65-F5344CB8AC3E}">
        <p14:creationId xmlns:p14="http://schemas.microsoft.com/office/powerpoint/2010/main" val="364266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078A-5BEC-52F2-AEB8-5BE56A661D4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B65D089-1BEC-161B-FDEA-D7A0893CB7A2}"/>
              </a:ext>
            </a:extLst>
          </p:cNvPr>
          <p:cNvSpPr>
            <a:spLocks noGrp="1"/>
          </p:cNvSpPr>
          <p:nvPr>
            <p:ph type="body" idx="1"/>
          </p:nvPr>
        </p:nvSpPr>
        <p:spPr>
          <a:xfrm>
            <a:off x="152401" y="1447800"/>
            <a:ext cx="1883260" cy="276999"/>
          </a:xfrm>
        </p:spPr>
        <p:txBody>
          <a:bodyPr/>
          <a:lstStyle/>
          <a:p>
            <a:r>
              <a:rPr lang="en-US" dirty="0">
                <a:solidFill>
                  <a:srgbClr val="7030A0"/>
                </a:solidFill>
              </a:rPr>
              <a:t>I-9 Form, Page 2</a:t>
            </a:r>
          </a:p>
        </p:txBody>
      </p:sp>
      <p:sp>
        <p:nvSpPr>
          <p:cNvPr id="4" name="Slide Number Placeholder 3">
            <a:extLst>
              <a:ext uri="{FF2B5EF4-FFF2-40B4-BE49-F238E27FC236}">
                <a16:creationId xmlns:a16="http://schemas.microsoft.com/office/drawing/2014/main" id="{EA607628-E32B-0650-67A6-F3FE558D288A}"/>
              </a:ext>
            </a:extLst>
          </p:cNvPr>
          <p:cNvSpPr>
            <a:spLocks noGrp="1"/>
          </p:cNvSpPr>
          <p:nvPr>
            <p:ph type="sldNum" sz="quarter" idx="7"/>
          </p:nvPr>
        </p:nvSpPr>
        <p:spPr/>
        <p:txBody>
          <a:bodyPr/>
          <a:lstStyle/>
          <a:p>
            <a:fld id="{B6F15528-21DE-4FAA-801E-634DDDAF4B2B}" type="slidenum">
              <a:rPr lang="en-US" smtClean="0"/>
              <a:t>3</a:t>
            </a:fld>
            <a:endParaRPr lang="en-US"/>
          </a:p>
        </p:txBody>
      </p:sp>
      <p:pic>
        <p:nvPicPr>
          <p:cNvPr id="6" name="Picture 5">
            <a:extLst>
              <a:ext uri="{FF2B5EF4-FFF2-40B4-BE49-F238E27FC236}">
                <a16:creationId xmlns:a16="http://schemas.microsoft.com/office/drawing/2014/main" id="{0ABBC31A-6CBE-F035-0798-364CB5BB968D}"/>
              </a:ext>
            </a:extLst>
          </p:cNvPr>
          <p:cNvPicPr>
            <a:picLocks noChangeAspect="1"/>
          </p:cNvPicPr>
          <p:nvPr/>
        </p:nvPicPr>
        <p:blipFill>
          <a:blip r:embed="rId2"/>
          <a:stretch>
            <a:fillRect/>
          </a:stretch>
        </p:blipFill>
        <p:spPr>
          <a:xfrm>
            <a:off x="2035660" y="1447800"/>
            <a:ext cx="3984140" cy="5410200"/>
          </a:xfrm>
          <a:prstGeom prst="rect">
            <a:avLst/>
          </a:prstGeom>
        </p:spPr>
      </p:pic>
    </p:spTree>
    <p:extLst>
      <p:ext uri="{BB962C8B-B14F-4D97-AF65-F5344CB8AC3E}">
        <p14:creationId xmlns:p14="http://schemas.microsoft.com/office/powerpoint/2010/main" val="170194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553998"/>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0" dirty="0">
                <a:solidFill>
                  <a:srgbClr val="4C216D"/>
                </a:solidFill>
              </a:rPr>
              <a:t>HRM Talent Acquisition</a:t>
            </a:r>
            <a:br>
              <a:rPr lang="en-US" sz="1800" kern="0" dirty="0">
                <a:solidFill>
                  <a:srgbClr val="4C216D"/>
                </a:solidFill>
              </a:rPr>
            </a:br>
            <a:r>
              <a:rPr lang="en-US" sz="1800" kern="0" dirty="0">
                <a:solidFill>
                  <a:srgbClr val="4C216D"/>
                </a:solidFill>
                <a:hlinkClick r:id="rId2"/>
              </a:rPr>
              <a:t>recruittalent@lsuhsc.edu</a:t>
            </a:r>
            <a:endParaRPr kumimoji="0" lang="en-US" sz="1800" b="1" i="0" u="none" strike="noStrike" kern="0" cap="none" spc="0" normalizeH="0" baseline="0" noProof="0" dirty="0">
              <a:ln>
                <a:noFill/>
              </a:ln>
              <a:solidFill>
                <a:srgbClr val="4C216D"/>
              </a:solidFill>
              <a:effectLst/>
              <a:uLnTx/>
              <a:uFillTx/>
              <a:latin typeface="Calibri"/>
              <a:ea typeface="+mj-ea"/>
              <a:cs typeface="Calibri"/>
            </a:endParaRPr>
          </a:p>
        </p:txBody>
      </p:sp>
      <p:sp>
        <p:nvSpPr>
          <p:cNvPr id="8" name="Title 1">
            <a:extLst>
              <a:ext uri="{FF2B5EF4-FFF2-40B4-BE49-F238E27FC236}">
                <a16:creationId xmlns:a16="http://schemas.microsoft.com/office/drawing/2014/main" id="{F9798379-5DFF-33AD-711C-A72D49C232ED}"/>
              </a:ext>
            </a:extLst>
          </p:cNvPr>
          <p:cNvSpPr txBox="1">
            <a:spLocks/>
          </p:cNvSpPr>
          <p:nvPr/>
        </p:nvSpPr>
        <p:spPr>
          <a:xfrm>
            <a:off x="762000" y="1405114"/>
            <a:ext cx="365760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2023 I-9 Process</a:t>
            </a:r>
            <a:endParaRPr lang="en-US" sz="2000" b="0" kern="0" dirty="0">
              <a:latin typeface="+mj-lt"/>
            </a:endParaRPr>
          </a:p>
        </p:txBody>
      </p:sp>
      <p:sp>
        <p:nvSpPr>
          <p:cNvPr id="9" name="Text Placeholder 2">
            <a:extLst>
              <a:ext uri="{FF2B5EF4-FFF2-40B4-BE49-F238E27FC236}">
                <a16:creationId xmlns:a16="http://schemas.microsoft.com/office/drawing/2014/main" id="{F82C4DEC-8AB0-53D4-DA7F-CC05F8890787}"/>
              </a:ext>
            </a:extLst>
          </p:cNvPr>
          <p:cNvSpPr>
            <a:spLocks noGrp="1"/>
          </p:cNvSpPr>
          <p:nvPr>
            <p:ph type="body" idx="1"/>
          </p:nvPr>
        </p:nvSpPr>
        <p:spPr>
          <a:xfrm>
            <a:off x="762000" y="1981200"/>
            <a:ext cx="6896100" cy="4167038"/>
          </a:xfrm>
        </p:spPr>
        <p:txBody>
          <a:bodyPr/>
          <a:lstStyle/>
          <a:p>
            <a:pPr marL="285750" marR="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Invitations to employee’s section 1 will not be sent to incoming House Officers until 30 days prior to start date - 6/1/2023 (or later if an off-cycle start)</a:t>
            </a:r>
          </a:p>
          <a:p>
            <a:pPr marL="285750" marR="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Please be prepared to certify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upload supporting documents at same time</a:t>
            </a:r>
          </a:p>
          <a:p>
            <a:pPr marL="285750" marR="0" indent="-285750">
              <a:lnSpc>
                <a:spcPct val="107000"/>
              </a:lnSpc>
              <a:spcBef>
                <a:spcPts val="0"/>
              </a:spcBef>
              <a:spcAft>
                <a:spcPts val="800"/>
              </a:spcAft>
              <a:buFont typeface="Arial" panose="020B0604020202020204" pitchFamily="34" charset="0"/>
              <a:buChar char="•"/>
            </a:pPr>
            <a:r>
              <a:rPr lang="en-US" sz="1600" kern="100" dirty="0">
                <a:latin typeface="Calibri" panose="020F0502020204030204" pitchFamily="34" charset="0"/>
                <a:ea typeface="Calibri" panose="020F0502020204030204" pitchFamily="34" charset="0"/>
                <a:cs typeface="Times New Roman" panose="02020603050405020304" pitchFamily="18" charset="0"/>
              </a:rPr>
              <a:t>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ink sent to Hiring Manager to complete certification is not evergreen and will need to be resent by Talent Acquisition if supporting document(s) are not uploaded at same time certification is complete</a:t>
            </a:r>
          </a:p>
          <a:p>
            <a:pPr marL="285750" marR="0" indent="-285750">
              <a:lnSpc>
                <a:spcPct val="107000"/>
              </a:lnSpc>
              <a:spcBef>
                <a:spcPts val="0"/>
              </a:spcBef>
              <a:spcAft>
                <a:spcPts val="800"/>
              </a:spcAft>
              <a:buFont typeface="Arial" panose="020B0604020202020204" pitchFamily="34" charset="0"/>
              <a:buChar char="•"/>
            </a:pPr>
            <a:r>
              <a:rPr lang="en-US" sz="1600" kern="100" dirty="0">
                <a:latin typeface="Calibri" panose="020F0502020204030204" pitchFamily="34" charset="0"/>
                <a:ea typeface="Calibri" panose="020F0502020204030204" pitchFamily="34" charset="0"/>
                <a:cs typeface="Times New Roman" panose="02020603050405020304" pitchFamily="18" charset="0"/>
              </a:rPr>
              <a:t>If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 &amp; C </a:t>
            </a:r>
            <a:r>
              <a:rPr lang="en-US" sz="1600" kern="100" dirty="0">
                <a:latin typeface="Calibri" panose="020F0502020204030204" pitchFamily="34" charset="0"/>
                <a:ea typeface="Calibri" panose="020F0502020204030204" pitchFamily="34" charset="0"/>
                <a:cs typeface="Times New Roman" panose="02020603050405020304" pitchFamily="18" charset="0"/>
              </a:rPr>
              <a:t>documents are being used, upload as ONE document (cost savings – charged per upload)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600" b="1" i="1" dirty="0"/>
              <a:t>P</a:t>
            </a:r>
            <a:r>
              <a:rPr lang="en-US" sz="1600" b="1" i="1" kern="100" dirty="0">
                <a:effectLst/>
                <a:latin typeface="Calibri" panose="020F0502020204030204" pitchFamily="34" charset="0"/>
                <a:ea typeface="Calibri" panose="020F0502020204030204" pitchFamily="34" charset="0"/>
                <a:cs typeface="Times New Roman" panose="02020603050405020304" pitchFamily="18" charset="0"/>
              </a:rPr>
              <a:t>lease take your time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 completing I-9 documents – when corrections are needed, it takes more time to complete and complicates the I-9 process (corrections increase the likelihood of Tentative </a:t>
            </a:r>
            <a:r>
              <a:rPr lang="en-US" sz="1600" kern="100" dirty="0">
                <a:latin typeface="Calibri" panose="020F0502020204030204" pitchFamily="34" charset="0"/>
                <a:ea typeface="Calibri" panose="020F0502020204030204" pitchFamily="34" charset="0"/>
                <a:cs typeface="Times New Roman" panose="02020603050405020304" pitchFamily="18" charset="0"/>
              </a:rPr>
              <a:t>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on-Confirmation cases and other issues)</a:t>
            </a:r>
          </a:p>
          <a:p>
            <a:pPr marL="285750" indent="-285750">
              <a:buFont typeface="Arial" panose="020B0604020202020204" pitchFamily="34" charset="0"/>
              <a:buChar char="•"/>
            </a:pPr>
            <a:endParaRPr lang="en-US" sz="1600" kern="1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15063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153" y="228600"/>
            <a:ext cx="2800349" cy="1231106"/>
          </a:xfrm>
        </p:spPr>
        <p:txBody>
          <a:bodyPr/>
          <a:lstStyle/>
          <a:p>
            <a:pPr algn="r" rtl="0"/>
            <a:r>
              <a:rPr lang="en-US" sz="1800" kern="0" dirty="0">
                <a:solidFill>
                  <a:srgbClr val="4C216D"/>
                </a:solidFill>
              </a:rPr>
              <a:t>HRM Talent Acquisition</a:t>
            </a:r>
            <a:br>
              <a:rPr lang="en-US" sz="1800" kern="0" dirty="0">
                <a:solidFill>
                  <a:srgbClr val="4C216D"/>
                </a:solidFill>
              </a:rPr>
            </a:br>
            <a:r>
              <a:rPr lang="en-US" sz="1800" kern="0" dirty="0">
                <a:solidFill>
                  <a:srgbClr val="4C216D"/>
                </a:solidFill>
                <a:hlinkClick r:id="rId2"/>
              </a:rPr>
              <a:t>recruittalent@lsuhsc.edu</a:t>
            </a:r>
            <a:br>
              <a:rPr kumimoji="0" lang="en-US" sz="1800" b="1" i="0" u="none" strike="noStrike" kern="0" cap="none" spc="0" normalizeH="0" baseline="0" noProof="0" dirty="0">
                <a:ln>
                  <a:noFill/>
                </a:ln>
                <a:solidFill>
                  <a:srgbClr val="4C216D"/>
                </a:solidFill>
                <a:effectLst/>
                <a:uLnTx/>
                <a:uFillTx/>
                <a:latin typeface="Calibri"/>
                <a:ea typeface="+mj-ea"/>
                <a:cs typeface="Calibri"/>
              </a:rPr>
            </a:b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ext Placeholder 3">
            <a:extLst>
              <a:ext uri="{FF2B5EF4-FFF2-40B4-BE49-F238E27FC236}">
                <a16:creationId xmlns:a16="http://schemas.microsoft.com/office/drawing/2014/main" id="{73D5A556-2DBF-B7B8-C562-2300A53F764B}"/>
              </a:ext>
            </a:extLst>
          </p:cNvPr>
          <p:cNvSpPr txBox="1">
            <a:spLocks/>
          </p:cNvSpPr>
          <p:nvPr/>
        </p:nvSpPr>
        <p:spPr>
          <a:xfrm>
            <a:off x="685800" y="1676400"/>
            <a:ext cx="8382000" cy="4695901"/>
          </a:xfrm>
          <a:prstGeom prst="rect">
            <a:avLst/>
          </a:prstGeom>
        </p:spPr>
        <p:txBody>
          <a:bodyPr wrap="square" lIns="0" tIns="0" rIns="0" bIns="0">
            <a:spAutoFit/>
          </a:bodyPr>
          <a:lstStyle>
            <a:lvl1pPr marL="0">
              <a:defRPr sz="1800" b="0" i="0">
                <a:solidFill>
                  <a:schemeClr val="tx1"/>
                </a:solidFill>
                <a:latin typeface="Calibri"/>
                <a:ea typeface="+mn-ea"/>
                <a:cs typeface="Calibri"/>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sz="2000" kern="0" dirty="0">
                <a:solidFill>
                  <a:srgbClr val="652B91"/>
                </a:solidFill>
                <a:latin typeface="+mj-lt"/>
              </a:rPr>
              <a:t>Compliance Notes</a:t>
            </a:r>
          </a:p>
          <a:p>
            <a:endParaRPr lang="en-US" sz="1600" b="1" kern="0" dirty="0">
              <a:latin typeface="+mn-lt"/>
            </a:endParaRPr>
          </a:p>
          <a:p>
            <a:pPr marL="457200" indent="-457200">
              <a:spcAft>
                <a:spcPts val="600"/>
              </a:spcAft>
              <a:buFont typeface="Arial" panose="020B0604020202020204" pitchFamily="34" charset="0"/>
              <a:buChar char="•"/>
            </a:pPr>
            <a:r>
              <a:rPr lang="en-US" sz="1600" kern="0" dirty="0">
                <a:latin typeface="+mn-lt"/>
              </a:rPr>
              <a:t>Page 1 must be completed by employee no later than first day of paid work</a:t>
            </a:r>
          </a:p>
          <a:p>
            <a:pPr marL="457200" indent="-457200">
              <a:spcAft>
                <a:spcPts val="600"/>
              </a:spcAft>
              <a:buFont typeface="Arial" panose="020B0604020202020204" pitchFamily="34" charset="0"/>
              <a:buChar char="•"/>
            </a:pPr>
            <a:r>
              <a:rPr lang="en-US" sz="1600" kern="0" dirty="0">
                <a:latin typeface="+mn-lt"/>
              </a:rPr>
              <a:t>Page 2 certification must be completed by employer no later than third business </a:t>
            </a:r>
            <a:r>
              <a:rPr lang="en-US" sz="1600" kern="0">
                <a:latin typeface="+mn-lt"/>
              </a:rPr>
              <a:t>day after first </a:t>
            </a:r>
            <a:r>
              <a:rPr lang="en-US" sz="1600" kern="0" dirty="0">
                <a:latin typeface="+mn-lt"/>
              </a:rPr>
              <a:t>day of </a:t>
            </a:r>
            <a:r>
              <a:rPr lang="en-US" sz="1600" kern="0">
                <a:latin typeface="+mn-lt"/>
              </a:rPr>
              <a:t>paid work</a:t>
            </a:r>
            <a:endParaRPr lang="en-US" sz="1600" kern="0" dirty="0">
              <a:latin typeface="+mn-lt"/>
            </a:endParaRPr>
          </a:p>
          <a:p>
            <a:pPr marL="457200" indent="-457200">
              <a:spcAft>
                <a:spcPts val="600"/>
              </a:spcAft>
              <a:buFont typeface="Arial" panose="020B0604020202020204" pitchFamily="34" charset="0"/>
              <a:buChar char="•"/>
            </a:pPr>
            <a:r>
              <a:rPr lang="en-US" sz="1600" i="1" u="sng" kern="0" dirty="0">
                <a:latin typeface="+mn-lt"/>
              </a:rPr>
              <a:t>Deadline for July 1, 2023 start date is Tuesday, July 4, 2023 </a:t>
            </a:r>
            <a:r>
              <a:rPr lang="en-US" sz="1600" i="1" kern="0" dirty="0">
                <a:latin typeface="+mn-lt"/>
              </a:rPr>
              <a:t>- </a:t>
            </a:r>
            <a:r>
              <a:rPr lang="en-US" sz="1600" b="1" kern="0" dirty="0">
                <a:latin typeface="+mn-lt"/>
              </a:rPr>
              <a:t>please plan to complete prior to deadline in all instances possible</a:t>
            </a:r>
          </a:p>
          <a:p>
            <a:pPr marL="457200" indent="-457200">
              <a:spcAft>
                <a:spcPts val="6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Must view original I-9 documents during certification process</a:t>
            </a:r>
          </a:p>
          <a:p>
            <a:pPr marL="457200" indent="-457200">
              <a:spcAft>
                <a:spcPts val="6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Must ensure documents provided are acceptable documents from list A or B </a:t>
            </a:r>
            <a:r>
              <a:rPr lang="en-US" sz="1600" u="sng"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a:t>
            </a:r>
          </a:p>
          <a:p>
            <a:pPr marL="742939" lvl="1" indent="-285750">
              <a:lnSpc>
                <a:spcPct val="107000"/>
              </a:lnSpc>
              <a:spcAft>
                <a:spcPts val="800"/>
              </a:spcAft>
              <a:buFont typeface="Arial" panose="020B0604020202020204" pitchFamily="34" charset="0"/>
              <a:buChar char="•"/>
            </a:pPr>
            <a:r>
              <a:rPr lang="en-US" sz="16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Form I-9 Acceptable Documents | USCIS</a:t>
            </a:r>
            <a:r>
              <a:rPr lang="en-US" sz="16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pPr marL="1200127" lvl="2" indent="-285750">
              <a:lnSpc>
                <a:spcPct val="107000"/>
              </a:lnSpc>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Expired documents are not acceptable  </a:t>
            </a:r>
          </a:p>
          <a:p>
            <a:pPr marL="1200127" lvl="2" indent="-285750">
              <a:lnSpc>
                <a:spcPct val="107000"/>
              </a:lnSpc>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Restricted social security card is not an acceptable C document</a:t>
            </a:r>
          </a:p>
          <a:p>
            <a:pPr marL="285750" marR="0" indent="-285750">
              <a:lnSpc>
                <a:spcPct val="107000"/>
              </a:lnSpc>
              <a:spcBef>
                <a:spcPts val="0"/>
              </a:spcBef>
              <a:spcAft>
                <a:spcPts val="800"/>
              </a:spcAft>
              <a:buFont typeface="Arial" panose="020B0604020202020204" pitchFamily="34" charset="0"/>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endParaRPr lang="en-US" sz="1600" kern="0" dirty="0">
              <a:solidFill>
                <a:sysClr val="windowText" lastClr="000000"/>
              </a:solidFill>
            </a:endParaRPr>
          </a:p>
          <a:p>
            <a:pPr marL="285750" indent="-285750">
              <a:buFont typeface="Arial" panose="020B0604020202020204" pitchFamily="34" charset="0"/>
              <a:buChar char="•"/>
            </a:pPr>
            <a:endParaRPr lang="en-US" sz="1600" kern="0" dirty="0">
              <a:latin typeface="+mn-lt"/>
            </a:endParaRPr>
          </a:p>
        </p:txBody>
      </p:sp>
    </p:spTree>
    <p:extLst>
      <p:ext uri="{BB962C8B-B14F-4D97-AF65-F5344CB8AC3E}">
        <p14:creationId xmlns:p14="http://schemas.microsoft.com/office/powerpoint/2010/main" val="94313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153" y="228600"/>
            <a:ext cx="2800349" cy="5539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0" dirty="0">
                <a:solidFill>
                  <a:srgbClr val="4C216D"/>
                </a:solidFill>
              </a:rPr>
              <a:t>HRM Talent Acquisition</a:t>
            </a:r>
            <a:br>
              <a:rPr lang="en-US" sz="1800" kern="0" dirty="0">
                <a:solidFill>
                  <a:srgbClr val="4C216D"/>
                </a:solidFill>
              </a:rPr>
            </a:br>
            <a:r>
              <a:rPr lang="en-US" sz="1800" kern="0" dirty="0">
                <a:solidFill>
                  <a:srgbClr val="4C216D"/>
                </a:solidFill>
                <a:hlinkClick r:id="rId2"/>
              </a:rPr>
              <a:t>recruittalent@lsuhsc.edu</a:t>
            </a:r>
            <a:endParaRPr kumimoji="0" lang="en-US" sz="1800" b="1" i="0" u="none" strike="noStrike" kern="0" cap="none" spc="0" normalizeH="0" baseline="0" noProof="0" dirty="0">
              <a:ln>
                <a:noFill/>
              </a:ln>
              <a:solidFill>
                <a:srgbClr val="4C216D"/>
              </a:solidFill>
              <a:effectLst/>
              <a:uLnTx/>
              <a:uFillTx/>
              <a:latin typeface="Calibri"/>
              <a:ea typeface="+mj-ea"/>
              <a:cs typeface="Calibri"/>
            </a:endParaRPr>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ext Placeholder 3">
            <a:extLst>
              <a:ext uri="{FF2B5EF4-FFF2-40B4-BE49-F238E27FC236}">
                <a16:creationId xmlns:a16="http://schemas.microsoft.com/office/drawing/2014/main" id="{73D5A556-2DBF-B7B8-C562-2300A53F764B}"/>
              </a:ext>
            </a:extLst>
          </p:cNvPr>
          <p:cNvSpPr txBox="1">
            <a:spLocks/>
          </p:cNvSpPr>
          <p:nvPr/>
        </p:nvSpPr>
        <p:spPr>
          <a:xfrm>
            <a:off x="381000" y="1600200"/>
            <a:ext cx="8382000" cy="5403402"/>
          </a:xfrm>
          <a:prstGeom prst="rect">
            <a:avLst/>
          </a:prstGeom>
        </p:spPr>
        <p:txBody>
          <a:bodyPr wrap="square" lIns="0" tIns="0" rIns="0" bIns="0">
            <a:spAutoFit/>
          </a:bodyPr>
          <a:lstStyle>
            <a:lvl1pPr marL="0">
              <a:defRPr sz="1800" b="0" i="0">
                <a:solidFill>
                  <a:schemeClr val="tx1"/>
                </a:solidFill>
                <a:latin typeface="Calibri"/>
                <a:ea typeface="+mn-ea"/>
                <a:cs typeface="Calibri"/>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sz="2000" kern="0" dirty="0">
                <a:solidFill>
                  <a:srgbClr val="652B91"/>
                </a:solidFill>
                <a:latin typeface="+mj-lt"/>
              </a:rPr>
              <a:t>How to avoid corrections</a:t>
            </a:r>
          </a:p>
          <a:p>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When reviewing original supporting documents, </a:t>
            </a:r>
            <a:r>
              <a:rPr lang="en-US" sz="1600" kern="100" dirty="0">
                <a:latin typeface="Calibri" panose="020F0502020204030204" pitchFamily="34" charset="0"/>
                <a:ea typeface="Calibri" panose="020F0502020204030204" pitchFamily="34" charset="0"/>
                <a:cs typeface="Times New Roman" panose="02020603050405020304" pitchFamily="18" charset="0"/>
              </a:rPr>
              <a:t>i</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 the information differs on supporting documents from how the employee filled out page 1, resend to employee to make correction prior to certifying I-9. This will save time and energy making avoidable corrections later (and possibly avoid TNC case.)</a:t>
            </a:r>
          </a:p>
          <a:p>
            <a:pPr marL="285750" indent="-285750">
              <a:buFont typeface="Arial" panose="020B0604020202020204" pitchFamily="34" charset="0"/>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Manage I-9 forms &gt; Right click on name &gt; Correct I-9 form</a:t>
            </a:r>
          </a:p>
          <a:p>
            <a:pPr>
              <a:lnSpc>
                <a:spcPct val="107000"/>
              </a:lnSpc>
              <a:spcAft>
                <a:spcPts val="80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endParaRPr lang="en-US" sz="1600" kern="0" dirty="0">
              <a:solidFill>
                <a:sysClr val="windowText" lastClr="000000"/>
              </a:solidFill>
            </a:endParaRPr>
          </a:p>
          <a:p>
            <a:pPr marL="285750" indent="-285750">
              <a:buFont typeface="Arial" panose="020B0604020202020204" pitchFamily="34" charset="0"/>
              <a:buChar char="•"/>
            </a:pPr>
            <a:endParaRPr lang="en-US" sz="1600" kern="0" dirty="0">
              <a:latin typeface="+mn-lt"/>
            </a:endParaRPr>
          </a:p>
        </p:txBody>
      </p:sp>
      <p:pic>
        <p:nvPicPr>
          <p:cNvPr id="9" name="Picture 8">
            <a:extLst>
              <a:ext uri="{FF2B5EF4-FFF2-40B4-BE49-F238E27FC236}">
                <a16:creationId xmlns:a16="http://schemas.microsoft.com/office/drawing/2014/main" id="{C49F0EF2-FD8A-4CCA-59EE-150405C622D6}"/>
              </a:ext>
            </a:extLst>
          </p:cNvPr>
          <p:cNvPicPr>
            <a:picLocks noChangeAspect="1"/>
          </p:cNvPicPr>
          <p:nvPr/>
        </p:nvPicPr>
        <p:blipFill>
          <a:blip r:embed="rId3"/>
          <a:stretch>
            <a:fillRect/>
          </a:stretch>
        </p:blipFill>
        <p:spPr>
          <a:xfrm>
            <a:off x="1219200" y="4279530"/>
            <a:ext cx="6096000" cy="1895213"/>
          </a:xfrm>
          <a:prstGeom prst="rect">
            <a:avLst/>
          </a:prstGeom>
        </p:spPr>
      </p:pic>
    </p:spTree>
    <p:extLst>
      <p:ext uri="{BB962C8B-B14F-4D97-AF65-F5344CB8AC3E}">
        <p14:creationId xmlns:p14="http://schemas.microsoft.com/office/powerpoint/2010/main" val="157261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3866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0" dirty="0">
                <a:solidFill>
                  <a:srgbClr val="4C216D"/>
                </a:solidFill>
              </a:rPr>
              <a:t>HRM Talent Acquisition</a:t>
            </a:r>
            <a:br>
              <a:rPr lang="en-US" sz="1600" kern="0" dirty="0">
                <a:solidFill>
                  <a:srgbClr val="4C216D"/>
                </a:solidFill>
              </a:rPr>
            </a:br>
            <a:r>
              <a:rPr lang="en-US" sz="1600" kern="0" dirty="0">
                <a:solidFill>
                  <a:srgbClr val="4C216D"/>
                </a:solidFill>
                <a:hlinkClick r:id="rId2"/>
              </a:rPr>
              <a:t>recruittalent@lsuhsc.edu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2">
            <a:extLst>
              <a:ext uri="{FF2B5EF4-FFF2-40B4-BE49-F238E27FC236}">
                <a16:creationId xmlns:a16="http://schemas.microsoft.com/office/drawing/2014/main" id="{22DE80E5-485F-8738-1522-935F975F1C95}"/>
              </a:ext>
            </a:extLst>
          </p:cNvPr>
          <p:cNvSpPr>
            <a:spLocks noGrp="1"/>
          </p:cNvSpPr>
          <p:nvPr>
            <p:ph type="body" idx="1"/>
          </p:nvPr>
        </p:nvSpPr>
        <p:spPr>
          <a:xfrm>
            <a:off x="457200" y="1905001"/>
            <a:ext cx="7924800" cy="4644477"/>
          </a:xfrm>
        </p:spPr>
        <p:txBody>
          <a:bodyPr/>
          <a:lstStyle/>
          <a:p>
            <a:pPr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Reasons why Re-verification may be required:</a:t>
            </a:r>
          </a:p>
          <a:p>
            <a:pPr marL="285750" indent="-285750">
              <a:lnSpc>
                <a:spcPct val="107000"/>
              </a:lnSpc>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Employee Work Authorization renewal</a:t>
            </a:r>
          </a:p>
          <a:p>
            <a:pPr marL="285750" marR="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Name change</a:t>
            </a:r>
          </a:p>
          <a:p>
            <a:pPr marL="285750" indent="-285750">
              <a:lnSpc>
                <a:spcPct val="107000"/>
              </a:lnSpc>
              <a:spcAft>
                <a:spcPts val="800"/>
              </a:spcAft>
              <a:buFont typeface="Arial" panose="020B0604020202020204" pitchFamily="34" charset="0"/>
              <a:buChar char="•"/>
            </a:pPr>
            <a:r>
              <a:rPr lang="en-US" sz="1600" kern="100" dirty="0">
                <a:latin typeface="Calibri" panose="020F0502020204030204" pitchFamily="34" charset="0"/>
                <a:ea typeface="Calibri" panose="020F0502020204030204" pitchFamily="34" charset="0"/>
                <a:cs typeface="Times New Roman" panose="02020603050405020304" pitchFamily="18" charset="0"/>
              </a:rPr>
              <a:t>Hire Right will guide you through next steps based on your selection(s)</a:t>
            </a:r>
          </a:p>
          <a:p>
            <a:pPr marL="285750" marR="0" indent="-285750">
              <a:lnSpc>
                <a:spcPct val="107000"/>
              </a:lnSpc>
              <a:spcBef>
                <a:spcPts val="0"/>
              </a:spcBef>
              <a:spcAft>
                <a:spcPts val="800"/>
              </a:spcAft>
              <a:buFont typeface="Arial" panose="020B0604020202020204" pitchFamily="34" charset="0"/>
              <a:buChar char="•"/>
            </a:pPr>
            <a:r>
              <a:rPr lang="en-US" sz="1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recruittalent@lsuhsc.edu</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is also notified when expired documents need to be re-verified</a:t>
            </a:r>
          </a:p>
          <a:p>
            <a:pPr marL="285750" marR="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Talent Acquisition will email current coordinator to advise when re-verification is required</a:t>
            </a:r>
          </a:p>
          <a:p>
            <a:pPr marL="285750" indent="-285750">
              <a:lnSpc>
                <a:spcPct val="107000"/>
              </a:lnSpc>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Rehire within 3 years – do not re-verify original form, complete new I-9 form</a:t>
            </a:r>
          </a:p>
          <a:p>
            <a:pPr marL="285750" indent="-285750">
              <a:lnSpc>
                <a:spcPct val="107000"/>
              </a:lnSpc>
              <a:spcAft>
                <a:spcPts val="800"/>
              </a:spcAft>
              <a:buFont typeface="Arial" panose="020B0604020202020204" pitchFamily="34" charset="0"/>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How to re-verify</a:t>
            </a:r>
          </a:p>
          <a:p>
            <a:pPr marL="285750" indent="-285750">
              <a:lnSpc>
                <a:spcPct val="107000"/>
              </a:lnSpc>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Manage I-9 forms &gt; </a:t>
            </a:r>
            <a:r>
              <a:rPr lang="en-US" sz="1600" kern="100" dirty="0">
                <a:latin typeface="Calibri" panose="020F0502020204030204" pitchFamily="34" charset="0"/>
                <a:ea typeface="Calibri" panose="020F0502020204030204" pitchFamily="34" charset="0"/>
                <a:cs typeface="Times New Roman" panose="02020603050405020304" pitchFamily="18" charset="0"/>
              </a:rPr>
              <a:t>R</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ight </a:t>
            </a:r>
            <a:r>
              <a:rPr lang="en-US" sz="1600" kern="100" dirty="0">
                <a:latin typeface="Calibri" panose="020F0502020204030204" pitchFamily="34" charset="0"/>
                <a:ea typeface="Calibri" panose="020F0502020204030204" pitchFamily="34" charset="0"/>
                <a:cs typeface="Times New Roman" panose="02020603050405020304" pitchFamily="18" charset="0"/>
              </a:rPr>
              <a:t>c</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lick on employee name &gt; Select Re-Verify I-9 form</a:t>
            </a:r>
          </a:p>
          <a:p>
            <a:pPr marL="285750" marR="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select update myself or send to Hiring manager (whomever viewing original documents)</a:t>
            </a:r>
          </a:p>
          <a:p>
            <a:pPr marL="285750" marR="0" indent="-285750">
              <a:lnSpc>
                <a:spcPct val="107000"/>
              </a:lnSpc>
              <a:spcBef>
                <a:spcPts val="0"/>
              </a:spcBef>
              <a:spcAft>
                <a:spcPts val="800"/>
              </a:spcAft>
              <a:buFont typeface="Arial" panose="020B0604020202020204" pitchFamily="34" charset="0"/>
              <a:buChar char="•"/>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FD156F3B-EFDB-BB9D-BCC9-555A8E217536}"/>
              </a:ext>
            </a:extLst>
          </p:cNvPr>
          <p:cNvSpPr txBox="1">
            <a:spLocks/>
          </p:cNvSpPr>
          <p:nvPr/>
        </p:nvSpPr>
        <p:spPr>
          <a:xfrm>
            <a:off x="457201" y="1405114"/>
            <a:ext cx="396240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Re-verification Process</a:t>
            </a:r>
            <a:endParaRPr lang="en-US" sz="2000" b="0" kern="0" dirty="0">
              <a:latin typeface="+mj-lt"/>
            </a:endParaRPr>
          </a:p>
        </p:txBody>
      </p:sp>
    </p:spTree>
    <p:extLst>
      <p:ext uri="{BB962C8B-B14F-4D97-AF65-F5344CB8AC3E}">
        <p14:creationId xmlns:p14="http://schemas.microsoft.com/office/powerpoint/2010/main" val="8653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3866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0" dirty="0">
                <a:solidFill>
                  <a:srgbClr val="4C216D"/>
                </a:solidFill>
              </a:rPr>
              <a:t>HRM Talent Acquisition</a:t>
            </a:r>
            <a:br>
              <a:rPr lang="en-US" sz="1600" kern="0" dirty="0">
                <a:solidFill>
                  <a:srgbClr val="4C216D"/>
                </a:solidFill>
              </a:rPr>
            </a:br>
            <a:r>
              <a:rPr lang="en-US" sz="1600" kern="0" dirty="0">
                <a:solidFill>
                  <a:srgbClr val="4C216D"/>
                </a:solidFill>
                <a:hlinkClick r:id="rId2"/>
              </a:rPr>
              <a:t>recruittalent@lsuhsc.edu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2">
            <a:extLst>
              <a:ext uri="{FF2B5EF4-FFF2-40B4-BE49-F238E27FC236}">
                <a16:creationId xmlns:a16="http://schemas.microsoft.com/office/drawing/2014/main" id="{890036CA-9CE3-1836-DA54-4C12772FC63D}"/>
              </a:ext>
            </a:extLst>
          </p:cNvPr>
          <p:cNvSpPr>
            <a:spLocks noGrp="1"/>
          </p:cNvSpPr>
          <p:nvPr>
            <p:ph type="body" idx="1"/>
          </p:nvPr>
        </p:nvSpPr>
        <p:spPr>
          <a:xfrm>
            <a:off x="397457" y="1828800"/>
            <a:ext cx="7050572" cy="7456451"/>
          </a:xfrm>
        </p:spPr>
        <p:txBody>
          <a:bodyPr/>
          <a:lstStyle/>
          <a:p>
            <a:pPr rtl="0"/>
            <a:r>
              <a:rPr lang="en-US" sz="1600" spc="-11" dirty="0">
                <a:latin typeface="+mn-lt"/>
                <a:ea typeface="+mj-ea"/>
                <a:cs typeface="Arial" panose="020B0604020202020204" pitchFamily="34" charset="0"/>
              </a:rPr>
              <a:t>Tentative Non-Confirmation can occur for a variety of reasons  </a:t>
            </a:r>
          </a:p>
          <a:p>
            <a:pPr rtl="0"/>
            <a:endParaRPr lang="en-US" sz="1600" spc="-11" dirty="0">
              <a:latin typeface="+mn-lt"/>
              <a:ea typeface="+mj-ea"/>
              <a:cs typeface="Arial" panose="020B0604020202020204" pitchFamily="34" charset="0"/>
            </a:endParaRPr>
          </a:p>
          <a:p>
            <a:pPr marL="285750" indent="-285750" rtl="0">
              <a:buFont typeface="Arial" panose="020B0604020202020204" pitchFamily="34" charset="0"/>
              <a:buChar char="•"/>
            </a:pPr>
            <a:r>
              <a:rPr lang="en-US" sz="1600" spc="-11" dirty="0">
                <a:latin typeface="+mn-lt"/>
                <a:ea typeface="+mj-ea"/>
                <a:cs typeface="Arial" panose="020B0604020202020204" pitchFamily="34" charset="0"/>
              </a:rPr>
              <a:t>Avoiding/correcting mistakes prior to submitting a I-9 will decrease TNC cases</a:t>
            </a:r>
          </a:p>
          <a:p>
            <a:pPr marL="285750" indent="-285750" rtl="0">
              <a:buFont typeface="Arial" panose="020B0604020202020204" pitchFamily="34" charset="0"/>
              <a:buChar char="•"/>
            </a:pPr>
            <a:r>
              <a:rPr lang="en-US" sz="1600" spc="-11" dirty="0">
                <a:latin typeface="+mn-lt"/>
                <a:ea typeface="+mj-ea"/>
                <a:cs typeface="Arial" panose="020B0604020202020204" pitchFamily="34" charset="0"/>
              </a:rPr>
              <a:t>When you do have a TNC case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Manage I-9 Forms &gt; Right click on employee &gt; Next Action</a:t>
            </a: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Notify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2"/>
              </a:rPr>
              <a:t>recruittalent@lsuhsc.edu</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so we can advise/support completion of next action required according to individual situation </a:t>
            </a:r>
          </a:p>
          <a:p>
            <a:pPr marL="285750" marR="0" indent="-285750">
              <a:lnSpc>
                <a:spcPct val="107000"/>
              </a:lnSpc>
              <a:spcBef>
                <a:spcPts val="0"/>
              </a:spcBef>
              <a:spcAft>
                <a:spcPts val="800"/>
              </a:spcAft>
              <a:buFont typeface="Arial" panose="020B0604020202020204" pitchFamily="34" charset="0"/>
              <a:buChar char="•"/>
            </a:pPr>
            <a:r>
              <a:rPr lang="en-US" sz="1600" kern="100" dirty="0">
                <a:latin typeface="Calibri" panose="020F0502020204030204" pitchFamily="34" charset="0"/>
                <a:ea typeface="Calibri" panose="020F0502020204030204" pitchFamily="34" charset="0"/>
                <a:cs typeface="Times New Roman" panose="02020603050405020304" pitchFamily="18" charset="0"/>
              </a:rPr>
              <a:t>Timely action is required - </a:t>
            </a:r>
            <a:r>
              <a:rPr lang="en-US" sz="1600" b="1" kern="100" dirty="0">
                <a:latin typeface="Calibri" panose="020F0502020204030204" pitchFamily="34" charset="0"/>
                <a:ea typeface="Calibri" panose="020F0502020204030204" pitchFamily="34" charset="0"/>
                <a:cs typeface="Times New Roman" panose="02020603050405020304" pitchFamily="18" charset="0"/>
              </a:rPr>
              <a:t>please monitor your Manage I-9 Forms page regularly</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39" lvl="1" indent="-285750" rtl="0">
              <a:buFont typeface="Arial" panose="020B0604020202020204" pitchFamily="34" charset="0"/>
              <a:buChar char="•"/>
            </a:pPr>
            <a:endParaRPr lang="en-US" sz="1600" spc="-11" dirty="0">
              <a:latin typeface="+mn-lt"/>
              <a:ea typeface="+mj-ea"/>
              <a:cs typeface="Arial" panose="020B0604020202020204" pitchFamily="34" charset="0"/>
            </a:endParaRPr>
          </a:p>
          <a:p>
            <a:pPr rtl="0"/>
            <a:endParaRPr lang="en-US" sz="1600" spc="-11" dirty="0">
              <a:latin typeface="+mn-lt"/>
              <a:ea typeface="+mj-ea"/>
              <a:cs typeface="Arial" panose="020B0604020202020204" pitchFamily="34" charset="0"/>
            </a:endParaRPr>
          </a:p>
          <a:p>
            <a:pPr rtl="0"/>
            <a:endParaRPr lang="en-US" sz="1600" spc="-11" dirty="0">
              <a:latin typeface="+mn-lt"/>
              <a:ea typeface="+mj-ea"/>
              <a:cs typeface="Arial" panose="020B0604020202020204" pitchFamily="34" charset="0"/>
            </a:endParaRPr>
          </a:p>
          <a:p>
            <a:pPr rtl="0"/>
            <a:endParaRPr lang="en-US" sz="1600" b="1" spc="-11" dirty="0">
              <a:solidFill>
                <a:srgbClr val="451D7A"/>
              </a:solidFill>
              <a:latin typeface="Arial" panose="020B0604020202020204" pitchFamily="34" charset="0"/>
              <a:ea typeface="+mj-ea"/>
              <a:cs typeface="Arial" panose="020B0604020202020204" pitchFamily="34" charset="0"/>
            </a:endParaRPr>
          </a:p>
          <a:p>
            <a:pPr rtl="0"/>
            <a:endParaRPr lang="en-US" sz="1600" u="sng" dirty="0"/>
          </a:p>
        </p:txBody>
      </p:sp>
      <p:sp>
        <p:nvSpPr>
          <p:cNvPr id="5" name="Title 1">
            <a:extLst>
              <a:ext uri="{FF2B5EF4-FFF2-40B4-BE49-F238E27FC236}">
                <a16:creationId xmlns:a16="http://schemas.microsoft.com/office/drawing/2014/main" id="{2AFCA6DC-252B-E8FB-0595-33DC6117FE20}"/>
              </a:ext>
            </a:extLst>
          </p:cNvPr>
          <p:cNvSpPr txBox="1">
            <a:spLocks/>
          </p:cNvSpPr>
          <p:nvPr/>
        </p:nvSpPr>
        <p:spPr>
          <a:xfrm>
            <a:off x="397458" y="1371600"/>
            <a:ext cx="399148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Tentative Non-Confirmation</a:t>
            </a:r>
            <a:endParaRPr lang="en-US" sz="2000" b="0" kern="0" dirty="0">
              <a:latin typeface="+mj-lt"/>
            </a:endParaRPr>
          </a:p>
        </p:txBody>
      </p:sp>
      <p:pic>
        <p:nvPicPr>
          <p:cNvPr id="9" name="Picture 8">
            <a:extLst>
              <a:ext uri="{FF2B5EF4-FFF2-40B4-BE49-F238E27FC236}">
                <a16:creationId xmlns:a16="http://schemas.microsoft.com/office/drawing/2014/main" id="{1146C4F0-FB02-A040-E504-108CB2BDA2AE}"/>
              </a:ext>
            </a:extLst>
          </p:cNvPr>
          <p:cNvPicPr>
            <a:picLocks noChangeAspect="1"/>
          </p:cNvPicPr>
          <p:nvPr/>
        </p:nvPicPr>
        <p:blipFill>
          <a:blip r:embed="rId3"/>
          <a:stretch>
            <a:fillRect/>
          </a:stretch>
        </p:blipFill>
        <p:spPr>
          <a:xfrm>
            <a:off x="818112" y="3505200"/>
            <a:ext cx="6553203" cy="1447800"/>
          </a:xfrm>
          <a:prstGeom prst="rect">
            <a:avLst/>
          </a:prstGeom>
        </p:spPr>
      </p:pic>
    </p:spTree>
    <p:extLst>
      <p:ext uri="{BB962C8B-B14F-4D97-AF65-F5344CB8AC3E}">
        <p14:creationId xmlns:p14="http://schemas.microsoft.com/office/powerpoint/2010/main" val="308727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73866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0" dirty="0">
                <a:solidFill>
                  <a:srgbClr val="4C216D"/>
                </a:solidFill>
              </a:rPr>
              <a:t>HRM Talent Acquisition</a:t>
            </a:r>
            <a:br>
              <a:rPr lang="en-US" sz="1600" kern="0" dirty="0">
                <a:solidFill>
                  <a:srgbClr val="4C216D"/>
                </a:solidFill>
              </a:rPr>
            </a:br>
            <a:r>
              <a:rPr lang="en-US" sz="1600" kern="0" dirty="0">
                <a:solidFill>
                  <a:srgbClr val="4C216D"/>
                </a:solidFill>
                <a:hlinkClick r:id="rId2"/>
              </a:rPr>
              <a:t>recruittalent@lsuhsc.edu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2">
            <a:extLst>
              <a:ext uri="{FF2B5EF4-FFF2-40B4-BE49-F238E27FC236}">
                <a16:creationId xmlns:a16="http://schemas.microsoft.com/office/drawing/2014/main" id="{22DE80E5-485F-8738-1522-935F975F1C95}"/>
              </a:ext>
            </a:extLst>
          </p:cNvPr>
          <p:cNvSpPr>
            <a:spLocks noGrp="1"/>
          </p:cNvSpPr>
          <p:nvPr>
            <p:ph type="body" idx="1"/>
          </p:nvPr>
        </p:nvSpPr>
        <p:spPr>
          <a:xfrm>
            <a:off x="457201" y="2302241"/>
            <a:ext cx="7924800" cy="3176511"/>
          </a:xfrm>
        </p:spPr>
        <p:txBody>
          <a:bodyPr/>
          <a:lstStyle/>
          <a:p>
            <a:pPr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I-9 Form Supervisor Training Guide:</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https://acrobat.adobe.com/link/review?uri=urn:aaid:scds:US:6614aaf8-733c-3719-8029-a03bc9d8e1e0</a:t>
            </a:r>
            <a:endParaRPr lang="en-US" sz="1800" u="sng" dirty="0">
              <a:solidFill>
                <a:srgbClr val="0000FF"/>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Complete Hire Right I-9 User Guide: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R="0">
              <a:lnSpc>
                <a:spcPct val="107000"/>
              </a:lnSpc>
              <a:spcBef>
                <a:spcPts val="0"/>
              </a:spcBef>
              <a:spcAft>
                <a:spcPts val="800"/>
              </a:spcAft>
            </a:pPr>
            <a:r>
              <a:rPr lang="en-US"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https://www.lsuhsc.edu/administration/hrm/docs/I-9%20and%20E-Verify%20Solutions%20User%20Guide_JAN122018.pdf</a:t>
            </a:r>
            <a:endParaRPr lang="en-US" sz="16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600" b="1" kern="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FD156F3B-EFDB-BB9D-BCC9-555A8E217536}"/>
              </a:ext>
            </a:extLst>
          </p:cNvPr>
          <p:cNvSpPr txBox="1">
            <a:spLocks/>
          </p:cNvSpPr>
          <p:nvPr/>
        </p:nvSpPr>
        <p:spPr>
          <a:xfrm>
            <a:off x="533401" y="1405114"/>
            <a:ext cx="388620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Resources</a:t>
            </a:r>
            <a:endParaRPr lang="en-US" sz="2000" b="0" kern="0" dirty="0">
              <a:latin typeface="+mj-lt"/>
            </a:endParaRPr>
          </a:p>
        </p:txBody>
      </p:sp>
    </p:spTree>
    <p:extLst>
      <p:ext uri="{BB962C8B-B14F-4D97-AF65-F5344CB8AC3E}">
        <p14:creationId xmlns:p14="http://schemas.microsoft.com/office/powerpoint/2010/main" val="191550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13888</TotalTime>
  <Words>650</Words>
  <Application>Microsoft Office PowerPoint</Application>
  <PresentationFormat>On-screen Show (4:3)</PresentationFormat>
  <Paragraphs>96</Paragraphs>
  <Slides>11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1_Office Theme</vt:lpstr>
      <vt:lpstr>PowerPoint Presentation</vt:lpstr>
      <vt:lpstr>PowerPoint Presentation</vt:lpstr>
      <vt:lpstr>PowerPoint Presentation</vt:lpstr>
      <vt:lpstr>  </vt:lpstr>
      <vt:lpstr>HRM Talent Acquisition recruittalent@lsuhsc.edu  </vt:lpstr>
      <vt:lpstr>HRM Talent Acquisition recruittalent@lsuhsc.edu</vt:lpstr>
      <vt:lpstr>  </vt:lpstr>
      <vt:lpstr>  </vt:lpstr>
      <vt:lpstr>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Caputo, Shauna</cp:lastModifiedBy>
  <cp:revision>220</cp:revision>
  <cp:lastPrinted>2023-01-19T15:13:38Z</cp:lastPrinted>
  <dcterms:created xsi:type="dcterms:W3CDTF">2021-07-02T20:02:56Z</dcterms:created>
  <dcterms:modified xsi:type="dcterms:W3CDTF">2023-05-02T16:33:05Z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