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7" r:id="rId3"/>
    <p:sldId id="260" r:id="rId4"/>
    <p:sldId id="269" r:id="rId5"/>
    <p:sldId id="271" r:id="rId6"/>
    <p:sldId id="272" r:id="rId7"/>
    <p:sldId id="273" r:id="rId8"/>
    <p:sldId id="265" r:id="rId9"/>
    <p:sldId id="270" r:id="rId10"/>
    <p:sldId id="266"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5/10/2023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5/10/2023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5/10/2023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5/10/2023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LCMCACademicAffairs@lcmchealth.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LCMCAcademicAffairs@lcmchealth.org" TargetMode="External"/><Relationship Id="rId2" Type="http://schemas.openxmlformats.org/officeDocument/2006/relationships/hyperlink" Target="mailto:LCMCEPICTraining@lcmchealth.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LCMCAcademicAffairs@lcmchealth.org" TargetMode="External"/><Relationship Id="rId2" Type="http://schemas.openxmlformats.org/officeDocument/2006/relationships/hyperlink" Target="mailto:LCMCEPICTraining@lcmchealth.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cmchealth-drshh.formstack.com/forms/incoming_learner_photo_submission_for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LCMCAcademicAffairs@lcmchealth.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p:txBody>
          <a:bodyPr/>
          <a:lstStyle/>
          <a:p>
            <a:r>
              <a:rPr lang="en-US" dirty="0">
                <a:cs typeface="Calibri"/>
              </a:rPr>
              <a:t>LCMC Onboarding Email</a:t>
            </a:r>
            <a:endParaRPr lang="en-US" dirty="0"/>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09600" y="1288650"/>
            <a:ext cx="10972800" cy="4525963"/>
          </a:xfrm>
        </p:spPr>
        <p:txBody>
          <a:bodyPr vert="horz" lIns="91440" tIns="45720" rIns="91440" bIns="45720" rtlCol="0" anchor="t">
            <a:normAutofit fontScale="92500" lnSpcReduction="10000"/>
          </a:bodyPr>
          <a:lstStyle/>
          <a:p>
            <a:pPr>
              <a:buFontTx/>
              <a:buChar char="-"/>
            </a:pPr>
            <a:r>
              <a:rPr lang="en-US" sz="2800" dirty="0">
                <a:cs typeface="Calibri"/>
              </a:rPr>
              <a:t>Onboarding Communication from LCMC Academic Affairs</a:t>
            </a:r>
          </a:p>
          <a:p>
            <a:pPr lvl="1">
              <a:buFontTx/>
              <a:buChar char="-"/>
            </a:pPr>
            <a:r>
              <a:rPr lang="en-US" sz="2400" dirty="0">
                <a:cs typeface="Calibri"/>
              </a:rPr>
              <a:t>Onboarding Email to be sent </a:t>
            </a:r>
            <a:r>
              <a:rPr lang="en-US" sz="2400" b="1" dirty="0">
                <a:cs typeface="Calibri"/>
              </a:rPr>
              <a:t>Monday, June 5</a:t>
            </a:r>
            <a:r>
              <a:rPr lang="en-US" sz="2400" b="1" baseline="30000" dirty="0">
                <a:cs typeface="Calibri"/>
              </a:rPr>
              <a:t>th</a:t>
            </a:r>
            <a:r>
              <a:rPr lang="en-US" sz="2400" dirty="0">
                <a:cs typeface="Calibri"/>
              </a:rPr>
              <a:t>; PCs will receive an EXAMPLE of the standard message.  Email message will include the following:</a:t>
            </a:r>
          </a:p>
          <a:p>
            <a:pPr lvl="2">
              <a:buFontTx/>
              <a:buChar char="-"/>
            </a:pPr>
            <a:r>
              <a:rPr lang="en-US" sz="2000" dirty="0">
                <a:cs typeface="Calibri"/>
              </a:rPr>
              <a:t>LCMC/EPIC user ID and temporary password</a:t>
            </a:r>
          </a:p>
          <a:p>
            <a:pPr lvl="2">
              <a:buFontTx/>
              <a:buChar char="-"/>
            </a:pPr>
            <a:r>
              <a:rPr lang="en-US" sz="2000" dirty="0">
                <a:cs typeface="Calibri"/>
              </a:rPr>
              <a:t>Instructions to activate DUO Remote Access</a:t>
            </a:r>
          </a:p>
          <a:p>
            <a:pPr lvl="2">
              <a:buFontTx/>
              <a:buChar char="-"/>
            </a:pPr>
            <a:r>
              <a:rPr lang="en-US" sz="2000" dirty="0">
                <a:cs typeface="Calibri"/>
              </a:rPr>
              <a:t>Login Information for LCMC Learning Center (houses all orientation modules and online EPIC training)</a:t>
            </a:r>
          </a:p>
          <a:p>
            <a:pPr lvl="2">
              <a:buFontTx/>
              <a:buChar char="-"/>
            </a:pPr>
            <a:r>
              <a:rPr lang="en-US" sz="2000" dirty="0">
                <a:cs typeface="Calibri"/>
              </a:rPr>
              <a:t>Instructions for June 28</a:t>
            </a:r>
            <a:r>
              <a:rPr lang="en-US" sz="2000" baseline="30000" dirty="0">
                <a:cs typeface="Calibri"/>
              </a:rPr>
              <a:t>th</a:t>
            </a:r>
            <a:r>
              <a:rPr lang="en-US" sz="2000" dirty="0">
                <a:cs typeface="Calibri"/>
              </a:rPr>
              <a:t> ZOOM Orientation Webinar (formal invitation will follow), plus LCMC Health Resident pick-up day at UMC Conference Center</a:t>
            </a:r>
          </a:p>
          <a:p>
            <a:pPr marL="914400" lvl="2" indent="0">
              <a:buNone/>
            </a:pPr>
            <a:endParaRPr lang="en-US" sz="2000" dirty="0">
              <a:effectLst/>
              <a:latin typeface="Calibri" panose="020F0502020204030204" pitchFamily="34" charset="0"/>
              <a:ea typeface="Times New Roman" panose="02020603050405020304" pitchFamily="18" charset="0"/>
            </a:endParaRPr>
          </a:p>
          <a:p>
            <a:pPr marL="914400" lvl="2" indent="0">
              <a:buNone/>
            </a:pPr>
            <a:r>
              <a:rPr lang="en-US" sz="2000" dirty="0">
                <a:effectLst/>
                <a:latin typeface="Calibri" panose="020F0502020204030204" pitchFamily="34" charset="0"/>
                <a:ea typeface="Times New Roman" panose="02020603050405020304" pitchFamily="18" charset="0"/>
              </a:rPr>
              <a:t>The material in the onboarding email has been personalized to each of your residents/fellows.  The EXAMPLE message PCs will receive just </a:t>
            </a:r>
            <a:r>
              <a:rPr lang="en-US" sz="2000" b="1" dirty="0">
                <a:effectLst/>
                <a:latin typeface="Calibri" panose="020F0502020204030204" pitchFamily="34" charset="0"/>
                <a:ea typeface="Times New Roman" panose="02020603050405020304" pitchFamily="18" charset="0"/>
              </a:rPr>
              <a:t>an EXAMPLE for your awareness</a:t>
            </a:r>
            <a:r>
              <a:rPr lang="en-US" sz="2000" dirty="0">
                <a:effectLst/>
                <a:latin typeface="Calibri" panose="020F0502020204030204" pitchFamily="34" charset="0"/>
                <a:ea typeface="Times New Roman" panose="02020603050405020304" pitchFamily="18" charset="0"/>
              </a:rPr>
              <a:t>.  </a:t>
            </a:r>
            <a:r>
              <a:rPr lang="en-US" sz="2000" b="1" dirty="0">
                <a:effectLst/>
                <a:latin typeface="Calibri" panose="020F0502020204030204" pitchFamily="34" charset="0"/>
                <a:ea typeface="Times New Roman" panose="02020603050405020304" pitchFamily="18" charset="0"/>
              </a:rPr>
              <a:t>The usernames, passwords, and assigned Resident/Fellow Pick-up Day time slots are specific to each resident and should be strictly followed.</a:t>
            </a:r>
            <a:endParaRPr lang="en-US" sz="2000" dirty="0">
              <a:effectLst/>
              <a:latin typeface="Calibri" panose="020F0502020204030204" pitchFamily="34" charset="0"/>
              <a:ea typeface="Calibri" panose="020F0502020204030204" pitchFamily="34" charset="0"/>
            </a:endParaRPr>
          </a:p>
          <a:p>
            <a:pPr lvl="2">
              <a:buFontTx/>
              <a:buChar char="-"/>
            </a:pPr>
            <a:endParaRPr lang="en-US" sz="2000" dirty="0">
              <a:cs typeface="Calibri"/>
            </a:endParaRPr>
          </a:p>
          <a:p>
            <a:pPr>
              <a:buFontTx/>
              <a:buChar char="-"/>
            </a:pPr>
            <a:endParaRPr lang="en-US" sz="2800" dirty="0">
              <a:cs typeface="Calibri"/>
            </a:endParaRPr>
          </a:p>
          <a:p>
            <a:endParaRPr lang="en-US" sz="2800" dirty="0">
              <a:cs typeface="Calibri"/>
            </a:endParaRPr>
          </a:p>
          <a:p>
            <a:endParaRPr lang="en-US" sz="2800" dirty="0">
              <a:cs typeface="Calibri"/>
            </a:endParaRPr>
          </a:p>
        </p:txBody>
      </p:sp>
    </p:spTree>
    <p:extLst>
      <p:ext uri="{BB962C8B-B14F-4D97-AF65-F5344CB8AC3E}">
        <p14:creationId xmlns:p14="http://schemas.microsoft.com/office/powerpoint/2010/main" val="3359051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0553"/>
            <a:ext cx="10972800" cy="1143000"/>
          </a:xfrm>
        </p:spPr>
        <p:txBody>
          <a:bodyPr/>
          <a:lstStyle/>
          <a:p>
            <a:r>
              <a:rPr lang="en-US" dirty="0"/>
              <a:t>LCMC Health Annual Checklists </a:t>
            </a:r>
          </a:p>
        </p:txBody>
      </p:sp>
      <p:sp>
        <p:nvSpPr>
          <p:cNvPr id="3" name="Content Placeholder 2"/>
          <p:cNvSpPr>
            <a:spLocks noGrp="1"/>
          </p:cNvSpPr>
          <p:nvPr>
            <p:ph idx="1"/>
          </p:nvPr>
        </p:nvSpPr>
        <p:spPr>
          <a:xfrm>
            <a:off x="609600" y="1253972"/>
            <a:ext cx="10972800" cy="4821975"/>
          </a:xfrm>
        </p:spPr>
        <p:txBody>
          <a:bodyPr>
            <a:normAutofit fontScale="70000" lnSpcReduction="20000"/>
          </a:bodyPr>
          <a:lstStyle/>
          <a:p>
            <a:r>
              <a:rPr lang="en-US" sz="4000" dirty="0"/>
              <a:t>Graduating Residents, </a:t>
            </a:r>
            <a:r>
              <a:rPr lang="en-US" sz="4000" b="1" dirty="0"/>
              <a:t>EXIT Forms</a:t>
            </a:r>
            <a:r>
              <a:rPr lang="en-US" sz="4000" dirty="0"/>
              <a:t> and checklist. </a:t>
            </a:r>
          </a:p>
          <a:p>
            <a:r>
              <a:rPr lang="en-US" sz="4000" dirty="0">
                <a:solidFill>
                  <a:srgbClr val="FF0000"/>
                </a:solidFill>
              </a:rPr>
              <a:t>All Graduating Residents should </a:t>
            </a:r>
            <a:r>
              <a:rPr lang="en-US" sz="4000" b="1" u="sng" dirty="0">
                <a:solidFill>
                  <a:srgbClr val="FF0000"/>
                </a:solidFill>
              </a:rPr>
              <a:t>RETURN every LCMC hospital ID badge to the facility or to their Program Coordinator</a:t>
            </a:r>
            <a:r>
              <a:rPr lang="en-US" sz="4000" b="1" dirty="0">
                <a:solidFill>
                  <a:srgbClr val="FF0000"/>
                </a:solidFill>
              </a:rPr>
              <a:t>, </a:t>
            </a:r>
            <a:r>
              <a:rPr lang="en-US" sz="4000" dirty="0">
                <a:solidFill>
                  <a:srgbClr val="FF0000"/>
                </a:solidFill>
              </a:rPr>
              <a:t>at the end of last shift.</a:t>
            </a:r>
          </a:p>
          <a:p>
            <a:r>
              <a:rPr lang="en-US" sz="4000" dirty="0"/>
              <a:t>If Program Coordinators happen to collect badges from graduating residents, please mail to LCMC Academic Affairs, 1100 Poydras St., 3200 Energy Center, New Orleans, LA  70163</a:t>
            </a:r>
          </a:p>
          <a:p>
            <a:endParaRPr lang="en-US" sz="4000" dirty="0">
              <a:solidFill>
                <a:srgbClr val="FF0000"/>
              </a:solidFill>
            </a:endParaRPr>
          </a:p>
          <a:p>
            <a:r>
              <a:rPr lang="en-US" sz="4000" dirty="0"/>
              <a:t>Review your program’s UMCNO </a:t>
            </a:r>
            <a:r>
              <a:rPr lang="en-US" sz="4000" b="1" dirty="0"/>
              <a:t>meal card inventory</a:t>
            </a:r>
            <a:r>
              <a:rPr lang="en-US" sz="4000" dirty="0"/>
              <a:t>, make notes of missing meal cards NOW.  Mass replacements of meal cards cannot be made in June.  Additionally, LCMC Academic Affairs hopes to roll out a new and improved Meal Card process for ALL R/Fs in June, pending the success of pilot testing. </a:t>
            </a:r>
          </a:p>
          <a:p>
            <a:endParaRPr lang="en-US" dirty="0">
              <a:solidFill>
                <a:srgbClr val="FF0000"/>
              </a:solidFill>
            </a:endParaRPr>
          </a:p>
          <a:p>
            <a:endParaRPr lang="en-US" dirty="0"/>
          </a:p>
        </p:txBody>
      </p:sp>
    </p:spTree>
    <p:extLst>
      <p:ext uri="{BB962C8B-B14F-4D97-AF65-F5344CB8AC3E}">
        <p14:creationId xmlns:p14="http://schemas.microsoft.com/office/powerpoint/2010/main" val="1989647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LCMC Health Annual Checklists </a:t>
            </a:r>
          </a:p>
        </p:txBody>
      </p:sp>
      <p:sp>
        <p:nvSpPr>
          <p:cNvPr id="3" name="Content Placeholder 2"/>
          <p:cNvSpPr>
            <a:spLocks noGrp="1"/>
          </p:cNvSpPr>
          <p:nvPr>
            <p:ph idx="1"/>
          </p:nvPr>
        </p:nvSpPr>
        <p:spPr>
          <a:xfrm>
            <a:off x="609600" y="1253972"/>
            <a:ext cx="10972800" cy="4525963"/>
          </a:xfrm>
        </p:spPr>
        <p:txBody>
          <a:bodyPr>
            <a:normAutofit/>
          </a:bodyPr>
          <a:lstStyle/>
          <a:p>
            <a:r>
              <a:rPr lang="en-US" dirty="0"/>
              <a:t>Resident &amp; Fellow Rotation schedules for </a:t>
            </a:r>
            <a:r>
              <a:rPr lang="en-US" b="1" dirty="0">
                <a:solidFill>
                  <a:srgbClr val="FF0000"/>
                </a:solidFill>
              </a:rPr>
              <a:t>EVERY LCMC Health Facility</a:t>
            </a:r>
            <a:r>
              <a:rPr lang="en-US" b="1" dirty="0"/>
              <a:t> (UMCNO, CHNOLA, TOURO, WJMC, EJGH, Tulane facilities) should be emailed to </a:t>
            </a:r>
            <a:r>
              <a:rPr lang="en-US" b="1" dirty="0">
                <a:hlinkClick r:id="rId2"/>
              </a:rPr>
              <a:t>LCMCAcademicAffairs@lcmchealth.org</a:t>
            </a:r>
            <a:r>
              <a:rPr lang="en-US" b="1" dirty="0"/>
              <a:t> .  </a:t>
            </a:r>
            <a:r>
              <a:rPr lang="en-US" sz="2400" i="1" dirty="0"/>
              <a:t>We will be collecting EXIT forms for Tulane facilities in the future, following the successful transition to EPIC.  This will not be occurring in Summer 2023.</a:t>
            </a:r>
          </a:p>
          <a:p>
            <a:r>
              <a:rPr lang="en-US" b="1" dirty="0"/>
              <a:t>When there are changes to your rotation schedule throughout the year, </a:t>
            </a:r>
            <a:r>
              <a:rPr lang="en-US" b="1" u="sng" dirty="0">
                <a:solidFill>
                  <a:srgbClr val="FF0000"/>
                </a:solidFill>
              </a:rPr>
              <a:t>please send those updated schedules</a:t>
            </a:r>
            <a:r>
              <a:rPr lang="en-US" b="1" dirty="0"/>
              <a:t>.</a:t>
            </a:r>
          </a:p>
          <a:p>
            <a:endParaRPr lang="en-US" dirty="0"/>
          </a:p>
        </p:txBody>
      </p:sp>
    </p:spTree>
    <p:extLst>
      <p:ext uri="{BB962C8B-B14F-4D97-AF65-F5344CB8AC3E}">
        <p14:creationId xmlns:p14="http://schemas.microsoft.com/office/powerpoint/2010/main" val="17587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40A4B-E8E1-4EDF-B885-E63A86D092C4}"/>
              </a:ext>
            </a:extLst>
          </p:cNvPr>
          <p:cNvSpPr>
            <a:spLocks noGrp="1"/>
          </p:cNvSpPr>
          <p:nvPr>
            <p:ph type="title"/>
          </p:nvPr>
        </p:nvSpPr>
        <p:spPr/>
        <p:txBody>
          <a:bodyPr/>
          <a:lstStyle/>
          <a:p>
            <a:r>
              <a:rPr lang="en-US" dirty="0"/>
              <a:t>Orientation Modules</a:t>
            </a:r>
          </a:p>
        </p:txBody>
      </p:sp>
      <p:sp>
        <p:nvSpPr>
          <p:cNvPr id="3" name="Content Placeholder 2">
            <a:extLst>
              <a:ext uri="{FF2B5EF4-FFF2-40B4-BE49-F238E27FC236}">
                <a16:creationId xmlns:a16="http://schemas.microsoft.com/office/drawing/2014/main" id="{5D0D4E63-3EC3-49F5-A022-CF1DB8431967}"/>
              </a:ext>
            </a:extLst>
          </p:cNvPr>
          <p:cNvSpPr>
            <a:spLocks noGrp="1"/>
          </p:cNvSpPr>
          <p:nvPr>
            <p:ph idx="1"/>
          </p:nvPr>
        </p:nvSpPr>
        <p:spPr/>
        <p:txBody>
          <a:bodyPr/>
          <a:lstStyle/>
          <a:p>
            <a:r>
              <a:rPr lang="en-US" sz="2000" dirty="0">
                <a:effectLst/>
                <a:latin typeface="Calibri" panose="020F0502020204030204" pitchFamily="34" charset="0"/>
                <a:ea typeface="Times New Roman" panose="02020603050405020304" pitchFamily="18" charset="0"/>
              </a:rPr>
              <a:t>Since 2020, </a:t>
            </a:r>
            <a:r>
              <a:rPr lang="en-US" sz="2000" b="1" dirty="0">
                <a:effectLst/>
                <a:latin typeface="Calibri" panose="020F0502020204030204" pitchFamily="34" charset="0"/>
                <a:ea typeface="Times New Roman" panose="02020603050405020304" pitchFamily="18" charset="0"/>
              </a:rPr>
              <a:t>all orientation material and EPIC Training has been delivered VIRTUALLY</a:t>
            </a:r>
            <a:r>
              <a:rPr lang="en-US" sz="2000" dirty="0">
                <a:effectLst/>
                <a:latin typeface="Calibri" panose="020F0502020204030204" pitchFamily="34" charset="0"/>
                <a:ea typeface="Times New Roman" panose="02020603050405020304" pitchFamily="18" charset="0"/>
              </a:rPr>
              <a:t>.  This year is no different.  Please do not send your residents for on-site EPIC training as this does not exist.</a:t>
            </a:r>
          </a:p>
          <a:p>
            <a:r>
              <a:rPr lang="en-US" sz="2000" dirty="0">
                <a:cs typeface="Calibri"/>
              </a:rPr>
              <a:t>Instructions on how to login to The Learning Center and complete orientation and EPIC training modules will be included in the onboarding email</a:t>
            </a:r>
          </a:p>
          <a:p>
            <a:r>
              <a:rPr lang="en-US" sz="2000" b="1" dirty="0">
                <a:cs typeface="Calibri"/>
              </a:rPr>
              <a:t>DUO activation is the NECESSARY FIRST STEP </a:t>
            </a:r>
            <a:r>
              <a:rPr lang="en-US" sz="2000" dirty="0">
                <a:cs typeface="Calibri"/>
              </a:rPr>
              <a:t>in order to access the system. If this step is not completed first, then your residents will have issues logging in.</a:t>
            </a:r>
          </a:p>
          <a:p>
            <a:r>
              <a:rPr lang="en-US" sz="2000" dirty="0">
                <a:effectLst/>
                <a:latin typeface="Calibri" panose="020F0502020204030204" pitchFamily="34" charset="0"/>
                <a:ea typeface="Times New Roman" panose="02020603050405020304" pitchFamily="18" charset="0"/>
              </a:rPr>
              <a:t>The deadline for all orientation module and EPIC Training module completion for LSU residents and fellows is set for </a:t>
            </a:r>
            <a:r>
              <a:rPr lang="en-US" sz="2000" b="1" u="sng" dirty="0">
                <a:effectLst/>
                <a:latin typeface="Calibri" panose="020F0502020204030204" pitchFamily="34" charset="0"/>
                <a:ea typeface="Times New Roman" panose="02020603050405020304" pitchFamily="18" charset="0"/>
              </a:rPr>
              <a:t>6.28.23</a:t>
            </a:r>
            <a:r>
              <a:rPr lang="en-US" sz="2000" dirty="0">
                <a:effectLst/>
                <a:latin typeface="Calibri" panose="020F0502020204030204" pitchFamily="34" charset="0"/>
                <a:ea typeface="Times New Roman" panose="02020603050405020304" pitchFamily="18" charset="0"/>
              </a:rPr>
              <a:t>.  </a:t>
            </a:r>
          </a:p>
          <a:p>
            <a:r>
              <a:rPr lang="en-US" sz="2000" dirty="0">
                <a:latin typeface="Calibri" panose="020F0502020204030204" pitchFamily="34" charset="0"/>
                <a:ea typeface="Calibri" panose="020F0502020204030204" pitchFamily="34" charset="0"/>
              </a:rPr>
              <a:t>Compliance reports will be run regularly, and you will be emailed with the progress reports.  Please encourage your residents and fellows to complete ALL training on time in order to avoid delays in access. </a:t>
            </a:r>
            <a:endParaRPr lang="en-US" sz="20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79134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63B1F-0130-4E93-966E-97516C2088A5}"/>
              </a:ext>
            </a:extLst>
          </p:cNvPr>
          <p:cNvSpPr>
            <a:spLocks noGrp="1"/>
          </p:cNvSpPr>
          <p:nvPr>
            <p:ph type="title"/>
          </p:nvPr>
        </p:nvSpPr>
        <p:spPr/>
        <p:txBody>
          <a:bodyPr/>
          <a:lstStyle/>
          <a:p>
            <a:r>
              <a:rPr lang="en-US" dirty="0">
                <a:cs typeface="Calibri"/>
              </a:rPr>
              <a:t>LCMC EPIC Training</a:t>
            </a:r>
          </a:p>
        </p:txBody>
      </p:sp>
      <p:sp>
        <p:nvSpPr>
          <p:cNvPr id="3" name="Content Placeholder 2">
            <a:extLst>
              <a:ext uri="{FF2B5EF4-FFF2-40B4-BE49-F238E27FC236}">
                <a16:creationId xmlns:a16="http://schemas.microsoft.com/office/drawing/2014/main" id="{D3504731-FAA1-4DB3-B0BA-897B1C309274}"/>
              </a:ext>
            </a:extLst>
          </p:cNvPr>
          <p:cNvSpPr>
            <a:spLocks noGrp="1"/>
          </p:cNvSpPr>
          <p:nvPr>
            <p:ph idx="1"/>
          </p:nvPr>
        </p:nvSpPr>
        <p:spPr>
          <a:xfrm>
            <a:off x="609600" y="1240085"/>
            <a:ext cx="10972800" cy="4525963"/>
          </a:xfrm>
        </p:spPr>
        <p:txBody>
          <a:bodyPr vert="horz" lIns="91440" tIns="45720" rIns="91440" bIns="45720" rtlCol="0" anchor="t">
            <a:normAutofit fontScale="77500" lnSpcReduction="20000"/>
          </a:bodyPr>
          <a:lstStyle/>
          <a:p>
            <a:pPr marR="0" lvl="0">
              <a:spcBef>
                <a:spcPts val="0"/>
              </a:spcBef>
              <a:spcAft>
                <a:spcPts val="0"/>
              </a:spcAft>
            </a:pPr>
            <a:r>
              <a:rPr lang="en-US" sz="2800" dirty="0">
                <a:effectLst/>
                <a:latin typeface="Calibri" panose="020F0502020204030204" pitchFamily="34" charset="0"/>
                <a:ea typeface="Times New Roman" panose="02020603050405020304" pitchFamily="18" charset="0"/>
              </a:rPr>
              <a:t>Following the onboarding email, the LCMC EPIC Training Team will send specific EPIC training communications to your residents.  </a:t>
            </a:r>
            <a:endParaRPr lang="en-US" sz="2800" dirty="0">
              <a:effectLst/>
              <a:latin typeface="Calibri" panose="020F0502020204030204" pitchFamily="34" charset="0"/>
              <a:ea typeface="Calibri" panose="020F0502020204030204" pitchFamily="34" charset="0"/>
            </a:endParaRPr>
          </a:p>
          <a:p>
            <a:r>
              <a:rPr lang="en-US" sz="2800" b="1" dirty="0">
                <a:cs typeface="Calibri"/>
              </a:rPr>
              <a:t>All EPIC Training is administered online, via the LCMC Learning Center</a:t>
            </a:r>
          </a:p>
          <a:p>
            <a:r>
              <a:rPr lang="en-US" sz="2800" dirty="0">
                <a:cs typeface="Calibri"/>
              </a:rPr>
              <a:t>Instructions on how to login to The Learning Center will be included in the onboarding email</a:t>
            </a:r>
          </a:p>
          <a:p>
            <a:r>
              <a:rPr lang="en-US" sz="2800" b="1" dirty="0">
                <a:cs typeface="Calibri"/>
              </a:rPr>
              <a:t>DUO activation is the NECESSARY FIRST STEP </a:t>
            </a:r>
            <a:r>
              <a:rPr lang="en-US" sz="2800" dirty="0">
                <a:cs typeface="Calibri"/>
              </a:rPr>
              <a:t>in order to access the system. If this step is not completed first, then your residents/fellows will have issues logging in.</a:t>
            </a:r>
          </a:p>
          <a:p>
            <a:r>
              <a:rPr lang="en-US" sz="2800" dirty="0">
                <a:effectLst/>
                <a:latin typeface="Calibri" panose="020F0502020204030204" pitchFamily="34" charset="0"/>
                <a:ea typeface="Times New Roman" panose="02020603050405020304" pitchFamily="18" charset="0"/>
              </a:rPr>
              <a:t>The deadline for all orientation module and EPIC Training module completion for LSU residents and fellows is set for </a:t>
            </a:r>
            <a:r>
              <a:rPr lang="en-US" sz="2800" b="1" u="sng" dirty="0">
                <a:effectLst/>
                <a:latin typeface="Calibri" panose="020F0502020204030204" pitchFamily="34" charset="0"/>
                <a:ea typeface="Times New Roman" panose="02020603050405020304" pitchFamily="18" charset="0"/>
              </a:rPr>
              <a:t>6.28.23</a:t>
            </a:r>
            <a:r>
              <a:rPr lang="en-US" sz="2800" dirty="0">
                <a:effectLst/>
                <a:latin typeface="Calibri" panose="020F0502020204030204" pitchFamily="34" charset="0"/>
                <a:ea typeface="Times New Roman" panose="02020603050405020304" pitchFamily="18" charset="0"/>
              </a:rPr>
              <a:t>.  </a:t>
            </a:r>
            <a:endParaRPr lang="en-US" sz="2800" dirty="0">
              <a:effectLst/>
              <a:latin typeface="Calibri" panose="020F0502020204030204" pitchFamily="34" charset="0"/>
              <a:ea typeface="Calibri" panose="020F0502020204030204" pitchFamily="34" charset="0"/>
            </a:endParaRPr>
          </a:p>
          <a:p>
            <a:r>
              <a:rPr lang="en-US" sz="2800" dirty="0">
                <a:cs typeface="Calibri"/>
              </a:rPr>
              <a:t>If R/F do not pass assigned EPIC training modules, they will be REQUIRED to sign-up for a VIRTUAL refresher course; these courses also available for R/F seeking additional training </a:t>
            </a:r>
            <a:r>
              <a:rPr lang="en-US" sz="2000" i="1" dirty="0">
                <a:cs typeface="Calibri"/>
              </a:rPr>
              <a:t>(details will be included in LCMC EPIC Training email)</a:t>
            </a:r>
          </a:p>
          <a:p>
            <a:r>
              <a:rPr lang="en-US" sz="2800" dirty="0">
                <a:cs typeface="Calibri"/>
              </a:rPr>
              <a:t>PCs send a list of FELLOWS ONLY with previous EPIC training, along with copies of EPIC transcripts to </a:t>
            </a:r>
            <a:r>
              <a:rPr lang="en-US" sz="2800" dirty="0">
                <a:cs typeface="Calibri"/>
                <a:hlinkClick r:id="rId2"/>
              </a:rPr>
              <a:t>LCMCEPICTraining@lcmchealth.org</a:t>
            </a:r>
            <a:r>
              <a:rPr lang="en-US" sz="2800" dirty="0">
                <a:cs typeface="Calibri"/>
              </a:rPr>
              <a:t> , cc: </a:t>
            </a:r>
            <a:r>
              <a:rPr lang="en-US" sz="2800" dirty="0">
                <a:cs typeface="Calibri"/>
                <a:hlinkClick r:id="rId3"/>
              </a:rPr>
              <a:t>LCMCAcademicAffairs@lcmchealth.org</a:t>
            </a:r>
            <a:r>
              <a:rPr lang="en-US" sz="2800" dirty="0">
                <a:cs typeface="Calibri"/>
              </a:rPr>
              <a:t> .  Fellows MAY qualify for the Advanced Provider Training course. </a:t>
            </a:r>
            <a:r>
              <a:rPr lang="en-US" sz="2100" i="1" dirty="0">
                <a:cs typeface="Calibri"/>
              </a:rPr>
              <a:t>Determined on case by case basis.  </a:t>
            </a:r>
          </a:p>
          <a:p>
            <a:endParaRPr lang="en-US" sz="2100" i="1" dirty="0">
              <a:cs typeface="Calibri"/>
            </a:endParaRPr>
          </a:p>
          <a:p>
            <a:endParaRPr lang="en-US" sz="2000" i="1" dirty="0">
              <a:cs typeface="Calibri"/>
            </a:endParaRPr>
          </a:p>
          <a:p>
            <a:endParaRPr lang="en-US" sz="2800" dirty="0">
              <a:cs typeface="Calibri"/>
            </a:endParaRPr>
          </a:p>
          <a:p>
            <a:endParaRPr lang="en-US" sz="2800" dirty="0">
              <a:cs typeface="Calibri"/>
            </a:endParaRPr>
          </a:p>
        </p:txBody>
      </p:sp>
    </p:spTree>
    <p:extLst>
      <p:ext uri="{BB962C8B-B14F-4D97-AF65-F5344CB8AC3E}">
        <p14:creationId xmlns:p14="http://schemas.microsoft.com/office/powerpoint/2010/main" val="977259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B5DF1-51A3-4EB0-B2C6-2FE0D573EA74}"/>
              </a:ext>
            </a:extLst>
          </p:cNvPr>
          <p:cNvSpPr>
            <a:spLocks noGrp="1"/>
          </p:cNvSpPr>
          <p:nvPr>
            <p:ph type="title"/>
          </p:nvPr>
        </p:nvSpPr>
        <p:spPr/>
        <p:txBody>
          <a:bodyPr>
            <a:normAutofit fontScale="90000"/>
          </a:bodyPr>
          <a:lstStyle/>
          <a:p>
            <a:r>
              <a:rPr lang="en-US" dirty="0"/>
              <a:t>Questions regarding EPIC Training or Login issues</a:t>
            </a:r>
          </a:p>
        </p:txBody>
      </p:sp>
      <p:sp>
        <p:nvSpPr>
          <p:cNvPr id="3" name="Content Placeholder 2">
            <a:extLst>
              <a:ext uri="{FF2B5EF4-FFF2-40B4-BE49-F238E27FC236}">
                <a16:creationId xmlns:a16="http://schemas.microsoft.com/office/drawing/2014/main" id="{5966CC9F-4E8A-4296-B86E-E0C629AC3E7E}"/>
              </a:ext>
            </a:extLst>
          </p:cNvPr>
          <p:cNvSpPr>
            <a:spLocks noGrp="1"/>
          </p:cNvSpPr>
          <p:nvPr>
            <p:ph idx="1"/>
          </p:nvPr>
        </p:nvSpPr>
        <p:spPr/>
        <p:txBody>
          <a:bodyPr>
            <a:normAutofit/>
          </a:bodyPr>
          <a:lstStyle/>
          <a:p>
            <a:r>
              <a:rPr lang="en-US" sz="2800" dirty="0">
                <a:effectLst/>
                <a:latin typeface="Calibri" panose="020F0502020204030204" pitchFamily="34" charset="0"/>
                <a:ea typeface="Times New Roman" panose="02020603050405020304" pitchFamily="18" charset="0"/>
              </a:rPr>
              <a:t>All questions related to EPIC training should be sent to </a:t>
            </a:r>
            <a:r>
              <a:rPr lang="en-US" sz="2800" u="sng" dirty="0">
                <a:solidFill>
                  <a:srgbClr val="FF0000"/>
                </a:solidFill>
                <a:effectLst/>
                <a:latin typeface="Calibri" panose="020F050202020403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LCMCEPICTraining@lcmchealth.org</a:t>
            </a:r>
            <a:r>
              <a:rPr lang="en-US" sz="2800" dirty="0">
                <a:solidFill>
                  <a:srgbClr val="FF0000"/>
                </a:solidFill>
                <a:effectLst/>
                <a:latin typeface="Calibri" panose="020F0502020204030204" pitchFamily="34" charset="0"/>
                <a:ea typeface="Times New Roman" panose="02020603050405020304" pitchFamily="18" charset="0"/>
              </a:rPr>
              <a:t> </a:t>
            </a:r>
            <a:r>
              <a:rPr lang="en-US" sz="2800" dirty="0">
                <a:effectLst/>
                <a:latin typeface="Calibri" panose="020F0502020204030204" pitchFamily="34" charset="0"/>
                <a:ea typeface="Times New Roman" panose="02020603050405020304" pitchFamily="18" charset="0"/>
              </a:rPr>
              <a:t>.</a:t>
            </a:r>
          </a:p>
          <a:p>
            <a:r>
              <a:rPr lang="en-US" sz="2800" dirty="0">
                <a:latin typeface="Calibri" panose="020F0502020204030204" pitchFamily="34" charset="0"/>
                <a:ea typeface="Times New Roman" panose="02020603050405020304" pitchFamily="18" charset="0"/>
              </a:rPr>
              <a:t>Issues logging in should be directed to the HELP DESK 504-702-4357</a:t>
            </a:r>
          </a:p>
          <a:p>
            <a:r>
              <a:rPr lang="en-US" sz="2800" b="1" dirty="0">
                <a:effectLst/>
                <a:latin typeface="Calibri" panose="020F0502020204030204" pitchFamily="34" charset="0"/>
                <a:ea typeface="Times New Roman" panose="02020603050405020304" pitchFamily="18" charset="0"/>
              </a:rPr>
              <a:t>Instructions should be carefully read and followed by all incoming residents, in the order listed</a:t>
            </a:r>
            <a:r>
              <a:rPr lang="en-US" sz="2800" dirty="0">
                <a:effectLst/>
                <a:latin typeface="Calibri" panose="020F0502020204030204" pitchFamily="34" charset="0"/>
                <a:ea typeface="Times New Roman" panose="02020603050405020304" pitchFamily="18" charset="0"/>
              </a:rPr>
              <a:t>.</a:t>
            </a:r>
            <a:endParaRPr lang="en-US" sz="2800" dirty="0">
              <a:effectLst/>
              <a:latin typeface="Calibri" panose="020F0502020204030204" pitchFamily="34" charset="0"/>
              <a:ea typeface="Calibri" panose="020F0502020204030204" pitchFamily="34" charset="0"/>
            </a:endParaRPr>
          </a:p>
          <a:p>
            <a:r>
              <a:rPr lang="en-US" sz="2800" dirty="0">
                <a:effectLst/>
                <a:latin typeface="Calibri" panose="020F0502020204030204" pitchFamily="34" charset="0"/>
                <a:ea typeface="Times New Roman" panose="02020603050405020304" pitchFamily="18" charset="0"/>
              </a:rPr>
              <a:t>Questions related to EPIC Training or The Learning Center sent to </a:t>
            </a:r>
            <a:r>
              <a:rPr lang="en-US" sz="2800" u="sng" dirty="0">
                <a:solidFill>
                  <a:srgbClr val="0000FF"/>
                </a:solidFill>
                <a:effectLst/>
                <a:latin typeface="Calibri" panose="020F0502020204030204" pitchFamily="34" charset="0"/>
                <a:ea typeface="Times New Roman" panose="02020603050405020304" pitchFamily="18" charset="0"/>
                <a:hlinkClick r:id="rId3"/>
              </a:rPr>
              <a:t>LCMCAcademicAffairs@lcmchealth.org</a:t>
            </a:r>
            <a:r>
              <a:rPr lang="en-US" sz="2800" dirty="0">
                <a:effectLst/>
                <a:latin typeface="Calibri" panose="020F0502020204030204" pitchFamily="34" charset="0"/>
                <a:ea typeface="Times New Roman" panose="02020603050405020304" pitchFamily="18" charset="0"/>
              </a:rPr>
              <a:t> </a:t>
            </a:r>
            <a:r>
              <a:rPr lang="en-US" sz="2800" b="1" dirty="0">
                <a:effectLst/>
                <a:latin typeface="Calibri" panose="020F0502020204030204" pitchFamily="34" charset="0"/>
                <a:ea typeface="Times New Roman" panose="02020603050405020304" pitchFamily="18" charset="0"/>
              </a:rPr>
              <a:t>instead of the appropriate email addresses as listed in the onboarding email</a:t>
            </a:r>
            <a:r>
              <a:rPr lang="en-US" sz="2800" dirty="0">
                <a:effectLst/>
                <a:latin typeface="Calibri" panose="020F0502020204030204" pitchFamily="34" charset="0"/>
                <a:ea typeface="Times New Roman" panose="02020603050405020304" pitchFamily="18" charset="0"/>
              </a:rPr>
              <a:t>---there is no guarantee that these will be answered in a timely manner.</a:t>
            </a:r>
          </a:p>
        </p:txBody>
      </p:sp>
    </p:spTree>
    <p:extLst>
      <p:ext uri="{BB962C8B-B14F-4D97-AF65-F5344CB8AC3E}">
        <p14:creationId xmlns:p14="http://schemas.microsoft.com/office/powerpoint/2010/main" val="117879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F4532-2DC2-A70A-DCC3-6C595FFEC1A4}"/>
              </a:ext>
            </a:extLst>
          </p:cNvPr>
          <p:cNvSpPr>
            <a:spLocks noGrp="1"/>
          </p:cNvSpPr>
          <p:nvPr>
            <p:ph type="title"/>
          </p:nvPr>
        </p:nvSpPr>
        <p:spPr>
          <a:xfrm>
            <a:off x="609600" y="153140"/>
            <a:ext cx="10972800" cy="1143000"/>
          </a:xfrm>
        </p:spPr>
        <p:txBody>
          <a:bodyPr/>
          <a:lstStyle/>
          <a:p>
            <a:r>
              <a:rPr lang="en-US" dirty="0"/>
              <a:t>LCMC Health Facility Badge IDs</a:t>
            </a:r>
          </a:p>
        </p:txBody>
      </p:sp>
      <p:sp>
        <p:nvSpPr>
          <p:cNvPr id="3" name="Content Placeholder 2">
            <a:extLst>
              <a:ext uri="{FF2B5EF4-FFF2-40B4-BE49-F238E27FC236}">
                <a16:creationId xmlns:a16="http://schemas.microsoft.com/office/drawing/2014/main" id="{E58F4AF5-B9BD-3A10-BE62-CB04FA236630}"/>
              </a:ext>
            </a:extLst>
          </p:cNvPr>
          <p:cNvSpPr>
            <a:spLocks noGrp="1"/>
          </p:cNvSpPr>
          <p:nvPr>
            <p:ph idx="1"/>
          </p:nvPr>
        </p:nvSpPr>
        <p:spPr>
          <a:xfrm>
            <a:off x="609600" y="1127464"/>
            <a:ext cx="10972800" cy="4900474"/>
          </a:xfrm>
        </p:spPr>
        <p:txBody>
          <a:bodyPr>
            <a:normAutofit fontScale="85000" lnSpcReduction="10000"/>
          </a:bodyPr>
          <a:lstStyle/>
          <a:p>
            <a:r>
              <a:rPr lang="en-US" dirty="0"/>
              <a:t>LCMC Academic Affairs is working with each hospital in an effort to make all hospital ID badges available for pick-up on Resident Pick-up day this year.  The goal is for all badges to be ready, but this is largely based upon actual badge supply available for printing in June.  Each hospital currently operates a different badge system, with different types of coded badges.</a:t>
            </a:r>
          </a:p>
          <a:p>
            <a:r>
              <a:rPr lang="en-US" b="1" u="sng" dirty="0"/>
              <a:t>In order for this new process to be successful, incoming residents/fellows MUST submit their BADGE ID photo directly to LCMC Academic Affairs by </a:t>
            </a:r>
            <a:r>
              <a:rPr lang="en-US" b="1" u="sng" dirty="0">
                <a:solidFill>
                  <a:srgbClr val="FF0000"/>
                </a:solidFill>
              </a:rPr>
              <a:t>Friday, June 2</a:t>
            </a:r>
            <a:r>
              <a:rPr lang="en-US" b="1" u="sng" baseline="30000" dirty="0">
                <a:solidFill>
                  <a:srgbClr val="FF0000"/>
                </a:solidFill>
              </a:rPr>
              <a:t>nd</a:t>
            </a:r>
            <a:r>
              <a:rPr lang="en-US" b="1" u="sng" dirty="0">
                <a:solidFill>
                  <a:srgbClr val="FF0000"/>
                </a:solidFill>
              </a:rPr>
              <a:t> deadline</a:t>
            </a:r>
            <a:r>
              <a:rPr lang="en-US" dirty="0"/>
              <a:t>.</a:t>
            </a:r>
          </a:p>
          <a:p>
            <a:r>
              <a:rPr lang="en-US" dirty="0"/>
              <a:t>Photos submitted after June 2</a:t>
            </a:r>
            <a:r>
              <a:rPr lang="en-US" baseline="30000" dirty="0"/>
              <a:t>nd</a:t>
            </a:r>
            <a:r>
              <a:rPr lang="en-US" dirty="0"/>
              <a:t> are not guaranteed for badge printing, and the resident/fellow will be required to take badge pictures onsite, prior to that rotation. Additional instructions will be sent to those residents/fellows that do not comply with the June 2</a:t>
            </a:r>
            <a:r>
              <a:rPr lang="en-US" baseline="30000" dirty="0"/>
              <a:t>nd</a:t>
            </a:r>
            <a:r>
              <a:rPr lang="en-US" dirty="0"/>
              <a:t> deadline.</a:t>
            </a:r>
          </a:p>
        </p:txBody>
      </p:sp>
    </p:spTree>
    <p:extLst>
      <p:ext uri="{BB962C8B-B14F-4D97-AF65-F5344CB8AC3E}">
        <p14:creationId xmlns:p14="http://schemas.microsoft.com/office/powerpoint/2010/main" val="322496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F4532-2DC2-A70A-DCC3-6C595FFEC1A4}"/>
              </a:ext>
            </a:extLst>
          </p:cNvPr>
          <p:cNvSpPr>
            <a:spLocks noGrp="1"/>
          </p:cNvSpPr>
          <p:nvPr>
            <p:ph type="title"/>
          </p:nvPr>
        </p:nvSpPr>
        <p:spPr/>
        <p:txBody>
          <a:bodyPr>
            <a:normAutofit fontScale="90000"/>
          </a:bodyPr>
          <a:lstStyle/>
          <a:p>
            <a:r>
              <a:rPr lang="en-US" dirty="0"/>
              <a:t>Instructions for Submitting Badge ID Photo</a:t>
            </a:r>
            <a:br>
              <a:rPr lang="en-US" dirty="0"/>
            </a:br>
            <a:r>
              <a:rPr lang="en-US" dirty="0"/>
              <a:t>to LCMC Health</a:t>
            </a:r>
          </a:p>
        </p:txBody>
      </p:sp>
      <p:sp>
        <p:nvSpPr>
          <p:cNvPr id="3" name="Content Placeholder 2">
            <a:extLst>
              <a:ext uri="{FF2B5EF4-FFF2-40B4-BE49-F238E27FC236}">
                <a16:creationId xmlns:a16="http://schemas.microsoft.com/office/drawing/2014/main" id="{E58F4AF5-B9BD-3A10-BE62-CB04FA236630}"/>
              </a:ext>
            </a:extLst>
          </p:cNvPr>
          <p:cNvSpPr>
            <a:spLocks noGrp="1"/>
          </p:cNvSpPr>
          <p:nvPr>
            <p:ph idx="1"/>
          </p:nvPr>
        </p:nvSpPr>
        <p:spPr>
          <a:xfrm>
            <a:off x="609600" y="1417638"/>
            <a:ext cx="10972800" cy="4525963"/>
          </a:xfrm>
        </p:spPr>
        <p:txBody>
          <a:bodyPr>
            <a:normAutofit/>
          </a:bodyPr>
          <a:lstStyle/>
          <a:p>
            <a:r>
              <a:rPr lang="en-US" u="sng" dirty="0">
                <a:solidFill>
                  <a:srgbClr val="FF0000"/>
                </a:solidFill>
              </a:rPr>
              <a:t>Before Friday, June 2nd</a:t>
            </a:r>
            <a:r>
              <a:rPr lang="en-US" dirty="0"/>
              <a:t>, incoming residents/fellows submit the “Incoming Learner Badge Photo Submission Form”</a:t>
            </a:r>
          </a:p>
          <a:p>
            <a:pPr marL="0" indent="0" algn="ctr">
              <a:buNone/>
            </a:pPr>
            <a:r>
              <a:rPr lang="en-US" sz="2000" u="sng" dirty="0">
                <a:solidFill>
                  <a:srgbClr val="0563C1"/>
                </a:solidFill>
                <a:effectLst/>
                <a:highlight>
                  <a:srgbClr val="FFFF00"/>
                </a:highlight>
                <a:latin typeface="Calibri" panose="020F0502020204030204" pitchFamily="34" charset="0"/>
                <a:ea typeface="Calibri" panose="020F0502020204030204" pitchFamily="34" charset="0"/>
                <a:hlinkClick r:id="rId2"/>
              </a:rPr>
              <a:t>https://lcmchealth-drshh.formstack.com/forms/incoming_learner_photo_submission_form</a:t>
            </a:r>
            <a:endParaRPr lang="en-US" sz="2000" u="sng" dirty="0">
              <a:solidFill>
                <a:srgbClr val="0563C1"/>
              </a:solidFill>
              <a:effectLst/>
              <a:highlight>
                <a:srgbClr val="FFFF00"/>
              </a:highlight>
              <a:latin typeface="Calibri" panose="020F0502020204030204" pitchFamily="34" charset="0"/>
              <a:ea typeface="Calibri" panose="020F0502020204030204" pitchFamily="34" charset="0"/>
            </a:endParaRPr>
          </a:p>
          <a:p>
            <a:pPr marL="0" indent="0" algn="ctr">
              <a:buNone/>
            </a:pPr>
            <a:endParaRPr lang="en-US" sz="2000" dirty="0">
              <a:highlight>
                <a:srgbClr val="FFFF00"/>
              </a:highlight>
            </a:endParaRPr>
          </a:p>
          <a:p>
            <a:r>
              <a:rPr lang="en-US" dirty="0"/>
              <a:t>Please direct your incoming residents/fellows to this link ASAP.</a:t>
            </a:r>
          </a:p>
          <a:p>
            <a:r>
              <a:rPr lang="en-US" i="1" dirty="0">
                <a:solidFill>
                  <a:srgbClr val="FF0000"/>
                </a:solidFill>
              </a:rPr>
              <a:t>LEGAL NAMES MUST BE USED ON ALL ID BADGES.  NO EXCEPTIONS.  PLEASE INFORM YOUR RESIDENTS.</a:t>
            </a:r>
          </a:p>
          <a:p>
            <a:endParaRPr lang="en-US" dirty="0"/>
          </a:p>
          <a:p>
            <a:endParaRPr lang="en-US" dirty="0"/>
          </a:p>
        </p:txBody>
      </p:sp>
    </p:spTree>
    <p:extLst>
      <p:ext uri="{BB962C8B-B14F-4D97-AF65-F5344CB8AC3E}">
        <p14:creationId xmlns:p14="http://schemas.microsoft.com/office/powerpoint/2010/main" val="3431385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F4532-2DC2-A70A-DCC3-6C595FFEC1A4}"/>
              </a:ext>
            </a:extLst>
          </p:cNvPr>
          <p:cNvSpPr>
            <a:spLocks noGrp="1"/>
          </p:cNvSpPr>
          <p:nvPr>
            <p:ph type="title"/>
          </p:nvPr>
        </p:nvSpPr>
        <p:spPr>
          <a:xfrm>
            <a:off x="609600" y="117630"/>
            <a:ext cx="10972800" cy="1143000"/>
          </a:xfrm>
        </p:spPr>
        <p:txBody>
          <a:bodyPr>
            <a:normAutofit/>
          </a:bodyPr>
          <a:lstStyle/>
          <a:p>
            <a:r>
              <a:rPr lang="en-US" dirty="0"/>
              <a:t>Continued…Badge ID Photo Specifications</a:t>
            </a:r>
          </a:p>
        </p:txBody>
      </p:sp>
      <p:sp>
        <p:nvSpPr>
          <p:cNvPr id="3" name="Content Placeholder 2">
            <a:extLst>
              <a:ext uri="{FF2B5EF4-FFF2-40B4-BE49-F238E27FC236}">
                <a16:creationId xmlns:a16="http://schemas.microsoft.com/office/drawing/2014/main" id="{E58F4AF5-B9BD-3A10-BE62-CB04FA236630}"/>
              </a:ext>
            </a:extLst>
          </p:cNvPr>
          <p:cNvSpPr>
            <a:spLocks noGrp="1"/>
          </p:cNvSpPr>
          <p:nvPr>
            <p:ph idx="1"/>
          </p:nvPr>
        </p:nvSpPr>
        <p:spPr>
          <a:xfrm>
            <a:off x="609600" y="1091953"/>
            <a:ext cx="10972800" cy="4851649"/>
          </a:xfrm>
        </p:spPr>
        <p:txBody>
          <a:bodyPr>
            <a:normAutofit/>
          </a:bodyPr>
          <a:lstStyle/>
          <a:p>
            <a:pPr marL="0" indent="0">
              <a:lnSpc>
                <a:spcPct val="105000"/>
              </a:lnSpc>
              <a:spcBef>
                <a:spcPts val="0"/>
              </a:spcBef>
              <a:buNone/>
            </a:pPr>
            <a:r>
              <a:rPr lang="en-US" sz="2000" b="1" u="sng" dirty="0">
                <a:solidFill>
                  <a:srgbClr val="FF0000"/>
                </a:solidFill>
                <a:effectLst/>
                <a:latin typeface="Arial" panose="020B0604020202020204" pitchFamily="34" charset="0"/>
                <a:ea typeface="Times New Roman" panose="02020603050405020304" pitchFamily="18" charset="0"/>
              </a:rPr>
              <a:t>Badge ID Photo MUST meet all specifications listed below</a:t>
            </a:r>
            <a:r>
              <a:rPr lang="en-US" sz="2000" dirty="0">
                <a:effectLst/>
                <a:latin typeface="Arial" panose="020B0604020202020204" pitchFamily="34" charset="0"/>
                <a:ea typeface="Times New Roman" panose="02020603050405020304" pitchFamily="18" charset="0"/>
              </a:rPr>
              <a:t>.</a:t>
            </a:r>
          </a:p>
          <a:p>
            <a:pPr marL="0" indent="0">
              <a:lnSpc>
                <a:spcPct val="105000"/>
              </a:lnSpc>
              <a:spcBef>
                <a:spcPts val="0"/>
              </a:spcBef>
              <a:buNone/>
            </a:pPr>
            <a:endParaRPr lang="en-US" sz="2000" b="1" dirty="0">
              <a:latin typeface="Arial" panose="020B0604020202020204" pitchFamily="34" charset="0"/>
              <a:ea typeface="Times New Roman" panose="02020603050405020304" pitchFamily="18" charset="0"/>
            </a:endParaRPr>
          </a:p>
          <a:p>
            <a:pPr>
              <a:lnSpc>
                <a:spcPct val="105000"/>
              </a:lnSpc>
              <a:spcBef>
                <a:spcPts val="0"/>
              </a:spcBef>
              <a:buFont typeface="Wingdings" panose="05000000000000000000" pitchFamily="2" charset="2"/>
              <a:buChar char="Ø"/>
            </a:pPr>
            <a:r>
              <a:rPr lang="en-US" sz="2000" b="1" dirty="0">
                <a:effectLst/>
                <a:latin typeface="Arial" panose="020B0604020202020204" pitchFamily="34" charset="0"/>
                <a:ea typeface="Times New Roman" panose="02020603050405020304" pitchFamily="18" charset="0"/>
              </a:rPr>
              <a:t>Any photos submitted outside of these specifications will be rejected</a:t>
            </a:r>
            <a:r>
              <a:rPr lang="en-US" sz="2000" dirty="0">
                <a:effectLst/>
                <a:latin typeface="Arial" panose="020B0604020202020204" pitchFamily="34" charset="0"/>
                <a:ea typeface="Times New Roman" panose="02020603050405020304" pitchFamily="18" charset="0"/>
              </a:rPr>
              <a:t>, and residents/fellows w</a:t>
            </a:r>
            <a:r>
              <a:rPr lang="en-US" sz="2000" dirty="0"/>
              <a:t>ill be required to take badge pictures onsite, prior to that hospital rotation</a:t>
            </a:r>
            <a:r>
              <a:rPr lang="en-US" sz="2000" dirty="0">
                <a:effectLst/>
                <a:latin typeface="Arial" panose="020B0604020202020204" pitchFamily="34" charset="0"/>
                <a:ea typeface="Times New Roman" panose="02020603050405020304" pitchFamily="18" charset="0"/>
              </a:rPr>
              <a:t>.</a:t>
            </a:r>
            <a:r>
              <a:rPr lang="en-US" sz="2000" dirty="0"/>
              <a:t> Additional instructions will be sent to those residents/fellows that do not comply with the June 2</a:t>
            </a:r>
            <a:r>
              <a:rPr lang="en-US" sz="2000" baseline="30000" dirty="0"/>
              <a:t>nd</a:t>
            </a:r>
            <a:r>
              <a:rPr lang="en-US" sz="2000" dirty="0"/>
              <a:t> deadline and the badge photo requirements.</a:t>
            </a:r>
            <a:endParaRPr lang="en-US" sz="2000" dirty="0">
              <a:effectLst/>
              <a:latin typeface="Calibri" panose="020F0502020204030204" pitchFamily="34" charset="0"/>
              <a:ea typeface="Calibri" panose="020F0502020204030204" pitchFamily="34" charset="0"/>
            </a:endParaRPr>
          </a:p>
          <a:p>
            <a:pPr marL="0" marR="0" lvl="0" indent="0">
              <a:lnSpc>
                <a:spcPct val="105000"/>
              </a:lnSpc>
              <a:spcBef>
                <a:spcPts val="0"/>
              </a:spcBef>
              <a:spcAft>
                <a:spcPts val="0"/>
              </a:spcAft>
              <a:buNone/>
            </a:pPr>
            <a:endParaRPr lang="en-US" sz="800" dirty="0">
              <a:effectLst/>
              <a:latin typeface="Arial" panose="020B0604020202020204" pitchFamily="34" charset="0"/>
              <a:ea typeface="Times New Roman" panose="02020603050405020304" pitchFamily="18" charset="0"/>
              <a:cs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Times New Roman" panose="02020603050405020304" pitchFamily="18" charset="0"/>
                <a:cs typeface="Calibri" panose="020F0502020204030204" pitchFamily="34" charset="0"/>
              </a:rPr>
              <a:t>Format: JPEG</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Times New Roman" panose="02020603050405020304" pitchFamily="18" charset="0"/>
                <a:cs typeface="Calibri" panose="020F0502020204030204" pitchFamily="34" charset="0"/>
              </a:rPr>
              <a:t>Recommended DPI:</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marR="0" lvl="1" indent="-285750">
              <a:lnSpc>
                <a:spcPct val="105000"/>
              </a:lnSpc>
              <a:spcBef>
                <a:spcPts val="0"/>
              </a:spcBef>
              <a:spcAft>
                <a:spcPts val="0"/>
              </a:spcAft>
              <a:buFont typeface="Courier New" panose="02070309020205020404" pitchFamily="49" charset="0"/>
              <a:buChar char="o"/>
            </a:pPr>
            <a:r>
              <a:rPr lang="en-US" sz="1400" dirty="0">
                <a:effectLst/>
                <a:latin typeface="Arial" panose="020B0604020202020204" pitchFamily="34" charset="0"/>
                <a:ea typeface="Times New Roman" panose="02020603050405020304" pitchFamily="18" charset="0"/>
              </a:rPr>
              <a:t>150 DPI (minimum 72 DPI, any DPI lower than 72 may not be able to be used)</a:t>
            </a:r>
            <a:endParaRPr lang="en-US" sz="1400" dirty="0">
              <a:effectLst/>
              <a:latin typeface="Calibri" panose="020F0502020204030204" pitchFamily="34" charset="0"/>
              <a:ea typeface="Calibri" panose="020F0502020204030204" pitchFamily="34" charset="0"/>
            </a:endParaRPr>
          </a:p>
          <a:p>
            <a:pPr marL="342900" marR="0" lvl="0" indent="-342900" fontAlgn="ctr">
              <a:lnSpc>
                <a:spcPct val="105000"/>
              </a:lnSpc>
              <a:spcBef>
                <a:spcPts val="0"/>
              </a:spcBef>
              <a:spcAft>
                <a:spcPts val="0"/>
              </a:spcAft>
              <a:buSzPts val="1000"/>
              <a:buFont typeface="Symbol" panose="05050102010706020507" pitchFamily="18" charset="2"/>
              <a:buChar char=""/>
              <a:tabLst>
                <a:tab pos="457200" algn="l"/>
              </a:tabLst>
            </a:pPr>
            <a:r>
              <a:rPr lang="en-US" sz="1400" dirty="0">
                <a:effectLst/>
                <a:latin typeface="Arial" panose="020B0604020202020204" pitchFamily="34" charset="0"/>
                <a:ea typeface="Times New Roman" panose="02020603050405020304" pitchFamily="18" charset="0"/>
              </a:rPr>
              <a:t>Recommended Dimensions: </a:t>
            </a:r>
            <a:endParaRPr lang="en-US" sz="1400" dirty="0">
              <a:effectLst/>
              <a:latin typeface="Calibri" panose="020F0502020204030204" pitchFamily="34" charset="0"/>
              <a:ea typeface="Calibri" panose="020F0502020204030204" pitchFamily="34" charset="0"/>
            </a:endParaRPr>
          </a:p>
          <a:p>
            <a:pPr marL="742950" marR="0" lvl="1" indent="-285750" fontAlgn="ctr">
              <a:lnSpc>
                <a:spcPct val="105000"/>
              </a:lnSpc>
              <a:spcBef>
                <a:spcPts val="0"/>
              </a:spcBef>
              <a:spcAft>
                <a:spcPts val="0"/>
              </a:spcAft>
              <a:buSzPts val="1000"/>
              <a:buFont typeface="Symbol" panose="05050102010706020507" pitchFamily="18" charset="2"/>
              <a:buChar char=""/>
              <a:tabLst>
                <a:tab pos="914400" algn="l"/>
              </a:tabLst>
            </a:pPr>
            <a:r>
              <a:rPr lang="en-US" sz="1400" dirty="0">
                <a:effectLst/>
                <a:latin typeface="Arial" panose="020B0604020202020204" pitchFamily="34" charset="0"/>
                <a:ea typeface="Times New Roman" panose="02020603050405020304" pitchFamily="18" charset="0"/>
              </a:rPr>
              <a:t>At least 720 (w) x 900 (h) or a 3:2 aspect ratio</a:t>
            </a:r>
            <a:endParaRPr lang="en-US" sz="1400" dirty="0">
              <a:effectLst/>
              <a:latin typeface="Calibri" panose="020F0502020204030204" pitchFamily="34" charset="0"/>
              <a:ea typeface="Calibri" panose="020F0502020204030204" pitchFamily="34" charset="0"/>
            </a:endParaRPr>
          </a:p>
          <a:p>
            <a:pPr marL="342900" marR="0" lvl="0" indent="-342900" fontAlgn="ctr">
              <a:spcBef>
                <a:spcPts val="0"/>
              </a:spcBef>
              <a:spcAft>
                <a:spcPts val="0"/>
              </a:spcAft>
              <a:buSzPts val="1000"/>
              <a:buFont typeface="Symbol" panose="05050102010706020507" pitchFamily="18" charset="2"/>
              <a:buChar char=""/>
              <a:tabLst>
                <a:tab pos="457200" algn="l"/>
              </a:tabLst>
            </a:pPr>
            <a:r>
              <a:rPr lang="en-US" sz="1400" dirty="0">
                <a:effectLst/>
                <a:latin typeface="Arial" panose="020B0604020202020204" pitchFamily="34" charset="0"/>
                <a:ea typeface="Times New Roman" panose="02020603050405020304" pitchFamily="18" charset="0"/>
              </a:rPr>
              <a:t>Background should be solid (similar to the background requirements for a passport photo)</a:t>
            </a:r>
            <a:endParaRPr lang="en-US" sz="1400" dirty="0">
              <a:effectLst/>
              <a:latin typeface="Calibri" panose="020F0502020204030204" pitchFamily="34" charset="0"/>
              <a:ea typeface="Calibri" panose="020F0502020204030204" pitchFamily="34" charset="0"/>
            </a:endParaRPr>
          </a:p>
          <a:p>
            <a:pPr marL="342900" marR="0" lvl="0" indent="-342900" fontAlgn="ctr">
              <a:spcBef>
                <a:spcPts val="0"/>
              </a:spcBef>
              <a:spcAft>
                <a:spcPts val="0"/>
              </a:spcAft>
              <a:buSzPts val="1000"/>
              <a:buFont typeface="Symbol" panose="05050102010706020507" pitchFamily="18" charset="2"/>
              <a:buChar char=""/>
              <a:tabLst>
                <a:tab pos="457200" algn="l"/>
              </a:tabLst>
            </a:pPr>
            <a:r>
              <a:rPr lang="en-US" sz="1400" dirty="0">
                <a:effectLst/>
                <a:latin typeface="Arial" panose="020B0604020202020204" pitchFamily="34" charset="0"/>
                <a:ea typeface="Times New Roman" panose="02020603050405020304" pitchFamily="18" charset="0"/>
              </a:rPr>
              <a:t>Background should not be too dark (your image will fade into the background) or completely white (your image will be washed out)</a:t>
            </a:r>
            <a:endParaRPr lang="en-US" sz="1400" dirty="0">
              <a:effectLst/>
              <a:latin typeface="Calibri" panose="020F0502020204030204" pitchFamily="34" charset="0"/>
              <a:ea typeface="Calibri" panose="020F0502020204030204" pitchFamily="34" charset="0"/>
            </a:endParaRPr>
          </a:p>
          <a:p>
            <a:pPr marL="342900" marR="0" lvl="0" indent="-342900" fontAlgn="ctr">
              <a:spcBef>
                <a:spcPts val="0"/>
              </a:spcBef>
              <a:spcAft>
                <a:spcPts val="0"/>
              </a:spcAft>
              <a:buSzPts val="1000"/>
              <a:buFont typeface="Symbol" panose="05050102010706020507" pitchFamily="18" charset="2"/>
              <a:buChar char=""/>
              <a:tabLst>
                <a:tab pos="457200" algn="l"/>
              </a:tabLst>
            </a:pPr>
            <a:r>
              <a:rPr lang="en-US" sz="1400" dirty="0">
                <a:effectLst/>
                <a:latin typeface="Arial" panose="020B0604020202020204" pitchFamily="34" charset="0"/>
                <a:ea typeface="Times New Roman" panose="02020603050405020304" pitchFamily="18" charset="0"/>
              </a:rPr>
              <a:t>Photo should include full head, shoulders and chest. </a:t>
            </a:r>
            <a:endParaRPr lang="en-US" sz="1400" dirty="0">
              <a:effectLst/>
              <a:latin typeface="Calibri" panose="020F0502020204030204" pitchFamily="34" charset="0"/>
              <a:ea typeface="Calibri" panose="020F0502020204030204" pitchFamily="34" charset="0"/>
            </a:endParaRPr>
          </a:p>
          <a:p>
            <a:pPr marL="342900" marR="0" lvl="0" indent="-342900" fontAlgn="ctr">
              <a:spcBef>
                <a:spcPts val="0"/>
              </a:spcBef>
              <a:spcAft>
                <a:spcPts val="0"/>
              </a:spcAft>
              <a:buSzPts val="1000"/>
              <a:buFont typeface="Symbol" panose="05050102010706020507" pitchFamily="18" charset="2"/>
              <a:buChar char=""/>
              <a:tabLst>
                <a:tab pos="457200" algn="l"/>
              </a:tabLst>
            </a:pPr>
            <a:r>
              <a:rPr lang="en-US" sz="1400" dirty="0">
                <a:effectLst/>
                <a:latin typeface="Arial" panose="020B0604020202020204" pitchFamily="34" charset="0"/>
                <a:ea typeface="Times New Roman" panose="02020603050405020304" pitchFamily="18" charset="0"/>
              </a:rPr>
              <a:t>Please do not crop out space at the top of your head above hair or along the sides of your arms</a:t>
            </a:r>
            <a:endParaRPr lang="en-US" sz="1400" dirty="0">
              <a:effectLst/>
              <a:latin typeface="Calibri" panose="020F0502020204030204" pitchFamily="34" charset="0"/>
              <a:ea typeface="Calibri" panose="020F0502020204030204" pitchFamily="34" charset="0"/>
            </a:endParaRPr>
          </a:p>
          <a:p>
            <a:pPr marL="0" marR="0" indent="0" fontAlgn="ctr">
              <a:spcBef>
                <a:spcPts val="0"/>
              </a:spcBef>
              <a:spcAft>
                <a:spcPts val="0"/>
              </a:spcAft>
              <a:buNone/>
            </a:pPr>
            <a:r>
              <a:rPr lang="en-US" sz="1400" dirty="0">
                <a:effectLst/>
                <a:latin typeface="Calibri" panose="020F0502020204030204" pitchFamily="34" charset="0"/>
                <a:ea typeface="Calibri" panose="020F0502020204030204" pitchFamily="34" charset="0"/>
              </a:rPr>
              <a:t> </a:t>
            </a:r>
          </a:p>
          <a:p>
            <a:pPr marL="0" marR="0" indent="0" fontAlgn="ctr">
              <a:spcBef>
                <a:spcPts val="0"/>
              </a:spcBef>
              <a:spcAft>
                <a:spcPts val="0"/>
              </a:spcAft>
              <a:buNone/>
            </a:pPr>
            <a:r>
              <a:rPr lang="en-US" sz="1400" i="1" dirty="0">
                <a:effectLst/>
                <a:latin typeface="Arial" panose="020B0604020202020204" pitchFamily="34" charset="0"/>
                <a:ea typeface="Calibri" panose="020F0502020204030204" pitchFamily="34" charset="0"/>
              </a:rPr>
              <a:t>**Again, any pictures submitted outside of these specifications will be rejected</a:t>
            </a:r>
            <a:endParaRPr lang="en-US" sz="14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504472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0351"/>
            <a:ext cx="10972800" cy="1143000"/>
          </a:xfrm>
        </p:spPr>
        <p:txBody>
          <a:bodyPr>
            <a:normAutofit fontScale="90000"/>
          </a:bodyPr>
          <a:lstStyle/>
          <a:p>
            <a:r>
              <a:rPr lang="en-US" dirty="0"/>
              <a:t>LCMC ZOOM Orientation &amp; Materials Pick-up at UMC Conference Center: </a:t>
            </a:r>
            <a:r>
              <a:rPr lang="en-US" b="1" dirty="0"/>
              <a:t>Friday, June 28</a:t>
            </a:r>
            <a:r>
              <a:rPr lang="en-US" b="1" baseline="30000" dirty="0"/>
              <a:t>th</a:t>
            </a:r>
            <a:r>
              <a:rPr lang="en-US" b="1" dirty="0"/>
              <a:t> </a:t>
            </a:r>
          </a:p>
        </p:txBody>
      </p:sp>
      <p:sp>
        <p:nvSpPr>
          <p:cNvPr id="3" name="Content Placeholder 2"/>
          <p:cNvSpPr>
            <a:spLocks noGrp="1"/>
          </p:cNvSpPr>
          <p:nvPr>
            <p:ph idx="1"/>
          </p:nvPr>
        </p:nvSpPr>
        <p:spPr>
          <a:xfrm>
            <a:off x="609600" y="1373250"/>
            <a:ext cx="11197701" cy="4525963"/>
          </a:xfrm>
        </p:spPr>
        <p:txBody>
          <a:bodyPr>
            <a:normAutofit fontScale="85000" lnSpcReduction="20000"/>
          </a:bodyPr>
          <a:lstStyle/>
          <a:p>
            <a:pPr>
              <a:buFont typeface="Wingdings" panose="05000000000000000000" pitchFamily="2" charset="2"/>
              <a:buChar char="Ø"/>
            </a:pPr>
            <a:r>
              <a:rPr lang="en-US" b="1" dirty="0"/>
              <a:t>Interactive ZOOM Orientation Session with LCMC Health Chief Academic Officer (CAO), LCMC Academic Affairs staff, Live Q &amp; A</a:t>
            </a:r>
          </a:p>
          <a:p>
            <a:r>
              <a:rPr lang="en-US" sz="1600" dirty="0"/>
              <a:t>8:30am – 10am via ZOOM (official link will be sent to all residents from LCMC Academic Affairs)</a:t>
            </a:r>
          </a:p>
          <a:p>
            <a:r>
              <a:rPr lang="en-US" sz="1600" dirty="0"/>
              <a:t>ZOOM Link will be sent 1 week in advance of scheduled date.  Reminders will be sent.  Please have your residents be on the lookout for this email in their inbox 1 week prior.</a:t>
            </a:r>
          </a:p>
          <a:p>
            <a:pPr marL="0" indent="0">
              <a:buNone/>
            </a:pPr>
            <a:endParaRPr lang="en-US" sz="1600" dirty="0"/>
          </a:p>
          <a:p>
            <a:pPr>
              <a:buFont typeface="Wingdings" panose="05000000000000000000" pitchFamily="2" charset="2"/>
              <a:buChar char="Ø"/>
            </a:pPr>
            <a:r>
              <a:rPr lang="en-US" b="1" dirty="0">
                <a:solidFill>
                  <a:prstClr val="black"/>
                </a:solidFill>
              </a:rPr>
              <a:t>Materials pick-up in UMC Conference Center</a:t>
            </a:r>
          </a:p>
          <a:p>
            <a:r>
              <a:rPr lang="en-US" sz="1600" dirty="0">
                <a:solidFill>
                  <a:prstClr val="black"/>
                </a:solidFill>
              </a:rPr>
              <a:t>11:30am – 1:30pm, Group A</a:t>
            </a:r>
          </a:p>
          <a:p>
            <a:r>
              <a:rPr lang="en-US" sz="1600" dirty="0">
                <a:solidFill>
                  <a:prstClr val="black"/>
                </a:solidFill>
              </a:rPr>
              <a:t>2:00pm – 4:00pm, Group B</a:t>
            </a:r>
          </a:p>
          <a:p>
            <a:pPr marL="0" indent="0">
              <a:buNone/>
            </a:pPr>
            <a:r>
              <a:rPr lang="en-US" b="1" dirty="0">
                <a:solidFill>
                  <a:prstClr val="black"/>
                </a:solidFill>
              </a:rPr>
              <a:t>   </a:t>
            </a:r>
            <a:r>
              <a:rPr lang="en-US" sz="2400" b="1" dirty="0">
                <a:solidFill>
                  <a:prstClr val="black"/>
                </a:solidFill>
              </a:rPr>
              <a:t>MATERIALS:</a:t>
            </a:r>
          </a:p>
          <a:p>
            <a:pPr lvl="1"/>
            <a:r>
              <a:rPr lang="en-US" sz="1600" dirty="0">
                <a:solidFill>
                  <a:prstClr val="black"/>
                </a:solidFill>
              </a:rPr>
              <a:t>LCMC Health/EPIC Username</a:t>
            </a:r>
          </a:p>
          <a:p>
            <a:pPr lvl="1"/>
            <a:r>
              <a:rPr lang="en-US" sz="1600" dirty="0">
                <a:solidFill>
                  <a:prstClr val="black"/>
                </a:solidFill>
              </a:rPr>
              <a:t>LCMC Health Onboarding Information packet, maps, policies, etc.</a:t>
            </a:r>
          </a:p>
          <a:p>
            <a:pPr lvl="1"/>
            <a:r>
              <a:rPr lang="en-US" sz="1600" dirty="0">
                <a:solidFill>
                  <a:prstClr val="black"/>
                </a:solidFill>
              </a:rPr>
              <a:t>HOSPITAL ID BADGES for the expected LCMC Health rotation sites, badge buddies, R/F badge display tag</a:t>
            </a:r>
            <a:endParaRPr lang="en-US" sz="1600" baseline="30000" dirty="0">
              <a:solidFill>
                <a:prstClr val="black"/>
              </a:solidFill>
            </a:endParaRPr>
          </a:p>
          <a:p>
            <a:pPr lvl="1"/>
            <a:r>
              <a:rPr lang="en-US" sz="1600" dirty="0">
                <a:solidFill>
                  <a:prstClr val="black"/>
                </a:solidFill>
              </a:rPr>
              <a:t>Unique Resident/Fellow DEA # suffix for each LCMC facility where the R/F will rotate</a:t>
            </a:r>
          </a:p>
          <a:p>
            <a:pPr lvl="1"/>
            <a:r>
              <a:rPr lang="en-US" sz="1600" dirty="0">
                <a:solidFill>
                  <a:prstClr val="black"/>
                </a:solidFill>
              </a:rPr>
              <a:t>Scrubs (cannot be guaranteed for those R/Fs who have not submitted sizes by 5/5/23</a:t>
            </a:r>
          </a:p>
          <a:p>
            <a:pPr lvl="1"/>
            <a:r>
              <a:rPr lang="en-US" sz="1600" dirty="0">
                <a:solidFill>
                  <a:prstClr val="black"/>
                </a:solidFill>
              </a:rPr>
              <a:t>Parking Decal for UMCNO parking garage; Parking instructions for all other LCMC Health facilities</a:t>
            </a:r>
          </a:p>
          <a:p>
            <a:pPr lvl="1"/>
            <a:r>
              <a:rPr lang="en-US" sz="1600" dirty="0">
                <a:solidFill>
                  <a:prstClr val="black"/>
                </a:solidFill>
              </a:rPr>
              <a:t>Meal Cards </a:t>
            </a:r>
            <a:r>
              <a:rPr lang="en-US" sz="1600" i="1" dirty="0">
                <a:solidFill>
                  <a:prstClr val="black"/>
                </a:solidFill>
              </a:rPr>
              <a:t>(*Pending success of new meal card pilot testing end of May.  More details to follow. Please stay tuned.)</a:t>
            </a:r>
          </a:p>
          <a:p>
            <a:pPr lvl="1"/>
            <a:r>
              <a:rPr lang="en-US" sz="1600" dirty="0">
                <a:solidFill>
                  <a:prstClr val="black"/>
                </a:solidFill>
              </a:rPr>
              <a:t>On-site Verification of all IT applications in the Resident Resource Library with IT personnel</a:t>
            </a:r>
          </a:p>
          <a:p>
            <a:pPr lvl="1"/>
            <a:endParaRPr lang="en-US" sz="1200" dirty="0">
              <a:solidFill>
                <a:prstClr val="black"/>
              </a:solidFill>
            </a:endParaRPr>
          </a:p>
          <a:p>
            <a:pPr marL="0" indent="0">
              <a:buNone/>
            </a:pPr>
            <a:endParaRPr lang="en-US" sz="1600" dirty="0"/>
          </a:p>
        </p:txBody>
      </p:sp>
    </p:spTree>
    <p:extLst>
      <p:ext uri="{BB962C8B-B14F-4D97-AF65-F5344CB8AC3E}">
        <p14:creationId xmlns:p14="http://schemas.microsoft.com/office/powerpoint/2010/main" val="315525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5D84F-1CE6-4D44-A0FC-4C522F4A27C2}"/>
              </a:ext>
            </a:extLst>
          </p:cNvPr>
          <p:cNvSpPr>
            <a:spLocks noGrp="1"/>
          </p:cNvSpPr>
          <p:nvPr>
            <p:ph type="title"/>
          </p:nvPr>
        </p:nvSpPr>
        <p:spPr/>
        <p:txBody>
          <a:bodyPr/>
          <a:lstStyle/>
          <a:p>
            <a:r>
              <a:rPr lang="en-US" dirty="0"/>
              <a:t>FELLOWS starting post-July 1</a:t>
            </a:r>
            <a:r>
              <a:rPr lang="en-US" baseline="30000" dirty="0"/>
              <a:t>st</a:t>
            </a:r>
            <a:r>
              <a:rPr lang="en-US" dirty="0"/>
              <a:t> </a:t>
            </a:r>
          </a:p>
        </p:txBody>
      </p:sp>
      <p:sp>
        <p:nvSpPr>
          <p:cNvPr id="3" name="Content Placeholder 2">
            <a:extLst>
              <a:ext uri="{FF2B5EF4-FFF2-40B4-BE49-F238E27FC236}">
                <a16:creationId xmlns:a16="http://schemas.microsoft.com/office/drawing/2014/main" id="{D105B39D-4B45-49A5-A0F3-E69E65BC380A}"/>
              </a:ext>
            </a:extLst>
          </p:cNvPr>
          <p:cNvSpPr>
            <a:spLocks noGrp="1"/>
          </p:cNvSpPr>
          <p:nvPr>
            <p:ph idx="1"/>
          </p:nvPr>
        </p:nvSpPr>
        <p:spPr>
          <a:xfrm>
            <a:off x="609600" y="1307238"/>
            <a:ext cx="10972800" cy="4525963"/>
          </a:xfrm>
        </p:spPr>
        <p:txBody>
          <a:bodyPr>
            <a:normAutofit lnSpcReduction="10000"/>
          </a:bodyPr>
          <a:lstStyle/>
          <a:p>
            <a:r>
              <a:rPr lang="en-US" dirty="0"/>
              <a:t>Many fellows begin their training later in July or August</a:t>
            </a:r>
          </a:p>
          <a:p>
            <a:r>
              <a:rPr lang="en-US" dirty="0"/>
              <a:t>We understand they may not be able to easily attend the ZOOM session </a:t>
            </a:r>
            <a:r>
              <a:rPr lang="en-US" sz="2400" i="1" dirty="0"/>
              <a:t>(but we ask that they try) , </a:t>
            </a:r>
            <a:r>
              <a:rPr lang="en-US" dirty="0"/>
              <a:t>and we know that June 28</a:t>
            </a:r>
            <a:r>
              <a:rPr lang="en-US" baseline="30000" dirty="0"/>
              <a:t>th</a:t>
            </a:r>
            <a:r>
              <a:rPr lang="en-US" dirty="0"/>
              <a:t> pick-up day may be impossible.</a:t>
            </a:r>
          </a:p>
          <a:p>
            <a:r>
              <a:rPr lang="en-US" dirty="0"/>
              <a:t>These fellows should email </a:t>
            </a:r>
            <a:r>
              <a:rPr lang="en-US" dirty="0">
                <a:hlinkClick r:id="rId2"/>
              </a:rPr>
              <a:t>LCMCAcademicAffairs@lcmchealth.org</a:t>
            </a:r>
            <a:r>
              <a:rPr lang="en-US" dirty="0"/>
              <a:t> with the dates they will be arriving and available to pick-up onboarding packets, ID Badges, scrubs, DEA suffix, etc. Specific arrangements will be made for these fellows.</a:t>
            </a:r>
          </a:p>
        </p:txBody>
      </p:sp>
    </p:spTree>
    <p:extLst>
      <p:ext uri="{BB962C8B-B14F-4D97-AF65-F5344CB8AC3E}">
        <p14:creationId xmlns:p14="http://schemas.microsoft.com/office/powerpoint/2010/main" val="71476255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950</TotalTime>
  <Words>1566</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Courier New</vt:lpstr>
      <vt:lpstr>Symbol</vt:lpstr>
      <vt:lpstr>Wingdings</vt:lpstr>
      <vt:lpstr>1_Office Theme</vt:lpstr>
      <vt:lpstr>LCMC Onboarding Email</vt:lpstr>
      <vt:lpstr>Orientation Modules</vt:lpstr>
      <vt:lpstr>LCMC EPIC Training</vt:lpstr>
      <vt:lpstr>Questions regarding EPIC Training or Login issues</vt:lpstr>
      <vt:lpstr>LCMC Health Facility Badge IDs</vt:lpstr>
      <vt:lpstr>Instructions for Submitting Badge ID Photo to LCMC Health</vt:lpstr>
      <vt:lpstr>Continued…Badge ID Photo Specifications</vt:lpstr>
      <vt:lpstr>LCMC ZOOM Orientation &amp; Materials Pick-up at UMC Conference Center: Friday, June 28th </vt:lpstr>
      <vt:lpstr>FELLOWS starting post-July 1st </vt:lpstr>
      <vt:lpstr>LCMC Health Annual Checklists </vt:lpstr>
      <vt:lpstr>LCMC Health Annual Checklists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Rabalais, Lauren</dc:creator>
  <cp:lastModifiedBy>Rabalais, Lauren</cp:lastModifiedBy>
  <cp:revision>18</cp:revision>
  <dcterms:created xsi:type="dcterms:W3CDTF">2021-05-14T14:24:12Z</dcterms:created>
  <dcterms:modified xsi:type="dcterms:W3CDTF">2023-05-10T20:45:57Z</dcterms:modified>
</cp:coreProperties>
</file>