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8" r:id="rId5"/>
    <p:sldId id="272" r:id="rId6"/>
    <p:sldId id="260" r:id="rId7"/>
    <p:sldId id="270" r:id="rId8"/>
    <p:sldId id="261" r:id="rId9"/>
    <p:sldId id="259" r:id="rId10"/>
    <p:sldId id="275" r:id="rId11"/>
    <p:sldId id="276" r:id="rId12"/>
    <p:sldId id="268" r:id="rId13"/>
    <p:sldId id="277" r:id="rId14"/>
    <p:sldId id="265" r:id="rId15"/>
    <p:sldId id="263" r:id="rId16"/>
    <p:sldId id="273" r:id="rId17"/>
    <p:sldId id="274" r:id="rId18"/>
    <p:sldId id="266" r:id="rId19"/>
    <p:sldId id="278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6364C-6654-4DBA-A90C-0A0A3296FD42}" type="datetimeFigureOut">
              <a:rPr lang="en-US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74A22-A378-4E0A-91C4-15BC1C15F41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40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GME office will enter all new hires in the  AMA system in August.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Promotions and Curriculum assignments will also be done by the GME office.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Reports are emailed out on the 1st of the month.  Ensure your house officers are completing the modules.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For the exit packet please make sure to include all training modules done by the house officer for entire time in training.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574A22-A378-4E0A-91C4-15BC1C15F41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74A22-A378-4E0A-91C4-15BC1C15F41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6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Graduating house officers should receive diplomas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 copy of the certificate order form can be found on the knowledgebase and is also linked here.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Completed forms should be emailed directly to the Registrar.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Sometimes there can be a long wait for diplomas depending on the time of year.  Order early.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574A22-A378-4E0A-91C4-15BC1C15F41F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6324601"/>
            <a:ext cx="2844800" cy="365125"/>
          </a:xfrm>
        </p:spPr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4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49D3-E3B8-4CC3-AEBB-C5777793C70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5791200"/>
            <a:ext cx="251459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uhsc.edu/registrar/docs/Certificate_Order_Form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registrar@lsuhsc.ed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0.safelinks.protection.outlook.com/?url=https%3A%2F%2Fforms.gle%2FwGkTXQSagmbXov8F9&amp;data=04%7C01%7Ctlinco%40lsuhsc.edu%7C9d2e2dcf24a140c3d1ff08d8f06de698%7C3406368982d44e89a3281ab79cc58d9d%7C0%7C0%7C637523702739590887%7CUnknown%7CTWFpbGZsb3d8eyJWIjoiMC4wLjAwMDAiLCJQIjoiV2luMzIiLCJBTiI6Ik1haWwiLCJXVCI6Mn0%3D%7C1000&amp;sdata=%2BA0u5pZVzmq6hsYXPoEGL%2BqdJPR7zwYGEt9gEqNLgIk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cain2@lsuhsc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sugme.atlassian.net/wiki/spaces/FORMDOCS/pages/11698563/Letter+of+Agree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calla@lsuhs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443C-0318-49F9-9ED9-247E7F87B9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Coordinator Meeting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BC953-39FA-44A4-8C0D-2AD3F19C5A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April 19, 2022</a:t>
            </a:r>
          </a:p>
          <a:p>
            <a:r>
              <a:rPr lang="en-US" dirty="0" err="1">
                <a:ea typeface="+mn-lt"/>
                <a:cs typeface="+mn-lt"/>
              </a:rPr>
              <a:t>EQuIP</a:t>
            </a:r>
            <a:r>
              <a:rPr lang="en-US" dirty="0">
                <a:ea typeface="+mn-lt"/>
                <a:cs typeface="+mn-lt"/>
              </a:rPr>
              <a:t> Rotation,</a:t>
            </a:r>
            <a:r>
              <a:rPr lang="en-US" dirty="0">
                <a:cs typeface="Calibri"/>
              </a:rPr>
              <a:t> Appointment Packets, Eras Registration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1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GME Tracking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80635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6D11-60B0-4BDA-805D-ECB99A6A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Ordering Diplomas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B5F03-D7B1-4228-8CE3-5B0625525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 </a:t>
            </a:r>
            <a:r>
              <a:rPr lang="en-US">
                <a:ea typeface="+mn-lt"/>
                <a:cs typeface="+mn-lt"/>
                <a:hlinkClick r:id="rId3"/>
              </a:rPr>
              <a:t>Certificate Order Form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Completed forms should be emailed to </a:t>
            </a:r>
            <a:r>
              <a:rPr lang="en-US">
                <a:ea typeface="+mn-lt"/>
                <a:cs typeface="+mn-lt"/>
                <a:hlinkClick r:id="rId4"/>
              </a:rPr>
              <a:t>registrar@lsuhsc.edu</a:t>
            </a:r>
            <a:r>
              <a:rPr lang="en-US">
                <a:cs typeface="Calibri"/>
              </a:rPr>
              <a:t>. </a:t>
            </a:r>
          </a:p>
          <a:p>
            <a:r>
              <a:rPr lang="en-US">
                <a:cs typeface="Calibri"/>
              </a:rPr>
              <a:t>Include Certificate Order and your department on the subject line of the email. </a:t>
            </a:r>
          </a:p>
          <a:p>
            <a:r>
              <a:rPr lang="en-US">
                <a:cs typeface="Calibri"/>
              </a:rPr>
              <a:t>Expect 3-4 week processing timeframe. </a:t>
            </a:r>
          </a:p>
          <a:p>
            <a:endParaRPr lang="en-US">
              <a:cs typeface="Calibri"/>
            </a:endParaRPr>
          </a:p>
        </p:txBody>
      </p:sp>
      <p:pic>
        <p:nvPicPr>
          <p:cNvPr id="5" name="Picture 5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A723D986-E109-1335-CA54-640DA993F5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9981" y="4377626"/>
            <a:ext cx="5976814" cy="231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70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8CE3-6694-476C-B40E-1BCB12AF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VA Paperwork Reminders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0A5EC-921F-4839-AA46-CE02A3F6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cs typeface="Calibri"/>
              </a:rPr>
              <a:t>Due Now</a:t>
            </a:r>
          </a:p>
          <a:p>
            <a:pPr lvl="1"/>
            <a:r>
              <a:rPr lang="en-US" b="1">
                <a:cs typeface="Calibri"/>
              </a:rPr>
              <a:t>Coordinator Tracker</a:t>
            </a:r>
            <a:r>
              <a:rPr lang="en-US">
                <a:cs typeface="Calibri"/>
              </a:rPr>
              <a:t> </a:t>
            </a:r>
            <a:r>
              <a:rPr lang="en-US" sz="1800">
                <a:cs typeface="Calibri"/>
              </a:rPr>
              <a:t>–</a:t>
            </a:r>
            <a:r>
              <a:rPr lang="en-US">
                <a:cs typeface="Calibri"/>
              </a:rPr>
              <a:t> </a:t>
            </a:r>
            <a:r>
              <a:rPr lang="en-US" sz="1800">
                <a:cs typeface="Calibri"/>
              </a:rPr>
              <a:t>only include the list of House Officers that will rotate to the VA during 2022-2023</a:t>
            </a:r>
            <a:endParaRPr lang="en-US" sz="1800">
              <a:ea typeface="Calibri"/>
              <a:cs typeface="Calibri"/>
            </a:endParaRPr>
          </a:p>
          <a:p>
            <a:pPr lvl="1"/>
            <a:r>
              <a:rPr lang="en-US">
                <a:cs typeface="Calibri"/>
              </a:rPr>
              <a:t>TQCVL  -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sz="1800">
                <a:ea typeface="+mn-lt"/>
                <a:cs typeface="+mn-lt"/>
              </a:rPr>
              <a:t>only include the list of House Officers that will rotate to the VA during 2022-2023</a:t>
            </a:r>
            <a:endParaRPr lang="en-US" b="1">
              <a:ea typeface="+mn-lt"/>
              <a:cs typeface="+mn-lt"/>
            </a:endParaRPr>
          </a:p>
          <a:p>
            <a:pPr lvl="1">
              <a:buChar char="•"/>
            </a:pPr>
            <a:r>
              <a:rPr lang="en-US" sz="3200" b="1">
                <a:ea typeface="+mn-lt"/>
                <a:cs typeface="+mn-lt"/>
              </a:rPr>
              <a:t>Due</a:t>
            </a:r>
            <a:r>
              <a:rPr lang="en-US" sz="3200" b="1">
                <a:cs typeface="Calibri"/>
              </a:rPr>
              <a:t> May 6, 2022</a:t>
            </a:r>
            <a:endParaRPr lang="en-US" sz="3200" b="1">
              <a:ea typeface="Calibri"/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New &amp; Returning Rotators VA Application Packet/Returning Packet</a:t>
            </a:r>
          </a:p>
          <a:p>
            <a:pPr lvl="1"/>
            <a:r>
              <a:rPr lang="en-US">
                <a:ea typeface="Calibri"/>
                <a:cs typeface="Calibri"/>
              </a:rPr>
              <a:t>Via LSU Health </a:t>
            </a:r>
            <a:r>
              <a:rPr lang="en-US" err="1">
                <a:ea typeface="Calibri"/>
                <a:cs typeface="Calibri"/>
              </a:rPr>
              <a:t>FileS</a:t>
            </a:r>
            <a:r>
              <a:rPr lang="en-US">
                <a:ea typeface="Calibri"/>
                <a:cs typeface="Calibri"/>
              </a:rPr>
              <a:t> File Transfer System</a:t>
            </a:r>
          </a:p>
          <a:p>
            <a:pPr marL="457200" lvl="1" indent="0">
              <a:buNone/>
            </a:pPr>
            <a:endParaRPr lang="en-US">
              <a:cs typeface="Calibri"/>
            </a:endParaRPr>
          </a:p>
          <a:p>
            <a:pPr marL="457200" lvl="1" indent="0">
              <a:buNone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5934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8CE3-6694-476C-B40E-1BCB12AF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LSU ID Badge Photos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0A5EC-921F-4839-AA46-CE02A3F6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>
              <a:buChar char="•"/>
            </a:pPr>
            <a:r>
              <a:rPr lang="en-US">
                <a:cs typeface="Calibri"/>
              </a:rPr>
              <a:t>Taken at HRM office</a:t>
            </a:r>
          </a:p>
          <a:p>
            <a:pPr lvl="2"/>
            <a:r>
              <a:rPr lang="en-US">
                <a:ea typeface="Calibri"/>
                <a:cs typeface="Calibri"/>
              </a:rPr>
              <a:t>6th Floor Resource Center </a:t>
            </a:r>
          </a:p>
          <a:p>
            <a:pPr lvl="2"/>
            <a:r>
              <a:rPr lang="en-US">
                <a:ea typeface="Calibri"/>
                <a:cs typeface="Calibri"/>
              </a:rPr>
              <a:t>DATES: </a:t>
            </a:r>
          </a:p>
          <a:p>
            <a:pPr lvl="3"/>
            <a:r>
              <a:rPr lang="en-US">
                <a:ea typeface="Calibri"/>
                <a:cs typeface="Calibri"/>
              </a:rPr>
              <a:t>May 1</a:t>
            </a:r>
          </a:p>
          <a:p>
            <a:pPr lvl="3"/>
            <a:r>
              <a:rPr lang="en-US">
                <a:ea typeface="Calibri"/>
                <a:cs typeface="Calibri"/>
              </a:rPr>
              <a:t>May 3-5 (9am-11am)</a:t>
            </a:r>
          </a:p>
          <a:p>
            <a:pPr lvl="3"/>
            <a:r>
              <a:rPr lang="en-US">
                <a:ea typeface="Calibri"/>
                <a:cs typeface="Calibri"/>
              </a:rPr>
              <a:t>May 10-12 (1pm-3pm)</a:t>
            </a:r>
          </a:p>
          <a:p>
            <a:pPr lvl="3"/>
            <a:r>
              <a:rPr lang="en-US">
                <a:ea typeface="Calibri"/>
                <a:cs typeface="Calibri"/>
              </a:rPr>
              <a:t>May 17-19 (9am-11am)</a:t>
            </a:r>
          </a:p>
          <a:p>
            <a:pPr lvl="3"/>
            <a:r>
              <a:rPr lang="en-US">
                <a:ea typeface="Calibri"/>
                <a:cs typeface="Calibri"/>
              </a:rPr>
              <a:t>May 22-24 (1pm-3pm</a:t>
            </a:r>
          </a:p>
          <a:p>
            <a:pPr marL="457200" lvl="1" indent="0">
              <a:buNone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4294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0F0B3-8E08-1134-CE97-5BEA7ED6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ERAS 2023 Registration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C81D5-72B1-F565-CF7A-78EE825A8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64878"/>
            <a:ext cx="10972800" cy="476128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>
                <a:cs typeface="Calibri"/>
              </a:rPr>
              <a:t>New for 2023:</a:t>
            </a:r>
            <a:r>
              <a:rPr lang="en-US">
                <a:cs typeface="Calibri"/>
              </a:rPr>
              <a:t>   Invite new users and revoke inactive users from within the EAM system.</a:t>
            </a:r>
            <a:endParaRPr lang="en-US">
              <a:ea typeface="+mn-lt"/>
              <a:cs typeface="+mn-lt"/>
            </a:endParaRPr>
          </a:p>
          <a:p>
            <a:r>
              <a:rPr lang="en-US" b="1">
                <a:cs typeface="Calibri"/>
              </a:rPr>
              <a:t>Complete Registration</a:t>
            </a:r>
            <a:r>
              <a:rPr lang="en-US">
                <a:cs typeface="Calibri"/>
              </a:rPr>
              <a:t> in EAM (ERAS Account Maintenance) before </a:t>
            </a:r>
            <a:r>
              <a:rPr lang="en-US" b="1">
                <a:cs typeface="Calibri"/>
              </a:rPr>
              <a:t> May 31,2022 @ 4:00 pm. CT</a:t>
            </a:r>
            <a:r>
              <a:rPr lang="en-US">
                <a:cs typeface="Calibri"/>
              </a:rPr>
              <a:t>, before ERAS 2023 opens in June. Registration at this time is only for programs that participated in ERAS during 2021-2022.  New Programs added to ERAS will receive registration information soon.</a:t>
            </a:r>
          </a:p>
          <a:p>
            <a:pPr lvl="1"/>
            <a:r>
              <a:rPr lang="en-US" b="1">
                <a:cs typeface="Calibri"/>
              </a:rPr>
              <a:t>Update Program Information: </a:t>
            </a:r>
            <a:r>
              <a:rPr lang="en-US">
                <a:cs typeface="Calibri"/>
              </a:rPr>
              <a:t> Include the Application Selection language, U.S. Citizen, Permanent Resident, J-1 VISA Sponsored by ECFMG and any other program specific information applicants should know before applying to the program.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T</a:t>
            </a:r>
            <a:r>
              <a:rPr lang="en-US" b="1">
                <a:cs typeface="Calibri"/>
              </a:rPr>
              <a:t>raining Resources Available:</a:t>
            </a:r>
            <a:r>
              <a:rPr lang="en-US">
                <a:cs typeface="Calibri"/>
              </a:rPr>
              <a:t> on the ERAS PDWS Community Site and ERAS Client Technical Support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6797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FDE2-4024-4683-BE50-5B1409FC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cs typeface="Calibri"/>
              </a:rPr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24F3D-959C-458B-B955-4B2BD65B5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5684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April Beginning of the Month Reports (BOM) Due Now</a:t>
            </a:r>
          </a:p>
          <a:p>
            <a:r>
              <a:rPr lang="en-US">
                <a:cs typeface="Calibri"/>
              </a:rPr>
              <a:t>March End-of-the Month Reports (EOM) Due  Now</a:t>
            </a:r>
          </a:p>
          <a:p>
            <a:r>
              <a:rPr lang="en-US">
                <a:ea typeface="+mn-lt"/>
                <a:cs typeface="+mn-lt"/>
              </a:rPr>
              <a:t>Payroll Lock for April 16-30 Payroll – Tuesday, April 26, 2022</a:t>
            </a:r>
          </a:p>
          <a:p>
            <a:r>
              <a:rPr lang="en-US">
                <a:ea typeface="+mn-lt"/>
                <a:cs typeface="+mn-lt"/>
              </a:rPr>
              <a:t>New Hire House Officer Drug Testing Began April 1, 2022 and ends April 30, 2022 (New Hires out of the Country complete testing when they arrive).</a:t>
            </a:r>
          </a:p>
          <a:p>
            <a:r>
              <a:rPr lang="en-US">
                <a:cs typeface="Calibri"/>
              </a:rPr>
              <a:t>New Hire Data in New Innovations – </a:t>
            </a:r>
            <a:r>
              <a:rPr lang="en-US" b="1">
                <a:cs typeface="Calibri"/>
              </a:rPr>
              <a:t>TODAY</a:t>
            </a:r>
          </a:p>
          <a:p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50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5FDE2-4024-4683-BE50-5B1409FC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Calibri"/>
                <a:cs typeface="Calibri"/>
              </a:rPr>
              <a:t>Coming in May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24F3D-959C-458B-B955-4B2BD65B5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5684"/>
            <a:ext cx="109728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May 15: </a:t>
            </a:r>
          </a:p>
          <a:p>
            <a:pPr lvl="1"/>
            <a:r>
              <a:rPr lang="en-US" dirty="0">
                <a:ea typeface="+mn-lt"/>
                <a:cs typeface="+mn-lt"/>
              </a:rPr>
              <a:t>Computer Account Activation </a:t>
            </a:r>
          </a:p>
          <a:p>
            <a:pPr lvl="1"/>
            <a:r>
              <a:rPr lang="en-US" dirty="0">
                <a:ea typeface="+mn-lt"/>
                <a:cs typeface="+mn-lt"/>
              </a:rPr>
              <a:t>LSU Orientation Portal </a:t>
            </a:r>
          </a:p>
          <a:p>
            <a:r>
              <a:rPr lang="en-US" dirty="0">
                <a:ea typeface="+mn-lt"/>
                <a:cs typeface="+mn-lt"/>
              </a:rPr>
              <a:t>Due Now: </a:t>
            </a:r>
          </a:p>
          <a:p>
            <a:pPr lvl="1"/>
            <a:r>
              <a:rPr lang="en-US" dirty="0">
                <a:ea typeface="+mn-lt"/>
                <a:cs typeface="+mn-lt"/>
              </a:rPr>
              <a:t>Appointment Forms &amp; Spreadsheets </a:t>
            </a:r>
          </a:p>
          <a:p>
            <a:pPr lvl="1"/>
            <a:r>
              <a:rPr lang="en-US" dirty="0">
                <a:ea typeface="+mn-lt"/>
                <a:cs typeface="+mn-lt"/>
              </a:rPr>
              <a:t>Internal Transfer Paperwork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638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EEBD-3C45-46C2-AD25-88EC5C00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566" y="2731431"/>
            <a:ext cx="10972800" cy="1143000"/>
          </a:xfrm>
        </p:spPr>
        <p:txBody>
          <a:bodyPr/>
          <a:lstStyle/>
          <a:p>
            <a:r>
              <a:rPr lang="en-US">
                <a:cs typeface="Calibri"/>
              </a:rPr>
              <a:t>Q/A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1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443C-0318-49F9-9ED9-247E7F87B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710" y="632702"/>
            <a:ext cx="10363200" cy="1470025"/>
          </a:xfrm>
        </p:spPr>
        <p:txBody>
          <a:bodyPr/>
          <a:lstStyle/>
          <a:p>
            <a:r>
              <a:rPr lang="en-US">
                <a:cs typeface="Calibri"/>
              </a:rPr>
              <a:t>Agenda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9BC953-39FA-44A4-8C0D-2AD3F19C5A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6434" y="1893888"/>
            <a:ext cx="8534400" cy="356563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cs typeface="Calibri"/>
              </a:rPr>
              <a:t>QI Forum</a:t>
            </a:r>
          </a:p>
          <a:p>
            <a:pPr marL="457200" indent="-457200" algn="l">
              <a:buChar char="•"/>
            </a:pPr>
            <a:r>
              <a:rPr lang="en-US" dirty="0" err="1">
                <a:solidFill>
                  <a:schemeClr val="tx1"/>
                </a:solidFill>
                <a:cs typeface="Calibri"/>
              </a:rPr>
              <a:t>EQuIP</a:t>
            </a:r>
            <a:r>
              <a:rPr lang="en-US" dirty="0">
                <a:solidFill>
                  <a:schemeClr val="tx1"/>
                </a:solidFill>
                <a:cs typeface="Calibri"/>
              </a:rPr>
              <a:t> Rotation</a:t>
            </a: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cs typeface="Calibri"/>
              </a:rPr>
              <a:t>Digital PLAs</a:t>
            </a: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cs typeface="Calibri"/>
              </a:rPr>
              <a:t>Appointment Packet Process </a:t>
            </a: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GME Tracking System 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cs typeface="Calibri"/>
              </a:rPr>
              <a:t>Diplomas </a:t>
            </a: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VA Dates</a:t>
            </a: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LSU ID Badge Photo Dates </a:t>
            </a: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cs typeface="Calibri"/>
              </a:rPr>
              <a:t>ERAS Registration </a:t>
            </a:r>
          </a:p>
          <a:p>
            <a:pPr marL="457200" indent="-457200" algn="l">
              <a:buChar char="•"/>
            </a:pPr>
            <a:r>
              <a:rPr lang="en-US" dirty="0">
                <a:solidFill>
                  <a:schemeClr val="tx1"/>
                </a:solidFill>
                <a:cs typeface="Calibri"/>
              </a:rPr>
              <a:t>Reminders/Upcoming Dates </a:t>
            </a:r>
          </a:p>
        </p:txBody>
      </p:sp>
    </p:spTree>
    <p:extLst>
      <p:ext uri="{BB962C8B-B14F-4D97-AF65-F5344CB8AC3E}">
        <p14:creationId xmlns:p14="http://schemas.microsoft.com/office/powerpoint/2010/main" val="307667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2F61-A178-4137-94F2-ACEA23FB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QI Forum – June 8, 2022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A6225-1FFC-4660-982B-6E9FAB4C8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  <a:hlinkClick r:id="rId2"/>
              </a:rPr>
              <a:t>Submissions</a:t>
            </a:r>
            <a:r>
              <a:rPr lang="en-US">
                <a:cs typeface="Calibri"/>
              </a:rPr>
              <a:t> are being collected for the QI Forum – scheduled as a hybrid event for June 8, 2022.</a:t>
            </a:r>
            <a:endParaRPr lang="en-US"/>
          </a:p>
          <a:p>
            <a:pPr marL="0" indent="0">
              <a:buNone/>
            </a:pPr>
            <a:r>
              <a:rPr lang="en-US">
                <a:cs typeface="Calibri"/>
              </a:rPr>
              <a:t>- All submissions are due April 22 (this is the extension deadline)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- Participation in the event is highly encouraged by your residents and fellows! </a:t>
            </a:r>
          </a:p>
          <a:p>
            <a:pPr marL="0" indent="0" algn="ctr">
              <a:buNone/>
            </a:pPr>
            <a:r>
              <a:rPr lang="en-US" b="1">
                <a:ea typeface="Calibri"/>
                <a:cs typeface="Calibri"/>
              </a:rPr>
              <a:t>Keynote Speaker – Brian Wong, MD, FRCPC</a:t>
            </a:r>
          </a:p>
          <a:p>
            <a:pPr marL="0" indent="0" algn="ctr">
              <a:buNone/>
            </a:pPr>
            <a:r>
              <a:rPr lang="en-US">
                <a:ea typeface="Calibri"/>
                <a:cs typeface="Calibri"/>
              </a:rPr>
              <a:t>Director and Site Director of Sunnybrook Health Sciences Centre</a:t>
            </a:r>
          </a:p>
          <a:p>
            <a:pPr marL="0" indent="0" algn="ctr">
              <a:buNone/>
            </a:pPr>
            <a:r>
              <a:rPr lang="en-US">
                <a:ea typeface="Calibri"/>
                <a:cs typeface="Calibri"/>
              </a:rPr>
              <a:t>Member, AAMC Teaching for Quality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390871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6A7A3-4708-09D8-7ACC-C9C2C3EE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>
                <a:cs typeface="Calibri"/>
              </a:rPr>
              <a:t>EQuIP</a:t>
            </a:r>
            <a:r>
              <a:rPr lang="en-US">
                <a:cs typeface="Calibri"/>
              </a:rPr>
              <a:t> Rotation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4565B-644C-7896-5A16-5A4B8BF76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>
                <a:solidFill>
                  <a:srgbClr val="FF0000"/>
                </a:solidFill>
                <a:cs typeface="Calibri"/>
              </a:rPr>
              <a:t>E</a:t>
            </a:r>
            <a:r>
              <a:rPr lang="en-US">
                <a:cs typeface="Calibri"/>
              </a:rPr>
              <a:t>nhancing </a:t>
            </a:r>
            <a:r>
              <a:rPr lang="en-US" b="1">
                <a:solidFill>
                  <a:srgbClr val="FF0000"/>
                </a:solidFill>
                <a:cs typeface="Calibri"/>
              </a:rPr>
              <a:t>Q</a:t>
            </a:r>
            <a:r>
              <a:rPr lang="en-US">
                <a:cs typeface="Calibri"/>
              </a:rPr>
              <a:t>uality </a:t>
            </a:r>
            <a:r>
              <a:rPr lang="en-US" b="1">
                <a:solidFill>
                  <a:srgbClr val="FF0000"/>
                </a:solidFill>
                <a:cs typeface="Calibri"/>
              </a:rPr>
              <a:t>I</a:t>
            </a:r>
            <a:r>
              <a:rPr lang="en-US">
                <a:cs typeface="Calibri"/>
              </a:rPr>
              <a:t>mprovement for </a:t>
            </a:r>
            <a:r>
              <a:rPr lang="en-US" b="1">
                <a:solidFill>
                  <a:srgbClr val="FF0000"/>
                </a:solidFill>
                <a:cs typeface="Calibri"/>
              </a:rPr>
              <a:t>P</a:t>
            </a:r>
            <a:r>
              <a:rPr lang="en-US">
                <a:cs typeface="Calibri"/>
              </a:rPr>
              <a:t>atients Rotation</a:t>
            </a:r>
          </a:p>
          <a:p>
            <a:pPr lvl="1"/>
            <a:r>
              <a:rPr lang="en-US">
                <a:cs typeface="Calibri"/>
              </a:rPr>
              <a:t>In-depth orientation to the principles of quality improvement, patient safety and process improvement</a:t>
            </a:r>
          </a:p>
          <a:p>
            <a:pPr lvl="1"/>
            <a:r>
              <a:rPr lang="en-US">
                <a:cs typeface="Calibri"/>
              </a:rPr>
              <a:t>2nd Year (and above) House Officers </a:t>
            </a:r>
          </a:p>
          <a:p>
            <a:pPr lvl="1"/>
            <a:r>
              <a:rPr lang="en-US">
                <a:cs typeface="Calibri"/>
              </a:rPr>
              <a:t>2- or 4-week blocks</a:t>
            </a:r>
          </a:p>
          <a:p>
            <a:pPr lvl="1"/>
            <a:r>
              <a:rPr lang="en-US">
                <a:cs typeface="Calibri"/>
              </a:rPr>
              <a:t>Name, PGY Level, Cell #, LSU Email, Program, &amp; Dates you would like to attend</a:t>
            </a:r>
          </a:p>
          <a:p>
            <a:pPr lvl="1"/>
            <a:r>
              <a:rPr lang="en-US">
                <a:cs typeface="Calibri"/>
              </a:rPr>
              <a:t>Email Julie at </a:t>
            </a:r>
            <a:r>
              <a:rPr lang="en-US">
                <a:cs typeface="Calibri"/>
                <a:hlinkClick r:id="rId2"/>
              </a:rPr>
              <a:t>jcain2@lsuhsc.edu</a:t>
            </a:r>
            <a:r>
              <a:rPr lang="en-US">
                <a:cs typeface="Calibri"/>
              </a:rPr>
              <a:t> to schedule your residents</a:t>
            </a:r>
          </a:p>
        </p:txBody>
      </p:sp>
    </p:spTree>
    <p:extLst>
      <p:ext uri="{BB962C8B-B14F-4D97-AF65-F5344CB8AC3E}">
        <p14:creationId xmlns:p14="http://schemas.microsoft.com/office/powerpoint/2010/main" val="418545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D755C-F1ED-47F3-A596-2FED3A56E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PLAs are going DIGITAL!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30ECF-ADD2-4F5E-9247-D944B6E8D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5684"/>
            <a:ext cx="10972800" cy="467048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cs typeface="Calibri"/>
              </a:rPr>
              <a:t>Please check your Program Letters of Agreement expirations. Many expire near or at the end of the AY. </a:t>
            </a:r>
          </a:p>
          <a:p>
            <a:r>
              <a:rPr lang="en-US">
                <a:cs typeface="Calibri"/>
              </a:rPr>
              <a:t>Refer to the </a:t>
            </a:r>
            <a:r>
              <a:rPr lang="en-US">
                <a:cs typeface="Calibri"/>
                <a:hlinkClick r:id="rId2"/>
              </a:rPr>
              <a:t>Knowledge Base</a:t>
            </a:r>
            <a:r>
              <a:rPr lang="en-US">
                <a:cs typeface="Calibri"/>
              </a:rPr>
              <a:t> for templates, signatories, updates regarding all PLAs.</a:t>
            </a:r>
          </a:p>
          <a:p>
            <a:r>
              <a:rPr lang="en-US">
                <a:cs typeface="Calibri"/>
              </a:rPr>
              <a:t>We are moving to digital PLAs through Adobe Sign. IT is working on licenses and </a:t>
            </a:r>
            <a:r>
              <a:rPr lang="en-US" b="1">
                <a:solidFill>
                  <a:srgbClr val="FF0000"/>
                </a:solidFill>
                <a:cs typeface="Calibri"/>
              </a:rPr>
              <a:t>IN-PERSON</a:t>
            </a:r>
            <a:r>
              <a:rPr lang="en-US">
                <a:cs typeface="Calibri"/>
              </a:rPr>
              <a:t> training will take place this week and next week. If you have not signed up for a training, contact Julie.</a:t>
            </a:r>
            <a:endParaRPr lang="en-US">
              <a:ea typeface="Calibri"/>
              <a:cs typeface="Calibri"/>
            </a:endParaRPr>
          </a:p>
          <a:p>
            <a:r>
              <a:rPr lang="en-US" u="sng">
                <a:cs typeface="Calibri"/>
              </a:rPr>
              <a:t>Until then:</a:t>
            </a:r>
            <a:r>
              <a:rPr lang="en-US">
                <a:cs typeface="Calibri"/>
              </a:rPr>
              <a:t> Make sure you have email addresses for your Site Directors.</a:t>
            </a:r>
          </a:p>
          <a:p>
            <a:r>
              <a:rPr lang="en-US" u="sng">
                <a:cs typeface="Calibri"/>
              </a:rPr>
              <a:t>Reminders: </a:t>
            </a:r>
            <a:r>
              <a:rPr lang="en-US">
                <a:cs typeface="Calibri"/>
              </a:rPr>
              <a:t>UMCNO-5 years; everyone else-10 years.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5347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39F1-30D9-4C34-920A-3B581030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AMA GCEP Modules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37D5-7608-4AC2-A957-189D46CAF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162" y="1377951"/>
            <a:ext cx="10972800" cy="45259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New Hires will be entered into the GCEP system by the GME office in August.</a:t>
            </a:r>
          </a:p>
          <a:p>
            <a:r>
              <a:rPr lang="en-US">
                <a:cs typeface="Calibri"/>
              </a:rPr>
              <a:t>New Hires will receive an email from the GME office explaining the purpose of the GCEP Modules and deadline - August. </a:t>
            </a:r>
            <a:endParaRPr lang="en-US">
              <a:ea typeface="Calibri"/>
              <a:cs typeface="Calibri"/>
            </a:endParaRPr>
          </a:p>
          <a:p>
            <a:r>
              <a:rPr lang="en-US">
                <a:cs typeface="Calibri"/>
              </a:rPr>
              <a:t>Promotions will be done by the GME office.</a:t>
            </a:r>
            <a:endParaRPr lang="en-US">
              <a:ea typeface="Calibri"/>
              <a:cs typeface="Calibri"/>
            </a:endParaRPr>
          </a:p>
          <a:p>
            <a:r>
              <a:rPr lang="en-US">
                <a:cs typeface="Calibri"/>
              </a:rPr>
              <a:t>Emailed reports have been sent on the 1st of each month.</a:t>
            </a:r>
            <a:endParaRPr lang="en-US">
              <a:ea typeface="Calibri"/>
              <a:cs typeface="Calibri"/>
            </a:endParaRPr>
          </a:p>
          <a:p>
            <a:r>
              <a:rPr lang="en-US">
                <a:cs typeface="Calibri"/>
              </a:rPr>
              <a:t>When submitting the Exit Packet, you need to include all training levels for the House Officer.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6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Appointment Packet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Proposal</a:t>
            </a:r>
            <a:r>
              <a:rPr lang="en-US" baseline="0"/>
              <a:t> – Appointment packet goes away</a:t>
            </a:r>
            <a:endParaRPr lang="en-US"/>
          </a:p>
          <a:p>
            <a:r>
              <a:rPr lang="en-US"/>
              <a:t>Program Responsibilities</a:t>
            </a:r>
          </a:p>
          <a:p>
            <a:pPr lvl="1"/>
            <a:r>
              <a:rPr lang="en-US"/>
              <a:t>Electronic Contract Initiation</a:t>
            </a:r>
          </a:p>
          <a:p>
            <a:pPr lvl="1"/>
            <a:r>
              <a:rPr lang="en-US"/>
              <a:t>TB</a:t>
            </a:r>
            <a:r>
              <a:rPr lang="en-US" baseline="0"/>
              <a:t> Form Submission</a:t>
            </a:r>
          </a:p>
          <a:p>
            <a:pPr lvl="0"/>
            <a:r>
              <a:rPr lang="en-US"/>
              <a:t>GME Responsibilities</a:t>
            </a:r>
          </a:p>
          <a:p>
            <a:pPr lvl="1"/>
            <a:r>
              <a:rPr lang="en-US"/>
              <a:t>Driver Safety</a:t>
            </a:r>
            <a:r>
              <a:rPr lang="en-US" baseline="0"/>
              <a:t> Form Initiation</a:t>
            </a:r>
          </a:p>
          <a:p>
            <a:pPr lvl="1"/>
            <a:r>
              <a:rPr lang="en-US" baseline="0"/>
              <a:t>Moonlighting Form Initiation</a:t>
            </a:r>
          </a:p>
          <a:p>
            <a:pPr lvl="1"/>
            <a:r>
              <a:rPr lang="en-US" baseline="0"/>
              <a:t>Health Requirements Form Initiation</a:t>
            </a:r>
          </a:p>
        </p:txBody>
      </p:sp>
    </p:spTree>
    <p:extLst>
      <p:ext uri="{BB962C8B-B14F-4D97-AF65-F5344CB8AC3E}">
        <p14:creationId xmlns:p14="http://schemas.microsoft.com/office/powerpoint/2010/main" val="58238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Appointment Packet Item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Electronic forms would be initiated by GME Office and received by residents (same as the COVID vaccination release forms)</a:t>
            </a:r>
          </a:p>
          <a:p>
            <a:r>
              <a:rPr lang="en-US"/>
              <a:t>Status of all items would be updated/visible in GME Tracking System</a:t>
            </a:r>
          </a:p>
          <a:p>
            <a:r>
              <a:rPr lang="en-US"/>
              <a:t>All signed/submitted documents will be available for download from GME Resident Files</a:t>
            </a:r>
          </a:p>
        </p:txBody>
      </p:sp>
    </p:spTree>
    <p:extLst>
      <p:ext uri="{BB962C8B-B14F-4D97-AF65-F5344CB8AC3E}">
        <p14:creationId xmlns:p14="http://schemas.microsoft.com/office/powerpoint/2010/main" val="152822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E64D-F391-40B2-8061-1C5CC66F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GME Tracking System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A526-FFE8-4140-B8DE-9DCE94744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cs typeface="Calibri"/>
              </a:rPr>
              <a:t>Available at the end of this week</a:t>
            </a:r>
          </a:p>
          <a:p>
            <a:r>
              <a:rPr lang="en-US">
                <a:cs typeface="Calibri"/>
              </a:rPr>
              <a:t>Link will be distributed by email when ready</a:t>
            </a:r>
          </a:p>
          <a:p>
            <a:r>
              <a:rPr lang="en-US">
                <a:ea typeface="+mn-lt"/>
                <a:cs typeface="+mn-lt"/>
              </a:rPr>
              <a:t>Will track</a:t>
            </a:r>
          </a:p>
          <a:p>
            <a:pPr lvl="1"/>
            <a:r>
              <a:rPr lang="en-US">
                <a:ea typeface="+mn-lt"/>
                <a:cs typeface="+mn-lt"/>
              </a:rPr>
              <a:t>New Hire Packets</a:t>
            </a:r>
          </a:p>
          <a:p>
            <a:pPr lvl="1"/>
            <a:r>
              <a:rPr lang="en-US">
                <a:ea typeface="+mn-lt"/>
                <a:cs typeface="+mn-lt"/>
              </a:rPr>
              <a:t>Contracts</a:t>
            </a:r>
          </a:p>
          <a:p>
            <a:pPr lvl="1"/>
            <a:r>
              <a:rPr lang="en-US">
                <a:ea typeface="+mn-lt"/>
                <a:cs typeface="+mn-lt"/>
              </a:rPr>
              <a:t>Program Exit Packets</a:t>
            </a:r>
          </a:p>
          <a:p>
            <a:pPr lvl="1"/>
            <a:r>
              <a:rPr lang="en-US">
                <a:ea typeface="+mn-lt"/>
                <a:cs typeface="+mn-lt"/>
              </a:rPr>
              <a:t>TB / Driver Safety / Moonlighting / Health Requirements</a:t>
            </a:r>
          </a:p>
          <a:p>
            <a:pPr lvl="1"/>
            <a:r>
              <a:rPr lang="en-US">
                <a:ea typeface="+mn-lt"/>
                <a:cs typeface="+mn-lt"/>
              </a:rPr>
              <a:t>COVID vaccination releases</a:t>
            </a:r>
          </a:p>
          <a:p>
            <a:pPr lvl="1"/>
            <a:r>
              <a:rPr lang="en-US">
                <a:ea typeface="+mn-lt"/>
                <a:cs typeface="+mn-lt"/>
              </a:rPr>
              <a:t>Maybe others</a:t>
            </a:r>
          </a:p>
          <a:p>
            <a:r>
              <a:rPr lang="en-US">
                <a:ea typeface="+mn-lt"/>
                <a:cs typeface="+mn-lt"/>
              </a:rPr>
              <a:t>Questions contact </a:t>
            </a:r>
            <a:r>
              <a:rPr lang="en-US">
                <a:ea typeface="+mn-lt"/>
                <a:cs typeface="+mn-lt"/>
                <a:hlinkClick r:id="rId2"/>
              </a:rPr>
              <a:t>Chris Callac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67104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C6CA915225C4BB9F3585CD0332040" ma:contentTypeVersion="6" ma:contentTypeDescription="Create a new document." ma:contentTypeScope="" ma:versionID="84501fc04754bad632d0b96611f2ab41">
  <xsd:schema xmlns:xsd="http://www.w3.org/2001/XMLSchema" xmlns:xs="http://www.w3.org/2001/XMLSchema" xmlns:p="http://schemas.microsoft.com/office/2006/metadata/properties" xmlns:ns2="975e37a8-7f5f-4888-af20-2bf05acb12f4" xmlns:ns3="ce103bb2-26e4-4432-b4c4-0552ce98cd7c" targetNamespace="http://schemas.microsoft.com/office/2006/metadata/properties" ma:root="true" ma:fieldsID="d1d7570fcd187dc3ca56b57d3f36d0fd" ns2:_="" ns3:_="">
    <xsd:import namespace="975e37a8-7f5f-4888-af20-2bf05acb12f4"/>
    <xsd:import namespace="ce103bb2-26e4-4432-b4c4-0552ce98c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e37a8-7f5f-4888-af20-2bf05acb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03bb2-26e4-4432-b4c4-0552ce98c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7C17CF-9014-42D2-91E5-D094FEC22B2F}">
  <ds:schemaRefs>
    <ds:schemaRef ds:uri="975e37a8-7f5f-4888-af20-2bf05acb12f4"/>
    <ds:schemaRef ds:uri="ce103bb2-26e4-4432-b4c4-0552ce98cd7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EA7677-7A4F-41D6-8F1C-58DD593BFF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A4DCE-050A-4F59-921E-D4757BBDC87A}">
  <ds:schemaRefs>
    <ds:schemaRef ds:uri="975e37a8-7f5f-4888-af20-2bf05acb12f4"/>
    <ds:schemaRef ds:uri="ce103bb2-26e4-4432-b4c4-0552ce98cd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985</Words>
  <Application>Microsoft Office PowerPoint</Application>
  <PresentationFormat>Widescreen</PresentationFormat>
  <Paragraphs>124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1_Office Theme</vt:lpstr>
      <vt:lpstr>Coordinator Meeting</vt:lpstr>
      <vt:lpstr>Agenda</vt:lpstr>
      <vt:lpstr>QI Forum – June 8, 2022</vt:lpstr>
      <vt:lpstr>EQuIP Rotation</vt:lpstr>
      <vt:lpstr>PLAs are going DIGITAL!</vt:lpstr>
      <vt:lpstr>AMA GCEP Modules</vt:lpstr>
      <vt:lpstr>Appointment Packet Discussion</vt:lpstr>
      <vt:lpstr>Appointment Packet Item Tracking</vt:lpstr>
      <vt:lpstr>GME Tracking System</vt:lpstr>
      <vt:lpstr>GME Tracking System</vt:lpstr>
      <vt:lpstr>Ordering Diplomas</vt:lpstr>
      <vt:lpstr>VA Paperwork Reminders</vt:lpstr>
      <vt:lpstr>LSU ID Badge Photos</vt:lpstr>
      <vt:lpstr>ERAS 2023 Registration</vt:lpstr>
      <vt:lpstr>Reminders</vt:lpstr>
      <vt:lpstr>Coming in May </vt:lpstr>
      <vt:lpstr>Q/A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Blakemore, Sara B.</dc:creator>
  <cp:lastModifiedBy>Blakemore, Sara B.</cp:lastModifiedBy>
  <cp:revision>3</cp:revision>
  <dcterms:created xsi:type="dcterms:W3CDTF">2021-04-05T19:52:58Z</dcterms:created>
  <dcterms:modified xsi:type="dcterms:W3CDTF">2022-04-19T15:56:35Z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0x010100E8FC6CA915225C4BB9F3585CD0332040</vt:lpwstr>
  </property>
</Properties>
</file>