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0"/>
  </p:notesMasterIdLst>
  <p:sldIdLst>
    <p:sldId id="256" r:id="rId5"/>
    <p:sldId id="341" r:id="rId6"/>
    <p:sldId id="373" r:id="rId7"/>
    <p:sldId id="374" r:id="rId8"/>
    <p:sldId id="375" r:id="rId9"/>
    <p:sldId id="377" r:id="rId10"/>
    <p:sldId id="376" r:id="rId11"/>
    <p:sldId id="342" r:id="rId12"/>
    <p:sldId id="349" r:id="rId13"/>
    <p:sldId id="350" r:id="rId14"/>
    <p:sldId id="362" r:id="rId15"/>
    <p:sldId id="361" r:id="rId16"/>
    <p:sldId id="360" r:id="rId17"/>
    <p:sldId id="359" r:id="rId18"/>
    <p:sldId id="358" r:id="rId19"/>
    <p:sldId id="357" r:id="rId20"/>
    <p:sldId id="356" r:id="rId21"/>
    <p:sldId id="355" r:id="rId22"/>
    <p:sldId id="354" r:id="rId23"/>
    <p:sldId id="353" r:id="rId24"/>
    <p:sldId id="352" r:id="rId25"/>
    <p:sldId id="351" r:id="rId26"/>
    <p:sldId id="371" r:id="rId27"/>
    <p:sldId id="370" r:id="rId28"/>
    <p:sldId id="337" r:id="rId29"/>
    <p:sldId id="335" r:id="rId30"/>
    <p:sldId id="334" r:id="rId31"/>
    <p:sldId id="336" r:id="rId32"/>
    <p:sldId id="333" r:id="rId33"/>
    <p:sldId id="332" r:id="rId34"/>
    <p:sldId id="343" r:id="rId35"/>
    <p:sldId id="345" r:id="rId36"/>
    <p:sldId id="346" r:id="rId37"/>
    <p:sldId id="347" r:id="rId38"/>
    <p:sldId id="372" r:id="rId39"/>
    <p:sldId id="368" r:id="rId40"/>
    <p:sldId id="363" r:id="rId41"/>
    <p:sldId id="366" r:id="rId42"/>
    <p:sldId id="364" r:id="rId43"/>
    <p:sldId id="367" r:id="rId44"/>
    <p:sldId id="365" r:id="rId45"/>
    <p:sldId id="317" r:id="rId46"/>
    <p:sldId id="262" r:id="rId47"/>
    <p:sldId id="369" r:id="rId48"/>
    <p:sldId id="31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D9"/>
    <a:srgbClr val="ED4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AE530-CF5F-4660-A49D-1A4E59DE95B2}" type="datetimeFigureOut">
              <a:rPr lang="en-US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EABC7-EF9F-4B18-A577-27E5197331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24601"/>
            <a:ext cx="2844800" cy="365125"/>
          </a:xfrm>
        </p:spPr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791200"/>
            <a:ext cx="251459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sugme.atlassian.net/wiki/spaces/NEWHIRES/overview?preview=/11698428/2826305543/Hire%20Right%20%20-%20Designating%20Hiring%20Manager%20Instruction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i-9-central/form-i-9-acceptable-document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bme.la.go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bme.la.gov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lsuhsc.edu/medical_education/graduate/appointments/Health_Release_Form_Status.xlsx" TargetMode="External"/><Relationship Id="rId2" Type="http://schemas.openxmlformats.org/officeDocument/2006/relationships/hyperlink" Target="https://ome-ccalla-serv.master.lsuhsc.edu/gme_file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lsuhsc.edu/medical_education/graduate/appointment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ome-ccalla-serv.master.lsuhsc.edu/gme_file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saas.com/schedule/login/LSUHSC_School_of_Medicine/House_Officer_TB_Testing" TargetMode="External"/><Relationship Id="rId2" Type="http://schemas.openxmlformats.org/officeDocument/2006/relationships/hyperlink" Target="https://app.oxfordabstracts.com/stages/3960/submitte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blak3\Downloads\J-1HireRight.Samples.J-1.ECFM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C16C-7E1D-49C7-8F1B-6A2489C2B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871" y="2164044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Coordinator Check In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26860-FD19-4C32-B612-71866314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583642"/>
            <a:ext cx="8534400" cy="2055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March 22, 2022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I-9 Hiring Process, Background Check, Drug Testing, Malpractice, LSBME, New Hire Documents</a:t>
            </a:r>
          </a:p>
          <a:p>
            <a:endParaRPr lang="en-US">
              <a:solidFill>
                <a:schemeClr val="tx1"/>
              </a:solidFill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81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44AF5C-49BC-47D1-BEB9-57C38D61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10" y="501205"/>
            <a:ext cx="9093199" cy="55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7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B47C21-04E1-4872-9A1B-D251BE19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68768"/>
            <a:ext cx="10239375" cy="60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7D7AFC-0C3A-4275-B6B5-4C4954DD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48371"/>
            <a:ext cx="10420350" cy="59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EF0048-08EE-4B40-B3F8-69D898A3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82897"/>
            <a:ext cx="9029700" cy="58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3425305-43FE-4738-9657-B6ADB4AE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211017"/>
            <a:ext cx="8657771" cy="61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A52ED2-40B3-4327-B1AB-0BCBA1C2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7" y="284022"/>
            <a:ext cx="10085008" cy="61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7B3F86-43A3-4CC4-A301-22928E819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81" y="99926"/>
            <a:ext cx="7194247" cy="66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C227AA7-276F-4D21-ADFD-203131561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78302"/>
            <a:ext cx="10972800" cy="3169761"/>
          </a:xfrm>
        </p:spPr>
      </p:pic>
    </p:spTree>
    <p:extLst>
      <p:ext uri="{BB962C8B-B14F-4D97-AF65-F5344CB8AC3E}">
        <p14:creationId xmlns:p14="http://schemas.microsoft.com/office/powerpoint/2010/main" val="62642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334F-D09E-422D-B2E5-CFA93B1F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268178-0E5E-4251-976D-C671B7176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851" y="76202"/>
            <a:ext cx="9540107" cy="6424914"/>
          </a:xfrm>
        </p:spPr>
      </p:pic>
    </p:spTree>
    <p:extLst>
      <p:ext uri="{BB962C8B-B14F-4D97-AF65-F5344CB8AC3E}">
        <p14:creationId xmlns:p14="http://schemas.microsoft.com/office/powerpoint/2010/main" val="419102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DEE2-FA27-4271-B74C-AB851989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6B7C54F-C5E1-4CF8-BB36-7C147F82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097" y="64106"/>
            <a:ext cx="8704471" cy="6146724"/>
          </a:xfrm>
        </p:spPr>
      </p:pic>
    </p:spTree>
    <p:extLst>
      <p:ext uri="{BB962C8B-B14F-4D97-AF65-F5344CB8AC3E}">
        <p14:creationId xmlns:p14="http://schemas.microsoft.com/office/powerpoint/2010/main" val="293642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080A-BE8E-4C9E-93C3-CBA8188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– Hiring Manager Process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A11F-1194-4512-829C-63D62DA0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Tutorial -  Shauna Caputo from Human Resources </a:t>
            </a:r>
          </a:p>
          <a:p>
            <a:pPr lvl="1"/>
            <a:r>
              <a:rPr lang="en-US" dirty="0">
                <a:cs typeface="Calibri"/>
                <a:hlinkClick r:id="rId2"/>
              </a:rPr>
              <a:t>Handout</a:t>
            </a:r>
            <a:r>
              <a:rPr lang="en-US" dirty="0">
                <a:cs typeface="Calibri"/>
              </a:rPr>
              <a:t> with instructions has been posted to the Knowledge Base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821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4DB8-27A6-475A-8F80-DC96BA95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9D4311-7D35-4F78-A67E-34D51F382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06" y="197154"/>
            <a:ext cx="10337018" cy="5941105"/>
          </a:xfrm>
        </p:spPr>
      </p:pic>
    </p:spTree>
    <p:extLst>
      <p:ext uri="{BB962C8B-B14F-4D97-AF65-F5344CB8AC3E}">
        <p14:creationId xmlns:p14="http://schemas.microsoft.com/office/powerpoint/2010/main" val="104933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9A7B-B69F-4036-8EED-E226D24F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A8209A-F505-4968-88F6-FCF6CC87A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914" y="3630"/>
            <a:ext cx="5387694" cy="6920819"/>
          </a:xfrm>
        </p:spPr>
      </p:pic>
    </p:spTree>
    <p:extLst>
      <p:ext uri="{BB962C8B-B14F-4D97-AF65-F5344CB8AC3E}">
        <p14:creationId xmlns:p14="http://schemas.microsoft.com/office/powerpoint/2010/main" val="55823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D7B1-CBAC-4E9A-A4AF-254EDCE3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7A1458-BBBD-4DAD-B204-DB782EF87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846" y="3630"/>
            <a:ext cx="4963356" cy="68603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640759-1E85-17BD-A666-92DC07CD16CA}"/>
              </a:ext>
            </a:extLst>
          </p:cNvPr>
          <p:cNvSpPr txBox="1"/>
          <p:nvPr/>
        </p:nvSpPr>
        <p:spPr>
          <a:xfrm>
            <a:off x="8643257" y="2365828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Sample completed I-9 (this is the paper version – the online version should match this one when it is completed)</a:t>
            </a:r>
          </a:p>
        </p:txBody>
      </p:sp>
    </p:spTree>
    <p:extLst>
      <p:ext uri="{BB962C8B-B14F-4D97-AF65-F5344CB8AC3E}">
        <p14:creationId xmlns:p14="http://schemas.microsoft.com/office/powerpoint/2010/main" val="83127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5595-E0C6-3C88-B46A-2A1207AE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5485552-7020-86A9-FE45-CD01A3691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946" y="3630"/>
            <a:ext cx="4934107" cy="6715200"/>
          </a:xfrm>
        </p:spPr>
      </p:pic>
    </p:spTree>
    <p:extLst>
      <p:ext uri="{BB962C8B-B14F-4D97-AF65-F5344CB8AC3E}">
        <p14:creationId xmlns:p14="http://schemas.microsoft.com/office/powerpoint/2010/main" val="3219133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DEE3-E82D-AF92-F0C7-EE5A6B6F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0D330FA-3A12-9C47-6584-2FCB5DA8E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937" y="39916"/>
            <a:ext cx="5070125" cy="6787772"/>
          </a:xfrm>
        </p:spPr>
      </p:pic>
    </p:spTree>
    <p:extLst>
      <p:ext uri="{BB962C8B-B14F-4D97-AF65-F5344CB8AC3E}">
        <p14:creationId xmlns:p14="http://schemas.microsoft.com/office/powerpoint/2010/main" val="2575739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443C-0318-49F9-9ED9-247E7F87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581" y="248378"/>
            <a:ext cx="10363200" cy="1470025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I-9 – Hiring Manager Process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C953-39FA-44A4-8C0D-2AD3F19C5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909" y="1370683"/>
            <a:ext cx="10352182" cy="40936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As the program Hiring Manager, House Officers will have to supply the Program Coordinator, in person, with original documents (i.e. passport </a:t>
            </a:r>
            <a:r>
              <a:rPr lang="en-US" sz="2000" b="1" u="sng">
                <a:solidFill>
                  <a:schemeClr val="tx1"/>
                </a:solidFill>
                <a:ea typeface="+mn-lt"/>
                <a:cs typeface="+mn-lt"/>
              </a:rPr>
              <a:t>or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 SSN card with State ID) to be color copied, uploaded to the HireRight system, and Section 2 of the I-9 to be completed by the coordinator.</a:t>
            </a:r>
            <a:endParaRPr lang="en-US">
              <a:solidFill>
                <a:schemeClr val="tx1"/>
              </a:solidFill>
            </a:endParaRPr>
          </a:p>
          <a:p>
            <a:pPr lvl="1" algn="l"/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–Color copies of identifying documents are to be included in the House Officer New Hire packet to keep on file with GME records.</a:t>
            </a:r>
            <a:endParaRPr lang="en-US" sz="1600">
              <a:solidFill>
                <a:schemeClr val="tx1"/>
              </a:solidFill>
              <a:cs typeface="Calibri"/>
            </a:endParaRPr>
          </a:p>
          <a:p>
            <a:pPr lvl="1" algn="l"/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–Hiring Managers will be added to the I-9 system on by April 1. House Officers will receive their email to complete Section 1 at that time. They can turn in their photo documents in person after that to be uploaded by program coordinators. June 1st emails to House Officers on Visas. </a:t>
            </a:r>
          </a:p>
          <a:p>
            <a:pPr lvl="1" algn="l"/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–For LSU Students entering Baton Rouge, Bogalusa, Lake Charles, or Lafayette programs, GME can complete I-9 documentation verification process in lieu of traveling to the program office. </a:t>
            </a:r>
            <a:endParaRPr lang="en-US" sz="1600">
              <a:solidFill>
                <a:schemeClr val="tx1"/>
              </a:solidFill>
              <a:cs typeface="Calibri"/>
            </a:endParaRPr>
          </a:p>
          <a:p>
            <a:pPr lvl="1" algn="l"/>
            <a:endParaRPr lang="en-US" sz="1600">
              <a:solidFill>
                <a:schemeClr val="tx1"/>
              </a:solidFill>
              <a:ea typeface="+mn-lt"/>
              <a:cs typeface="+mn-lt"/>
            </a:endParaRPr>
          </a:p>
          <a:p>
            <a:pPr algn="l"/>
            <a:endParaRPr lang="en-US" sz="2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64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211C-A3D6-4C98-AD5D-BD073E11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Forms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0236-4BD0-49EE-ADD7-40E9A2DD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Most common acceptable documents include:</a:t>
            </a:r>
          </a:p>
          <a:p>
            <a:pPr lvl="1" indent="0"/>
            <a:r>
              <a:rPr lang="en-US">
                <a:cs typeface="Calibri"/>
              </a:rPr>
              <a:t>Driver's License, State ID or School ID and unrestricted social security cared</a:t>
            </a:r>
          </a:p>
          <a:p>
            <a:pPr lvl="1" indent="0"/>
            <a:r>
              <a:rPr lang="en-US">
                <a:cs typeface="Calibri"/>
              </a:rPr>
              <a:t>U.S. Passport</a:t>
            </a:r>
          </a:p>
          <a:p>
            <a:pPr lvl="1" indent="0"/>
            <a:r>
              <a:rPr lang="en-US">
                <a:cs typeface="Calibri"/>
              </a:rPr>
              <a:t>Permanent Resident (Green) Card (I-551)</a:t>
            </a:r>
          </a:p>
          <a:p>
            <a:pPr lvl="1" indent="0"/>
            <a:r>
              <a:rPr lang="en-US">
                <a:cs typeface="Calibri"/>
              </a:rPr>
              <a:t>Foreign Passport, I-94 </a:t>
            </a:r>
            <a:r>
              <a:rPr lang="en-US" b="1" u="sng">
                <a:cs typeface="Calibri"/>
              </a:rPr>
              <a:t>or </a:t>
            </a:r>
            <a:r>
              <a:rPr lang="en-US">
                <a:cs typeface="Calibri"/>
              </a:rPr>
              <a:t>I-94A </a:t>
            </a:r>
            <a:r>
              <a:rPr lang="en-US" b="1" u="sng">
                <a:cs typeface="Calibri"/>
              </a:rPr>
              <a:t>and</a:t>
            </a:r>
            <a:r>
              <a:rPr lang="en-US">
                <a:cs typeface="Calibri"/>
              </a:rPr>
              <a:t> DS-2019 (List A combination for J-1 holders)</a:t>
            </a:r>
          </a:p>
          <a:p>
            <a:pPr lvl="1" indent="0"/>
            <a:r>
              <a:rPr lang="en-US">
                <a:cs typeface="Calibri"/>
              </a:rPr>
              <a:t>For others, please see list of acceptable Documents located at</a:t>
            </a:r>
          </a:p>
          <a:p>
            <a:pPr lvl="1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https://www.uscis.gov/i-9-central/form-i-9-acceptable-documents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8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7840-26CA-4E46-913A-1A2CDC05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Forms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051F-1A5E-4C00-8110-8172872D3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cs typeface="Calibri"/>
              </a:rPr>
              <a:t>Documents must be valid through July 1, 2022</a:t>
            </a:r>
          </a:p>
          <a:p>
            <a:r>
              <a:rPr lang="en-US">
                <a:cs typeface="Calibri"/>
              </a:rPr>
              <a:t>The names on the documents should match</a:t>
            </a:r>
          </a:p>
          <a:p>
            <a:pPr lvl="1"/>
            <a:r>
              <a:rPr lang="en-US">
                <a:cs typeface="Calibri"/>
              </a:rPr>
              <a:t>Include memos and documentation (if provided by house officer) for maiden names on documents versus married names or if there are slight variances. </a:t>
            </a:r>
          </a:p>
          <a:p>
            <a:pPr lvl="1"/>
            <a:r>
              <a:rPr lang="en-US">
                <a:cs typeface="Calibri"/>
              </a:rPr>
              <a:t>Information should generally match but there are instances where it can be accepted with proper justification</a:t>
            </a:r>
          </a:p>
          <a:p>
            <a:r>
              <a:rPr lang="en-US">
                <a:cs typeface="Calibri"/>
              </a:rPr>
              <a:t>Original documents must be presented in person to Program Coordinator</a:t>
            </a:r>
          </a:p>
          <a:p>
            <a:pPr lvl="1"/>
            <a:r>
              <a:rPr lang="en-US">
                <a:cs typeface="Calibri"/>
              </a:rPr>
              <a:t>For LSU Students entering Baton Rouge, Bogalusa, Lake Charles and Lafayette programs, the GME office can complete I-9 documentation verification process in lieu of traveling to the program office.</a:t>
            </a:r>
          </a:p>
          <a:p>
            <a:r>
              <a:rPr lang="en-US">
                <a:ea typeface="+mn-lt"/>
                <a:cs typeface="+mn-lt"/>
              </a:rPr>
              <a:t>Copies of documents are NOT acceptable to view</a:t>
            </a:r>
          </a:p>
          <a:p>
            <a:pPr marL="800100" lvl="2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00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96B1-B74D-4C09-ADE5-81D176CE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Forms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26F11-4362-4625-9E61-A8665AFB3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I-9 forms are initiated by the GME Office; incoming residents are emailed a link (to the email address in New Innovations) to complete their form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I-9 forms will be sent to US citizens the week of April 5th; I-9 forms for foreign nationals will be sent on June 1st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Once the form is complete, the resident must present documents to verify their identity/eligibility to work to the Program Coordinator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Program Coordinator will make color copies of documents </a:t>
            </a:r>
          </a:p>
          <a:p>
            <a:r>
              <a:rPr lang="en-US">
                <a:cs typeface="Calibri"/>
              </a:rPr>
              <a:t>Program Coordinator will complete Section 2 of the I-9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78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AA0-E40E-4CA5-9BFA-0168083F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Criminal Background Check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F813-2DAA-4FF9-AC01-D62F2FE5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Human Resources will import the list of incoming house officers into HireRight to initiate the Email to Incoming House Officers (on or around April 15, 2022)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Incoming House Officers should look for the Email from HireRight</a:t>
            </a:r>
          </a:p>
          <a:p>
            <a:pPr lvl="1"/>
            <a:r>
              <a:rPr lang="en-US">
                <a:ea typeface="+mn-lt"/>
                <a:cs typeface="+mn-lt"/>
              </a:rPr>
              <a:t>Incoming House Officers complete the information in HireRight for the Background Check</a:t>
            </a:r>
          </a:p>
          <a:p>
            <a:pPr lvl="1"/>
            <a:r>
              <a:rPr lang="en-US">
                <a:ea typeface="+mn-lt"/>
                <a:cs typeface="+mn-lt"/>
              </a:rPr>
              <a:t>Incoming House Officers have 7 days from Receipt of the HireRight Email to complete the information</a:t>
            </a:r>
          </a:p>
          <a:p>
            <a:pPr marL="514350" indent="-457200"/>
            <a:r>
              <a:rPr lang="en-US">
                <a:cs typeface="Calibri"/>
              </a:rPr>
              <a:t>Human Resources will forward a copy of the Background Check 'Clear for Hire' Email to the Coordinator </a:t>
            </a:r>
          </a:p>
          <a:p>
            <a:pPr marL="914400" lvl="1" indent="-457200"/>
            <a:r>
              <a:rPr lang="en-US">
                <a:cs typeface="Calibri"/>
              </a:rPr>
              <a:t>Coordinator includes the Background Check Email 'Clear for Hire' in the New Hire Packet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12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080A-BE8E-4C9E-93C3-CBA8188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– Hiring Manager Process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A11F-1194-4512-829C-63D62DA0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 Right I-9 - How to upload supporting document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Once complete I-9 and certify, please complete the following steps: 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Right click on employee name</a:t>
            </a:r>
            <a:endParaRPr lang="en-US" sz="1800" dirty="0">
              <a:effectLst/>
              <a:ea typeface="Calibri" panose="020F0502020204030204" pitchFamily="34" charset="0"/>
              <a:cs typeface="Calibri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supporting documents: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cs typeface="Calibri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64992-BDCB-49D0-99E0-C682C9C2A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87" y="3429000"/>
            <a:ext cx="2355249" cy="276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4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7A80-6016-49B9-B14A-4D02C1C8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Drug Testing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7A5A-8E60-4EAD-A6DD-2257F6D3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Drug Testing Process - New Vendor APPLYA - Training by Scott Embley to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39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5EC5-C441-41DB-A58B-35B83C9A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Malpractice Form and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77444-3A4C-4E9E-9349-89D9EBAC5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u="sng"/>
              <a:t>Malpractice Form</a:t>
            </a:r>
            <a:r>
              <a:rPr lang="en-US" sz="2200"/>
              <a:t> can be found on Knowledge Base</a:t>
            </a:r>
            <a:endParaRPr lang="en-US" sz="2200" u="sng"/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Malpractice Spreadsheet can be found in the </a:t>
            </a:r>
            <a:r>
              <a:rPr lang="en-US" sz="2200" u="sng"/>
              <a:t>Appointment Form System </a:t>
            </a:r>
            <a:endParaRPr lang="en-US" sz="2200" u="sng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800">
                <a:cs typeface="Calibri"/>
              </a:rPr>
              <a:t>Attach the Spreadsheet to the completed Malpractice form</a:t>
            </a:r>
            <a:endParaRPr lang="en-US" sz="1800" u="sng" err="1">
              <a:cs typeface="Calibri"/>
            </a:endParaRP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Follow Cynthia's instructions and submit the paperwork to the GME Office for  Dr. Hilton to sign.  The GME Office will route the paperwork to Cynthia Scott</a:t>
            </a:r>
            <a:endParaRPr lang="en-US" sz="220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For questions, please reach out to Cynthia Scott 504-568-4801</a:t>
            </a:r>
            <a:endParaRPr lang="en-US" sz="2200">
              <a:cs typeface="Calibri"/>
            </a:endParaRPr>
          </a:p>
          <a:p>
            <a:pPr>
              <a:lnSpc>
                <a:spcPct val="90000"/>
              </a:lnSpc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95512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11744C7-136E-EA5B-760F-F54DBB2F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>
                <a:cs typeface="Calibri"/>
              </a:rPr>
              <a:t>Malpractice Form &amp; Spreadsheet</a:t>
            </a:r>
            <a:endParaRPr lang="en-US"/>
          </a:p>
        </p:txBody>
      </p:sp>
      <p:pic>
        <p:nvPicPr>
          <p:cNvPr id="7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726333-A56E-4AE0-A654-D92B0E45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8" y="1277816"/>
            <a:ext cx="3462361" cy="4525963"/>
          </a:xfrm>
          <a:prstGeom prst="rect">
            <a:avLst/>
          </a:prstGeom>
          <a:noFill/>
        </p:spPr>
      </p:pic>
      <p:pic>
        <p:nvPicPr>
          <p:cNvPr id="8" name="Picture 4" descr="Table&#10;&#10;Description automatically generated">
            <a:extLst>
              <a:ext uri="{FF2B5EF4-FFF2-40B4-BE49-F238E27FC236}">
                <a16:creationId xmlns:a16="http://schemas.microsoft.com/office/drawing/2014/main" id="{72B2B98D-F79F-4F7D-8535-0CE1D260B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71" y="1334957"/>
            <a:ext cx="7153029" cy="2594607"/>
          </a:xfrm>
          <a:prstGeom prst="rect">
            <a:avLst/>
          </a:prstGeom>
          <a:noFill/>
        </p:spPr>
      </p:pic>
      <p:pic>
        <p:nvPicPr>
          <p:cNvPr id="9" name="Picture 10" descr="Table&#10;&#10;Description automatically generated">
            <a:extLst>
              <a:ext uri="{FF2B5EF4-FFF2-40B4-BE49-F238E27FC236}">
                <a16:creationId xmlns:a16="http://schemas.microsoft.com/office/drawing/2014/main" id="{FF4ECDA8-2C08-45AA-A3D2-E3F389B76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247" y="4230393"/>
            <a:ext cx="6328506" cy="23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1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0105-92E4-44C8-805F-4507A92C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8375"/>
          </a:xfrm>
        </p:spPr>
        <p:txBody>
          <a:bodyPr/>
          <a:lstStyle/>
          <a:p>
            <a:r>
              <a:rPr lang="en-US">
                <a:cs typeface="Calibri"/>
              </a:rPr>
              <a:t>LSBME – US Medical Graduates (PGY)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5564-5B52-47F7-A1A7-ACD6B4575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1116014"/>
            <a:ext cx="10972800" cy="56292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To Start the Application Process:  </a:t>
            </a:r>
            <a:endParaRPr lang="en-US"/>
          </a:p>
          <a:p>
            <a:pPr lvl="1"/>
            <a:r>
              <a:rPr lang="en-US">
                <a:cs typeface="Calibri"/>
              </a:rPr>
              <a:t>Go to the LSBME website </a:t>
            </a:r>
            <a:r>
              <a:rPr lang="en-US">
                <a:cs typeface="Calibri"/>
                <a:hlinkClick r:id="rId2"/>
              </a:rPr>
              <a:t>www.lsbme.la.gov</a:t>
            </a:r>
            <a:r>
              <a:rPr lang="en-US">
                <a:cs typeface="Calibri"/>
              </a:rPr>
              <a:t>  </a:t>
            </a:r>
            <a:r>
              <a:rPr lang="en-US" sz="2000">
                <a:cs typeface="Calibri"/>
              </a:rPr>
              <a:t>(select Apply for new license/permit, follow instructions for physicians – US Medical Graduate PGY)</a:t>
            </a:r>
          </a:p>
          <a:p>
            <a:pPr lvl="1"/>
            <a:r>
              <a:rPr lang="en-US">
                <a:cs typeface="Calibri"/>
              </a:rPr>
              <a:t>House Officer logs into </a:t>
            </a:r>
            <a:r>
              <a:rPr lang="en-US" u="sng" err="1">
                <a:cs typeface="Calibri"/>
              </a:rPr>
              <a:t>LaMed</a:t>
            </a:r>
            <a:r>
              <a:rPr lang="en-US" u="sng">
                <a:cs typeface="Calibri"/>
              </a:rPr>
              <a:t> </a:t>
            </a:r>
            <a:r>
              <a:rPr lang="en-US" u="sng" err="1">
                <a:cs typeface="Calibri"/>
              </a:rPr>
              <a:t>DashBoard</a:t>
            </a:r>
            <a:r>
              <a:rPr lang="en-US" u="sng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House Officers will need to download the following documents and mail to LSBME:</a:t>
            </a:r>
          </a:p>
          <a:p>
            <a:pPr lvl="1"/>
            <a:r>
              <a:rPr lang="en-US">
                <a:cs typeface="Calibri"/>
              </a:rPr>
              <a:t>Oath or Affirmation </a:t>
            </a:r>
            <a:r>
              <a:rPr lang="en-US" sz="2000">
                <a:cs typeface="Calibri"/>
              </a:rPr>
              <a:t>(must be notarized, applicant mails to LSBME)</a:t>
            </a:r>
          </a:p>
          <a:p>
            <a:pPr lvl="1"/>
            <a:r>
              <a:rPr lang="en-US">
                <a:cs typeface="Calibri"/>
              </a:rPr>
              <a:t>Third Party Authorization </a:t>
            </a:r>
            <a:r>
              <a:rPr lang="en-US" sz="2000">
                <a:cs typeface="Calibri"/>
              </a:rPr>
              <a:t>(must be notarized, applicant mails to LSBME)</a:t>
            </a:r>
          </a:p>
          <a:p>
            <a:pPr lvl="1"/>
            <a:r>
              <a:rPr lang="en-US">
                <a:cs typeface="Calibri"/>
              </a:rPr>
              <a:t>Certificate of Dean/Registrar </a:t>
            </a:r>
            <a:r>
              <a:rPr lang="en-US" sz="2000">
                <a:cs typeface="Calibri"/>
              </a:rPr>
              <a:t>(Complete, attach recent passport photo. The form is sent from House Officer's Medical school; LSU SOM N.O. Student Affairs Office will send the form with a copy of their Medical School diploma after graduation)</a:t>
            </a:r>
          </a:p>
          <a:p>
            <a:pPr lvl="1"/>
            <a:r>
              <a:rPr lang="en-US" u="sng">
                <a:cs typeface="Calibri"/>
              </a:rPr>
              <a:t>Background Check</a:t>
            </a:r>
            <a:r>
              <a:rPr lang="en-US">
                <a:cs typeface="Calibri"/>
              </a:rPr>
              <a:t>  </a:t>
            </a:r>
            <a:r>
              <a:rPr lang="en-US" sz="2000">
                <a:cs typeface="Calibri"/>
              </a:rPr>
              <a:t>(follow instructions on LSBME website)</a:t>
            </a:r>
          </a:p>
          <a:p>
            <a:pPr lvl="1"/>
            <a:r>
              <a:rPr lang="en-US" sz="2600">
                <a:cs typeface="Calibri"/>
              </a:rPr>
              <a:t>Provide Documents required to LSBME:</a:t>
            </a:r>
            <a:r>
              <a:rPr lang="en-US" sz="2000">
                <a:cs typeface="Calibri"/>
              </a:rPr>
              <a:t>  (Certified Birth Certificate, Diploma, passport)</a:t>
            </a:r>
          </a:p>
          <a:p>
            <a:pPr lvl="1"/>
            <a:endParaRPr lang="en-US" sz="2000">
              <a:cs typeface="Calibri"/>
            </a:endParaRPr>
          </a:p>
          <a:p>
            <a:pPr marL="57150" indent="0">
              <a:buNone/>
            </a:pPr>
            <a:r>
              <a:rPr lang="en-US" sz="2000">
                <a:cs typeface="Calibri"/>
              </a:rPr>
              <a:t>                                                            </a:t>
            </a:r>
            <a:r>
              <a:rPr lang="en-US" sz="2000" b="1">
                <a:cs typeface="Calibri"/>
              </a:rPr>
              <a:t>FedEx is the safest route to send the documents</a:t>
            </a: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694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D144-9053-4192-96EC-18F1DB5F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31875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LSBME – International Medical Graduates (GETP)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DC33A-8B2B-4DAF-B8AB-7B60F3FE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To Start the Application Process: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Go to the LSBME website </a:t>
            </a:r>
            <a:r>
              <a:rPr lang="en-US">
                <a:ea typeface="+mn-lt"/>
                <a:cs typeface="+mn-lt"/>
                <a:hlinkClick r:id="rId2"/>
              </a:rPr>
              <a:t>www.lsbme.la.gov</a:t>
            </a:r>
            <a:r>
              <a:rPr lang="en-US">
                <a:ea typeface="+mn-lt"/>
                <a:cs typeface="+mn-lt"/>
              </a:rPr>
              <a:t>  (select Apply for new license/permit, follow instructions for physicians – Training Permit – International Medical Graduate)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House Officer logs into </a:t>
            </a:r>
            <a:r>
              <a:rPr lang="en-US" u="sng" err="1">
                <a:ea typeface="+mn-lt"/>
                <a:cs typeface="+mn-lt"/>
              </a:rPr>
              <a:t>LaMed</a:t>
            </a:r>
            <a:r>
              <a:rPr lang="en-US" u="sng">
                <a:ea typeface="+mn-lt"/>
                <a:cs typeface="+mn-lt"/>
              </a:rPr>
              <a:t> </a:t>
            </a:r>
            <a:r>
              <a:rPr lang="en-US" u="sng" err="1">
                <a:ea typeface="+mn-lt"/>
                <a:cs typeface="+mn-lt"/>
              </a:rPr>
              <a:t>DashBoard</a:t>
            </a:r>
            <a:r>
              <a:rPr lang="en-US" u="sng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House Officers will need to download the following documents and mail to LSBME: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Oath or Affirmation (must be notarized, applicant mails to LSBME)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Third Party Authorization (must be notarized, applicant mails to LSBME)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Certificate of Dean/Registrar (Complete, attach recent passport photo. The form is sent from House Officer's Medical school)</a:t>
            </a:r>
            <a:endParaRPr lang="en-US"/>
          </a:p>
          <a:p>
            <a:pPr lvl="1"/>
            <a:r>
              <a:rPr lang="en-US" u="sng">
                <a:ea typeface="+mn-lt"/>
                <a:cs typeface="+mn-lt"/>
              </a:rPr>
              <a:t>Background Check</a:t>
            </a:r>
            <a:r>
              <a:rPr lang="en-US">
                <a:ea typeface="+mn-lt"/>
                <a:cs typeface="+mn-lt"/>
              </a:rPr>
              <a:t>  (follow instructions on LSBME website)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Provide Documents required to LSBME:  (valid Visa, Original certificate of)</a:t>
            </a:r>
            <a:endParaRPr lang="en-US"/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457200" indent="0">
              <a:buNone/>
            </a:pPr>
            <a:r>
              <a:rPr lang="en-US" b="1">
                <a:ea typeface="+mn-lt"/>
                <a:cs typeface="+mn-lt"/>
              </a:rPr>
              <a:t>FedEx is the safest route to send the documents</a:t>
            </a:r>
            <a:endParaRPr lang="en-US">
              <a:ea typeface="+mn-lt"/>
              <a:cs typeface="+mn-lt"/>
            </a:endParaRPr>
          </a:p>
          <a:p>
            <a:pPr lvl="1"/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148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80A0-7DA8-68CB-88EA-74109AF5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Match 2022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E8D3-8FA1-70D3-5C5E-2182E3800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Match:  All Programs have filled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International Medical Graduates (IMG/FMG)</a:t>
            </a:r>
          </a:p>
          <a:p>
            <a:pPr marL="457200" indent="-457200"/>
            <a:r>
              <a:rPr lang="en-US">
                <a:cs typeface="Calibri"/>
              </a:rPr>
              <a:t>ECFMG – TPL  (Training Program Liaison) – Contact Yolanda Lundsgaard</a:t>
            </a:r>
          </a:p>
        </p:txBody>
      </p:sp>
    </p:spTree>
    <p:extLst>
      <p:ext uri="{BB962C8B-B14F-4D97-AF65-F5344CB8AC3E}">
        <p14:creationId xmlns:p14="http://schemas.microsoft.com/office/powerpoint/2010/main" val="3928111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 / Immunization Releases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Sent out Friday 3/18</a:t>
            </a:r>
          </a:p>
          <a:p>
            <a:r>
              <a:rPr lang="en-US" sz="2800"/>
              <a:t>ONLY sent to HOs continuing for 2022-2023 academic year</a:t>
            </a:r>
          </a:p>
          <a:p>
            <a:r>
              <a:rPr lang="en-US" sz="2800"/>
              <a:t>250 of 671 already completed</a:t>
            </a:r>
          </a:p>
          <a:p>
            <a:r>
              <a:rPr lang="en-US" sz="2800"/>
              <a:t>3 / 671 have declined to allow us to release their info</a:t>
            </a:r>
          </a:p>
          <a:p>
            <a:r>
              <a:rPr lang="en-US" sz="2800"/>
              <a:t>Completed releases available in GME Resident Files</a:t>
            </a:r>
            <a:br>
              <a:rPr lang="en-US" sz="2800"/>
            </a:br>
            <a:r>
              <a:rPr lang="en-US" sz="2000">
                <a:hlinkClick r:id="rId2"/>
              </a:rPr>
              <a:t>https://ome-ccalla-serv.master.lsuhsc.edu/gme_files/</a:t>
            </a:r>
            <a:br>
              <a:rPr lang="en-US" sz="2000"/>
            </a:br>
            <a:r>
              <a:rPr lang="en-US" sz="2400"/>
              <a:t>(Immunization / COVID Status Release Form)</a:t>
            </a:r>
          </a:p>
          <a:p>
            <a:r>
              <a:rPr lang="en-US" sz="2800"/>
              <a:t>Tracking</a:t>
            </a:r>
          </a:p>
          <a:p>
            <a:pPr lvl="1"/>
            <a:r>
              <a:rPr lang="en-US" sz="2400"/>
              <a:t>Short term </a:t>
            </a:r>
            <a:r>
              <a:rPr lang="en-US" sz="1700">
                <a:hlinkClick r:id="rId3"/>
              </a:rPr>
              <a:t>https://www.medschool.lsuhsc.edu/medical_education/graduate/appointments/Health_Release_Form_Status.xlsx</a:t>
            </a:r>
            <a:endParaRPr lang="en-US" sz="1700"/>
          </a:p>
          <a:p>
            <a:pPr lvl="1"/>
            <a:r>
              <a:rPr lang="en-US" sz="2400"/>
              <a:t>Long Term?  Custom Data Field in NI?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7CCF-ADFF-4B16-ACDA-404AD971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New Hire Documents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DDB8F-BE01-4D22-B91A-F0DF022D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Incoming HOs may begin completing forms</a:t>
            </a:r>
            <a:r>
              <a:rPr lang="en-US" baseline="0">
                <a:cs typeface="Calibri"/>
              </a:rPr>
              <a:t> today</a:t>
            </a:r>
          </a:p>
          <a:p>
            <a:r>
              <a:rPr lang="en-US" baseline="0">
                <a:cs typeface="Calibri"/>
              </a:rPr>
              <a:t>All instructions and</a:t>
            </a:r>
            <a:r>
              <a:rPr lang="en-US">
                <a:cs typeface="Calibri"/>
              </a:rPr>
              <a:t> IDs / PIN Codes </a:t>
            </a:r>
            <a:r>
              <a:rPr lang="en-US" baseline="0">
                <a:cs typeface="Calibri"/>
              </a:rPr>
              <a:t>are in</a:t>
            </a:r>
            <a:r>
              <a:rPr lang="en-US">
                <a:cs typeface="Calibri"/>
              </a:rPr>
              <a:t> the </a:t>
            </a:r>
            <a:r>
              <a:rPr lang="en-US">
                <a:cs typeface="Calibri"/>
                <a:hlinkClick r:id="rId2"/>
              </a:rPr>
              <a:t>Appointment Forms</a:t>
            </a:r>
            <a:r>
              <a:rPr lang="en-US">
                <a:cs typeface="Calibri"/>
              </a:rPr>
              <a:t> system on the Newhires tab.</a:t>
            </a:r>
          </a:p>
          <a:p>
            <a:r>
              <a:rPr lang="en-US">
                <a:cs typeface="Calibri"/>
              </a:rPr>
              <a:t>Updated packets have not yet been received for</a:t>
            </a:r>
          </a:p>
          <a:p>
            <a:pPr lvl="1"/>
            <a:r>
              <a:rPr lang="en-US">
                <a:cs typeface="Calibri"/>
              </a:rPr>
              <a:t>Lafayette General</a:t>
            </a:r>
          </a:p>
          <a:p>
            <a:pPr lvl="1"/>
            <a:r>
              <a:rPr lang="en-US">
                <a:cs typeface="Calibri"/>
              </a:rPr>
              <a:t>VA – New Application Packet</a:t>
            </a:r>
          </a:p>
        </p:txBody>
      </p:sp>
    </p:spTree>
    <p:extLst>
      <p:ext uri="{BB962C8B-B14F-4D97-AF65-F5344CB8AC3E}">
        <p14:creationId xmlns:p14="http://schemas.microsoft.com/office/powerpoint/2010/main" val="975689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Hire</a:t>
            </a:r>
            <a:r>
              <a:rPr lang="en-US" baseline="0"/>
              <a:t> Data Needed</a:t>
            </a:r>
            <a:r>
              <a:rPr lang="en-US"/>
              <a:t> ASAP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By the end of the day on April 4</a:t>
            </a:r>
            <a:r>
              <a:rPr lang="en-US" baseline="30000"/>
              <a:t>th</a:t>
            </a:r>
            <a:endParaRPr lang="en-US"/>
          </a:p>
          <a:p>
            <a:pPr lvl="1"/>
            <a:r>
              <a:rPr lang="en-US"/>
              <a:t>SSNs (NOT imported from ERAS)</a:t>
            </a:r>
          </a:p>
          <a:p>
            <a:pPr lvl="1"/>
            <a:r>
              <a:rPr lang="en-US"/>
              <a:t>Birthdates</a:t>
            </a:r>
          </a:p>
          <a:p>
            <a:pPr lvl="1"/>
            <a:r>
              <a:rPr lang="en-US"/>
              <a:t>Address</a:t>
            </a:r>
          </a:p>
          <a:p>
            <a:pPr lvl="1"/>
            <a:r>
              <a:rPr lang="en-US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1213948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Should be available by end of day today</a:t>
            </a:r>
          </a:p>
          <a:p>
            <a:r>
              <a:rPr lang="en-US"/>
              <a:t>Verify ALL data before initiating contract</a:t>
            </a:r>
          </a:p>
          <a:p>
            <a:pPr lvl="1"/>
            <a:r>
              <a:rPr lang="en-US"/>
              <a:t>No info may be changed after contract is initiated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30" y="3413570"/>
            <a:ext cx="54006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335" y="3863182"/>
            <a:ext cx="4752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080A-BE8E-4C9E-93C3-CBA8188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– Hiring Manager Process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A11F-1194-4512-829C-63D62DA0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 Right I-9 - How to upload supporting document </a:t>
            </a:r>
            <a:endParaRPr lang="en-US" sz="1800" dirty="0">
              <a:effectLst/>
              <a:ea typeface="Calibri" panose="020F0502020204030204" pitchFamily="34" charset="0"/>
              <a:cs typeface="Calibri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supporting documents continued: 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document(s) type: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cs typeface="Calibri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A1626-024E-4131-9831-03574FE38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25" y="3098893"/>
            <a:ext cx="4213738" cy="2438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795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contract is signed by all parties, coordinators will be emailed a copy</a:t>
            </a:r>
          </a:p>
          <a:p>
            <a:r>
              <a:rPr lang="en-US"/>
              <a:t>Completed contracts will also be available online in GME Resident Files </a:t>
            </a:r>
            <a:r>
              <a:rPr lang="en-US" sz="2400">
                <a:hlinkClick r:id="rId2"/>
              </a:rPr>
              <a:t>https://ome-ccalla-serv.master.lsuhsc.edu/gme_files/</a:t>
            </a:r>
            <a:r>
              <a:rPr lang="en-US" sz="2400"/>
              <a:t> </a:t>
            </a:r>
          </a:p>
          <a:p>
            <a:r>
              <a:rPr lang="en-US"/>
              <a:t>Coordinators are now able to send reminders with new links for outstanding contracts</a:t>
            </a:r>
          </a:p>
          <a:p>
            <a:pPr lvl="1"/>
            <a:r>
              <a:rPr lang="en-US"/>
              <a:t>Can only be sent once per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846" y="5435200"/>
            <a:ext cx="6781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67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7CCF-ADFF-4B16-ACDA-404AD971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Yet Available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DDB8F-BE01-4D22-B91A-F0DF022D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GME Tracking System – for tracking</a:t>
            </a:r>
          </a:p>
          <a:p>
            <a:pPr lvl="1"/>
            <a:r>
              <a:rPr lang="en-US">
                <a:cs typeface="Calibri"/>
              </a:rPr>
              <a:t>New hire packets</a:t>
            </a:r>
          </a:p>
          <a:p>
            <a:pPr lvl="1"/>
            <a:r>
              <a:rPr lang="en-US">
                <a:cs typeface="Calibri"/>
              </a:rPr>
              <a:t>Appointment packets</a:t>
            </a:r>
          </a:p>
          <a:p>
            <a:pPr lvl="1"/>
            <a:r>
              <a:rPr lang="en-US">
                <a:cs typeface="Calibri"/>
              </a:rPr>
              <a:t>Program Exit Packets</a:t>
            </a:r>
          </a:p>
          <a:p>
            <a:r>
              <a:rPr lang="en-US">
                <a:cs typeface="Calibri"/>
              </a:rPr>
              <a:t>Electronic Appointment Packets</a:t>
            </a:r>
          </a:p>
          <a:p>
            <a:pPr lvl="1"/>
            <a:r>
              <a:rPr lang="en-US">
                <a:cs typeface="Calibri"/>
              </a:rPr>
              <a:t>Driver Safety Forms</a:t>
            </a:r>
          </a:p>
          <a:p>
            <a:pPr lvl="1"/>
            <a:r>
              <a:rPr lang="en-US">
                <a:cs typeface="Calibri"/>
              </a:rPr>
              <a:t>Immunization Records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216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5701-ED83-4FE2-99D2-6282665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Orientation 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FB7F0-53C5-4EE2-9971-FB8A3400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68" y="1163445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cs typeface="Calibri"/>
              </a:rPr>
              <a:t>LSU-NO</a:t>
            </a:r>
            <a:r>
              <a:rPr lang="en-US" sz="2400">
                <a:cs typeface="Calibri"/>
              </a:rPr>
              <a:t>: Monday, June 27, 2022 &amp; Tuesday, June 28, 2022</a:t>
            </a:r>
          </a:p>
          <a:p>
            <a:pPr marL="0" indent="0">
              <a:buNone/>
            </a:pP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400" b="1">
                <a:cs typeface="Calibri"/>
              </a:rPr>
              <a:t>LCMC</a:t>
            </a:r>
            <a:r>
              <a:rPr lang="en-US" sz="2400">
                <a:cs typeface="Calibri"/>
              </a:rPr>
              <a:t>: June 29, 2022, pick-up. Online modules required. Virtual Orientation sessions available TBD. </a:t>
            </a:r>
            <a:endParaRPr lang="en-US"/>
          </a:p>
          <a:p>
            <a:pPr marL="0" indent="0">
              <a:buNone/>
            </a:pPr>
            <a:endParaRPr lang="en-US" sz="24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>
                <a:ea typeface="+mn-lt"/>
                <a:cs typeface="+mn-lt"/>
              </a:rPr>
              <a:t>EPIC Training for LCMC</a:t>
            </a:r>
            <a:r>
              <a:rPr lang="en-US" sz="2400">
                <a:ea typeface="+mn-lt"/>
                <a:cs typeface="+mn-lt"/>
              </a:rPr>
              <a:t>: Virtual. Online modules required.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400" b="1">
                <a:cs typeface="Calibri"/>
              </a:rPr>
              <a:t>LSU-BR: </a:t>
            </a:r>
            <a:r>
              <a:rPr lang="en-US" sz="2400">
                <a:cs typeface="Calibri"/>
              </a:rPr>
              <a:t>Thursday, June 27, 2022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862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5701-ED83-4FE2-99D2-6282665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Upcoming Dates &amp; 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FB7F0-53C5-4EE2-9971-FB8A3400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68" y="1163445"/>
            <a:ext cx="109728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Daniels Lecture - May 13, 2022 – 12pm </a:t>
            </a:r>
            <a:br>
              <a:rPr lang="en-US" sz="2400">
                <a:cs typeface="Calibri"/>
              </a:rPr>
            </a:br>
            <a:r>
              <a:rPr lang="en-US" sz="2400">
                <a:cs typeface="Calibri"/>
              </a:rPr>
              <a:t>    Keynote Speaker: ACGME Chief Diversity, Equity and Inclusion Officer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2022 QI Forum – June 8, 2022 – Keynote Speaker: Dr. Brian Wong, MD, FRCPC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       Submissions - </a:t>
            </a:r>
            <a:r>
              <a:rPr lang="en-US" sz="2400">
                <a:ea typeface="+mn-lt"/>
                <a:cs typeface="+mn-lt"/>
                <a:hlinkClick r:id="rId2"/>
              </a:rPr>
              <a:t>https://app.oxfordabstracts.com/stages/3960/submitter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TB testing March 28, 2022-April 8, 2022</a:t>
            </a:r>
            <a:endParaRPr lang="en-US"/>
          </a:p>
          <a:p>
            <a:pPr marL="0" indent="0">
              <a:buNone/>
            </a:pPr>
            <a:r>
              <a:rPr lang="en-US" sz="2400">
                <a:cs typeface="Calibri"/>
              </a:rPr>
              <a:t>       </a:t>
            </a:r>
            <a:r>
              <a:rPr lang="en-US" sz="2400">
                <a:ea typeface="+mn-lt"/>
                <a:cs typeface="+mn-lt"/>
                <a:hlinkClick r:id="rId3"/>
              </a:rPr>
              <a:t>Student Login (supersaas.com)</a:t>
            </a: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>
                <a:cs typeface="Calibri"/>
              </a:rPr>
              <a:t>Due March 31, 2022</a:t>
            </a:r>
            <a:r>
              <a:rPr lang="en-US" sz="2400">
                <a:cs typeface="Calibri"/>
              </a:rPr>
              <a:t> – Appointment Form, Spreadsheets, &amp; PER 3s (if applicable)</a:t>
            </a:r>
            <a:endParaRPr lang="en-US"/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 b="1">
                <a:cs typeface="Calibri"/>
              </a:rPr>
              <a:t>Resident Scheduler:</a:t>
            </a:r>
          </a:p>
          <a:p>
            <a:pPr marL="0" indent="0">
              <a:buNone/>
            </a:pPr>
            <a:r>
              <a:rPr lang="en-US" sz="2400" u="sng">
                <a:cs typeface="Calibri"/>
              </a:rPr>
              <a:t>BOM Reports</a:t>
            </a:r>
            <a:r>
              <a:rPr lang="en-US" sz="2400">
                <a:cs typeface="Calibri"/>
              </a:rPr>
              <a:t> – April Report Due April 1, 2022; send March report if not already sent</a:t>
            </a:r>
          </a:p>
          <a:p>
            <a:pPr marL="0" indent="0">
              <a:buNone/>
            </a:pPr>
            <a:r>
              <a:rPr lang="en-US" sz="2400" u="sng">
                <a:cs typeface="Calibri"/>
              </a:rPr>
              <a:t>EOM Reports</a:t>
            </a:r>
            <a:r>
              <a:rPr lang="en-US" sz="2400">
                <a:cs typeface="Calibri"/>
              </a:rPr>
              <a:t> – February Report is due now;  March Report is due April 6, 2022</a:t>
            </a:r>
          </a:p>
        </p:txBody>
      </p:sp>
    </p:spTree>
    <p:extLst>
      <p:ext uri="{BB962C8B-B14F-4D97-AF65-F5344CB8AC3E}">
        <p14:creationId xmlns:p14="http://schemas.microsoft.com/office/powerpoint/2010/main" val="542179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728AA0F-50F1-31EA-62E4-30250D60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3" y="1693"/>
            <a:ext cx="12122940" cy="685461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12833F5-81C1-2235-B723-13F58DDB93F6}"/>
              </a:ext>
            </a:extLst>
          </p:cNvPr>
          <p:cNvSpPr txBox="1"/>
          <p:nvPr/>
        </p:nvSpPr>
        <p:spPr>
          <a:xfrm>
            <a:off x="2048533" y="1710559"/>
            <a:ext cx="7669922" cy="32932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>
                <a:latin typeface="Baguet Script"/>
              </a:rPr>
              <a:t>Welcome</a:t>
            </a:r>
          </a:p>
          <a:p>
            <a:pPr algn="ctr"/>
            <a:r>
              <a:rPr lang="en-US" sz="7200">
                <a:latin typeface="Baguet Script"/>
              </a:rPr>
              <a:t>Cheryl Hoehn!</a:t>
            </a:r>
            <a:endParaRPr lang="en-US">
              <a:cs typeface="Calibri"/>
            </a:endParaRPr>
          </a:p>
          <a:p>
            <a:pPr algn="ctr"/>
            <a:r>
              <a:rPr lang="en-US" sz="4000">
                <a:cs typeface="Calibri"/>
              </a:rPr>
              <a:t>OME Coordinator</a:t>
            </a:r>
          </a:p>
          <a:p>
            <a:pPr algn="ctr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448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7CCF-ADFF-4B16-ACDA-404AD971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Thank You 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DDB8F-BE01-4D22-B91A-F0DF022D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22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080A-BE8E-4C9E-93C3-CBA8188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– Hiring Manager Process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A11F-1194-4512-829C-63D62DA0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 Right I-9 - How to upload supporting document </a:t>
            </a:r>
            <a:endParaRPr lang="en-US" sz="1800" dirty="0">
              <a:effectLst/>
              <a:ea typeface="Calibri" panose="020F0502020204030204" pitchFamily="34" charset="0"/>
              <a:cs typeface="Calibri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document(s) type continued: 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saved document(s) from files to upload: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 documents are visible under supporting documents tab: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cs typeface="Calibri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AC06B-CB7B-44B3-B277-1C99C5062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89" y="3004145"/>
            <a:ext cx="4337544" cy="157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DC653-A1AF-40EA-B7FF-5BE23C05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89" y="5078347"/>
            <a:ext cx="4337544" cy="143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82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080A-BE8E-4C9E-93C3-CBA8188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– Hiring Manager Process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A11F-1194-4512-829C-63D62DA0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 Right I-9 – Snap shots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hlinkClick r:id="rId2"/>
              </a:rPr>
              <a:t>J-1HireRight.Samples.J-1.ECFMG.pdf</a:t>
            </a:r>
            <a:endParaRPr lang="en-US" sz="1800" dirty="0">
              <a:effectLst/>
              <a:ea typeface="Calibri" panose="020F0502020204030204" pitchFamily="34" charset="0"/>
              <a:cs typeface="Calibri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cs typeface="Calibri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080A-BE8E-4C9E-93C3-CBA8188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I-9 – Hiring Manager Process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A11F-1194-4512-829C-63D62DA0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>
                <a:cs typeface="Calibri"/>
              </a:rPr>
              <a:t>For additional training:</a:t>
            </a:r>
          </a:p>
          <a:p>
            <a:pPr lvl="2"/>
            <a:r>
              <a:rPr lang="en-US" dirty="0">
                <a:cs typeface="Calibri"/>
              </a:rPr>
              <a:t>Webinar Training: How to find times/register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463B5-A660-43B2-8ADE-43503F53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69" y="2734321"/>
            <a:ext cx="7908372" cy="32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89F7-95EC-4E51-9900-BAC674AB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I-9 – Process for Foreign Nationals </a:t>
            </a:r>
          </a:p>
          <a:p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70295-9E53-4401-ACEE-DC71F9E36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Tutorial – Remy Allen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4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370DA1-6C42-49CD-BE1D-DFF8D169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561294"/>
            <a:ext cx="9963150" cy="57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4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C6CA915225C4BB9F3585CD0332040" ma:contentTypeVersion="6" ma:contentTypeDescription="Create a new document." ma:contentTypeScope="" ma:versionID="84501fc04754bad632d0b96611f2ab41">
  <xsd:schema xmlns:xsd="http://www.w3.org/2001/XMLSchema" xmlns:xs="http://www.w3.org/2001/XMLSchema" xmlns:p="http://schemas.microsoft.com/office/2006/metadata/properties" xmlns:ns2="975e37a8-7f5f-4888-af20-2bf05acb12f4" xmlns:ns3="ce103bb2-26e4-4432-b4c4-0552ce98cd7c" targetNamespace="http://schemas.microsoft.com/office/2006/metadata/properties" ma:root="true" ma:fieldsID="d1d7570fcd187dc3ca56b57d3f36d0fd" ns2:_="" ns3:_="">
    <xsd:import namespace="975e37a8-7f5f-4888-af20-2bf05acb12f4"/>
    <xsd:import namespace="ce103bb2-26e4-4432-b4c4-0552ce98c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37a8-7f5f-4888-af20-2bf05acb1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03bb2-26e4-4432-b4c4-0552ce98c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026846-A8FB-4F3A-BAC9-154ECB4745C5}">
  <ds:schemaRefs>
    <ds:schemaRef ds:uri="975e37a8-7f5f-4888-af20-2bf05acb12f4"/>
    <ds:schemaRef ds:uri="ce103bb2-26e4-4432-b4c4-0552ce98cd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0F46FB-A748-4A53-94A5-B1F30B11A223}">
  <ds:schemaRefs>
    <ds:schemaRef ds:uri="975e37a8-7f5f-4888-af20-2bf05acb12f4"/>
    <ds:schemaRef ds:uri="ce103bb2-26e4-4432-b4c4-0552ce98c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8FFF27-90EC-42A3-8A6C-641AF411CB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1696</Words>
  <Application>Microsoft Office PowerPoint</Application>
  <PresentationFormat>Widescreen</PresentationFormat>
  <Paragraphs>186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Baguet Script</vt:lpstr>
      <vt:lpstr>Calibri</vt:lpstr>
      <vt:lpstr>1_Office Theme</vt:lpstr>
      <vt:lpstr>Coordinator Check In</vt:lpstr>
      <vt:lpstr>I-9 – Hiring Manager Process </vt:lpstr>
      <vt:lpstr>I-9 – Hiring Manager Process </vt:lpstr>
      <vt:lpstr>I-9 – Hiring Manager Process </vt:lpstr>
      <vt:lpstr>I-9 – Hiring Manager Process </vt:lpstr>
      <vt:lpstr>I-9 – Hiring Manager Process </vt:lpstr>
      <vt:lpstr>I-9 – Hiring Manager Process </vt:lpstr>
      <vt:lpstr>I-9 – Process for Foreign Nationals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I-9 – Hiring Manager Process</vt:lpstr>
      <vt:lpstr>I-9 Forms</vt:lpstr>
      <vt:lpstr>I-9 Forms</vt:lpstr>
      <vt:lpstr>I-9 Forms</vt:lpstr>
      <vt:lpstr>Criminal Background Check</vt:lpstr>
      <vt:lpstr>Drug Testing</vt:lpstr>
      <vt:lpstr>Malpractice Form and Spreadsheet</vt:lpstr>
      <vt:lpstr>Malpractice Form &amp; Spreadsheet</vt:lpstr>
      <vt:lpstr>LSBME – US Medical Graduates (PGY)</vt:lpstr>
      <vt:lpstr>LSBME – International Medical Graduates (GETP)</vt:lpstr>
      <vt:lpstr>Match 2022</vt:lpstr>
      <vt:lpstr>COVID / Immunization Releases</vt:lpstr>
      <vt:lpstr>New Hire Documents</vt:lpstr>
      <vt:lpstr>New Hire Data Needed ASAP</vt:lpstr>
      <vt:lpstr>Electronic Contracts</vt:lpstr>
      <vt:lpstr>Electronic Contracts</vt:lpstr>
      <vt:lpstr>Not Yet Available</vt:lpstr>
      <vt:lpstr>Orientation Dates</vt:lpstr>
      <vt:lpstr>Upcoming Dates &amp; Reminders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Blakemore, Sara B.</dc:creator>
  <cp:lastModifiedBy>Blakemore, Sara B.</cp:lastModifiedBy>
  <cp:revision>4</cp:revision>
  <dcterms:created xsi:type="dcterms:W3CDTF">2021-06-30T12:57:47Z</dcterms:created>
  <dcterms:modified xsi:type="dcterms:W3CDTF">2022-03-23T21:12:46Z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0x010100E8FC6CA915225C4BB9F3585CD0332040</vt:lpwstr>
  </property>
</Properties>
</file>