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19"/>
  </p:notesMasterIdLst>
  <p:sldIdLst>
    <p:sldId id="256" r:id="rId5"/>
    <p:sldId id="258" r:id="rId6"/>
    <p:sldId id="265" r:id="rId7"/>
    <p:sldId id="266" r:id="rId8"/>
    <p:sldId id="269" r:id="rId9"/>
    <p:sldId id="257" r:id="rId10"/>
    <p:sldId id="264" r:id="rId11"/>
    <p:sldId id="259" r:id="rId12"/>
    <p:sldId id="263" r:id="rId13"/>
    <p:sldId id="260" r:id="rId14"/>
    <p:sldId id="261" r:id="rId15"/>
    <p:sldId id="267" r:id="rId16"/>
    <p:sldId id="268" r:id="rId17"/>
    <p:sldId id="26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464387-3629-4942-B2A7-5851BDC3901E}" v="582" dt="2021-11-15T21:08:31.644"/>
    <p1510:client id="{0C11A72F-2BBB-4349-8A96-21F167934064}" v="255" dt="2021-11-09T22:23:58.877"/>
    <p1510:client id="{15402EC4-7934-4E88-A4DE-AC1EB595B004}" v="285" dt="2021-10-18T21:17:24.430"/>
    <p1510:client id="{1542E153-F6F7-4C95-817E-B69DE72EAA8B}" v="111" dt="2021-10-19T15:38:53.108"/>
    <p1510:client id="{1AFEF29C-A9B8-432D-9DD2-DD65F6A44B8A}" v="71" dt="2021-11-16T15:59:21.704"/>
    <p1510:client id="{30F0C5F6-C7D9-417C-A224-5C08B033607E}" v="26" dt="2021-11-09T16:02:17.231"/>
    <p1510:client id="{33CA7CE2-CF4C-42AF-AFA6-F6A6130D65F4}" v="132" dt="2021-10-19T12:51:32.423"/>
    <p1510:client id="{36A18B42-3997-4E19-B7EC-4CFB23644999}" v="12" dt="2021-11-08T19:04:19.786"/>
    <p1510:client id="{4680EB12-6896-462E-AF78-ABC476E3CBC5}" v="112" dt="2021-11-12T20:02:14.260"/>
    <p1510:client id="{487B3AF2-3CE9-4C59-9DCF-3F5355240F1E}" v="314" dt="2021-11-15T21:28:36.279"/>
    <p1510:client id="{4937DC37-8835-467D-96E0-D90DF9450705}" v="53" dt="2021-10-14T14:08:39.419"/>
    <p1510:client id="{583A9E1C-FBDB-4840-9A77-357D29CB754A}" v="92" dt="2021-10-18T20:22:59.622"/>
    <p1510:client id="{5970363B-B3B3-4B17-98E8-73B4134ABE4E}" v="893" dt="2021-11-10T17:19:49.698"/>
    <p1510:client id="{62A1D500-0B57-4E1E-9AC7-96D77A151404}" v="863" dt="2021-10-18T18:44:15.115"/>
    <p1510:client id="{683B68DC-4B50-40C0-BF37-E1532525813C}" v="85" dt="2021-11-16T15:57:16.063"/>
    <p1510:client id="{695F8AE5-7405-4E4D-880C-9D40D90F4BBC}" v="161" dt="2021-11-10T21:18:17.577"/>
    <p1510:client id="{6FD4CF60-6573-4740-8115-800F208FDF8C}" v="555" dt="2021-10-19T12:22:47.255"/>
    <p1510:client id="{758D1F76-14B3-444E-B6B2-CC9DE0542F5F}" v="91" dt="2021-11-16T15:42:01.581"/>
    <p1510:client id="{7BC94267-BF28-45EF-A280-09DD496EFD37}" v="200" dt="2021-11-15T22:12:32.578"/>
    <p1510:client id="{7D080651-FF7E-4051-ABB5-80A2D36D5B1D}" v="3" dt="2021-11-10T20:13:47.861"/>
    <p1510:client id="{840B64E7-0FD4-44DB-A8B0-29C068E1D7FC}" v="2" dt="2021-10-14T13:56:23.229"/>
    <p1510:client id="{8CFB8E56-8D5D-4202-AA2C-2F39A2080847}" v="266" dt="2021-11-16T15:38:19.271"/>
    <p1510:client id="{9AA7C84E-0E98-4A94-B7D5-97E4495FD7DE}" v="3" dt="2021-10-14T13:52:10.042"/>
    <p1510:client id="{9E2F123A-3EE6-43E4-9AD2-1B4B523DA080}" v="726" dt="2021-10-18T18:31:59.814"/>
    <p1510:client id="{9F3D5D3E-7CC3-4A8B-AE25-F70388ECF607}" v="296" dt="2021-11-10T21:34:56.009"/>
    <p1510:client id="{AA300AB7-0F5C-4E00-9895-689F011A59E3}" v="2" dt="2021-11-16T15:26:45.799"/>
    <p1510:client id="{AA714FB0-05A3-4ED3-8BFD-B9E025AF9BA2}" v="4" dt="2021-10-14T13:48:43.960"/>
    <p1510:client id="{AE4F7371-DAE9-44F9-A2D5-96521443BCC8}" v="472" dt="2021-11-10T18:49:25.741"/>
    <p1510:client id="{B60B7FEB-EAD1-450F-85CA-4FB85DBACC79}" v="1" dt="2021-10-14T13:51:42.794"/>
    <p1510:client id="{C7C0594A-A091-4063-966D-163AC8FA2004}" v="304" dt="2021-10-19T13:07:22.067"/>
    <p1510:client id="{D2586707-87A5-4225-8A97-FB39AA6B1292}" v="219" dt="2021-10-13T16:07:37.260"/>
    <p1510:client id="{D3A199A5-35F8-404A-9485-514457B82238}" v="4" dt="2021-10-18T20:25:16.168"/>
    <p1510:client id="{DDA566F6-B139-4046-8EF2-CD382EFED4FE}" v="13" dt="2021-10-14T18:24:02.019"/>
    <p1510:client id="{E265B7F6-C8E0-4018-8B28-FE24A43695CB}" v="150" dt="2021-11-16T16:31:37.838"/>
    <p1510:client id="{E8FA6F5B-6B55-4838-B8B5-73583606B9E6}" v="58" dt="2021-11-16T15:17:49.561"/>
    <p1510:client id="{F2C14E70-113B-471C-BF11-039C8FCD33F9}" v="307" dt="2021-10-18T16:27:23.190"/>
    <p1510:client id="{F4F98124-16CC-4DBA-AB5C-F957415EFB85}" v="287" dt="2021-11-11T14:22:56.429"/>
    <p1510:client id="{F85DF6B4-EB0D-4DEE-86EE-6632C4A1A162}" v="1029" dt="2021-10-18T18:26:24.9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126"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AAE530-CF5F-4660-A49D-1A4E59DE95B2}" type="datetimeFigureOut">
              <a:rPr lang="en-US"/>
              <a:t>12/17/2021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3EABC7-EF9F-4B18-A577-27E5197331F0}" type="slidenum">
              <a:rPr lang="en-US"/>
              <a:t>‹#›</a:t>
            </a:fld>
            <a:endParaRPr lang="en-US"/>
          </a:p>
        </p:txBody>
      </p:sp>
    </p:spTree>
    <p:extLst>
      <p:ext uri="{BB962C8B-B14F-4D97-AF65-F5344CB8AC3E}">
        <p14:creationId xmlns:p14="http://schemas.microsoft.com/office/powerpoint/2010/main" val="2209240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lsugme.atlassian.net/wiki/spaces/FORMDOCS/pages/9306172/LSBME+Permit+Renewal+Spreadsheet"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lsugme.atlassian.net/wiki/spaces/Terms/pages/2654408/LSBME" TargetMode="External"/><Relationship Id="rId5" Type="http://schemas.openxmlformats.org/officeDocument/2006/relationships/hyperlink" Target="https://lsugme.atlassian.net/wiki/spaces/Terms/pages/9306197/Step+3" TargetMode="External"/><Relationship Id="rId4" Type="http://schemas.openxmlformats.org/officeDocument/2006/relationships/hyperlink" Target="https://lsugme.atlassian.net/wiki/spaces/POLICY/pages/1245362/GME+Online+Appointment+Form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a:t>
            </a:r>
            <a:r>
              <a:rPr lang="en-US">
                <a:hlinkClick r:id="rId3"/>
              </a:rPr>
              <a:t>LSBME Permit Renewal Spreadsheet</a:t>
            </a:r>
            <a:r>
              <a:rPr lang="en-US"/>
              <a:t> should be downloaded from </a:t>
            </a:r>
            <a:r>
              <a:rPr lang="en-US">
                <a:hlinkClick r:id="rId4"/>
              </a:rPr>
              <a:t>GME Online Appointment Forms</a:t>
            </a:r>
            <a:r>
              <a:rPr lang="en-US"/>
              <a:t> on/after </a:t>
            </a:r>
            <a:r>
              <a:rPr lang="en-US" b="1"/>
              <a:t>January 7th</a:t>
            </a:r>
            <a:r>
              <a:rPr lang="en-US"/>
              <a:t>.  All active residents with permits who will be continuing next year are listed on the spreadsheet automatically.  Signed Program Director letters, printed on/after </a:t>
            </a:r>
            <a:r>
              <a:rPr lang="en-US" b="1"/>
              <a:t>January 7th</a:t>
            </a:r>
            <a:r>
              <a:rPr lang="en-US"/>
              <a:t>, for all House Officers renewing their LSBME permits should be signed and attached to this form.  All residents renewing permits need to provide you with a check for $100 made out to LSBME.  Their permit number should be put in the memo field.</a:t>
            </a:r>
          </a:p>
          <a:p>
            <a:pPr marL="285750" indent="-285750">
              <a:buFont typeface="Arial"/>
              <a:buChar char="•"/>
            </a:pPr>
            <a:r>
              <a:rPr lang="en-US"/>
              <a:t>For any House Officers who will not renew permits (such as HOs who wish to obtain a full license), delete them from the spreadsheet</a:t>
            </a:r>
            <a:endParaRPr lang="en-US">
              <a:cs typeface="Calibri"/>
            </a:endParaRPr>
          </a:p>
          <a:p>
            <a:pPr marL="285750" indent="-285750">
              <a:buFont typeface="Arial"/>
              <a:buChar char="•"/>
            </a:pPr>
            <a:r>
              <a:rPr lang="en-US"/>
              <a:t>Print the spreadsheet (only the portion that needs to be submitted will print).</a:t>
            </a:r>
            <a:endParaRPr lang="en-US">
              <a:cs typeface="Calibri"/>
            </a:endParaRPr>
          </a:p>
          <a:p>
            <a:pPr marL="285750" indent="-285750">
              <a:buFont typeface="Arial"/>
              <a:buChar char="•"/>
            </a:pPr>
            <a:r>
              <a:rPr lang="en-US"/>
              <a:t>For House Officers who will be in their PGY 3 year, please indicate whether or not they have passed </a:t>
            </a:r>
            <a:r>
              <a:rPr lang="en-US">
                <a:hlinkClick r:id="rId5"/>
              </a:rPr>
              <a:t>Step 3</a:t>
            </a:r>
            <a:r>
              <a:rPr lang="en-US"/>
              <a:t> and have had scores submitted to the </a:t>
            </a:r>
            <a:r>
              <a:rPr lang="en-US">
                <a:hlinkClick r:id="rId6"/>
              </a:rPr>
              <a:t>LSBME</a:t>
            </a:r>
            <a:r>
              <a:rPr lang="en-US"/>
              <a:t>.  (The House Officers do not yet need to have taken </a:t>
            </a:r>
            <a:r>
              <a:rPr lang="en-US">
                <a:hlinkClick r:id="rId5"/>
              </a:rPr>
              <a:t>Step 3</a:t>
            </a:r>
            <a:r>
              <a:rPr lang="en-US"/>
              <a:t>.  However, the </a:t>
            </a:r>
            <a:r>
              <a:rPr lang="en-US">
                <a:hlinkClick r:id="rId6"/>
              </a:rPr>
              <a:t>LSBME</a:t>
            </a:r>
            <a:r>
              <a:rPr lang="en-US"/>
              <a:t> will not extend the permit until </a:t>
            </a:r>
            <a:r>
              <a:rPr lang="en-US">
                <a:hlinkClick r:id="rId5"/>
              </a:rPr>
              <a:t>Step 3</a:t>
            </a:r>
            <a:r>
              <a:rPr lang="en-US"/>
              <a:t> scores have been received.  This will help us to know if a permit is not issued due to </a:t>
            </a:r>
            <a:r>
              <a:rPr lang="en-US">
                <a:hlinkClick r:id="rId5"/>
              </a:rPr>
              <a:t>Step 3</a:t>
            </a:r>
            <a:r>
              <a:rPr lang="en-US"/>
              <a:t> versus other problems).</a:t>
            </a:r>
            <a:endParaRPr lang="en-US">
              <a:cs typeface="Calibri"/>
            </a:endParaRPr>
          </a:p>
          <a:p>
            <a:pPr marL="285750" indent="-285750">
              <a:buFont typeface="Arial"/>
              <a:buChar char="•"/>
            </a:pPr>
            <a:r>
              <a:rPr lang="en-US"/>
              <a:t>Place a check in the PD Letter Attached column to confirm that the PD letter is signed and attached to this form.</a:t>
            </a:r>
            <a:endParaRPr lang="en-US">
              <a:cs typeface="Calibri"/>
            </a:endParaRPr>
          </a:p>
          <a:p>
            <a:pPr marL="285750" indent="-285750">
              <a:buFont typeface="Arial"/>
              <a:buChar char="•"/>
            </a:pPr>
            <a:r>
              <a:rPr lang="en-US"/>
              <a:t> Attach Opioid Training CME Certificate for HOs who have completed the training outside of the LSU online or live courses, and place a check mark in the Opioid Training column.  For HOs who attend an LSU live event or online modules, write "online" or "live" in the column.</a:t>
            </a:r>
            <a:endParaRPr lang="en-US">
              <a:cs typeface="Calibri"/>
            </a:endParaRPr>
          </a:p>
          <a:p>
            <a:pPr marL="285750" indent="-285750">
              <a:buFont typeface="Arial"/>
              <a:buChar char="•"/>
            </a:pPr>
            <a:r>
              <a:rPr lang="en-US"/>
              <a:t>Confirm that a check is paper-clipped to each PD letter and record the check number in this field.</a:t>
            </a:r>
            <a:endParaRPr lang="en-US">
              <a:cs typeface="Calibri"/>
            </a:endParaRPr>
          </a:p>
          <a:p>
            <a:pPr marL="285750" indent="-285750">
              <a:buFont typeface="Arial"/>
              <a:buChar char="•"/>
            </a:pPr>
            <a:r>
              <a:rPr lang="en-US"/>
              <a:t>Place your initials in the Coordinator Initials to indicate that each person's info on this sheet is correct, and the letter/check are attached.</a:t>
            </a:r>
            <a:endParaRPr lang="en-US">
              <a:cs typeface="Calibri"/>
            </a:endParaRPr>
          </a:p>
          <a:p>
            <a:pPr marL="285750" indent="-285750">
              <a:buFont typeface="Arial"/>
              <a:buChar char="•"/>
            </a:pPr>
            <a:r>
              <a:rPr lang="en-US"/>
              <a:t>Submit the completed spreadsheet and letters/checks to the GME office by </a:t>
            </a:r>
            <a:r>
              <a:rPr lang="en-US" b="1"/>
              <a:t>January 14, 2022.</a:t>
            </a:r>
            <a:endParaRPr lang="en-US"/>
          </a:p>
          <a:p>
            <a:endParaRPr lang="en-US">
              <a:cs typeface="Calibri"/>
            </a:endParaRPr>
          </a:p>
        </p:txBody>
      </p:sp>
      <p:sp>
        <p:nvSpPr>
          <p:cNvPr id="4" name="Slide Number Placeholder 3"/>
          <p:cNvSpPr>
            <a:spLocks noGrp="1"/>
          </p:cNvSpPr>
          <p:nvPr>
            <p:ph type="sldNum" sz="quarter" idx="5"/>
          </p:nvPr>
        </p:nvSpPr>
        <p:spPr/>
        <p:txBody>
          <a:bodyPr/>
          <a:lstStyle/>
          <a:p>
            <a:fld id="{7D3EABC7-EF9F-4B18-A577-27E5197331F0}" type="slidenum">
              <a:rPr lang="en-US"/>
              <a:t>11</a:t>
            </a:fld>
            <a:endParaRPr lang="en-US"/>
          </a:p>
        </p:txBody>
      </p:sp>
    </p:spTree>
    <p:extLst>
      <p:ext uri="{BB962C8B-B14F-4D97-AF65-F5344CB8AC3E}">
        <p14:creationId xmlns:p14="http://schemas.microsoft.com/office/powerpoint/2010/main" val="1794428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508000" y="6324601"/>
            <a:ext cx="2844800" cy="365125"/>
          </a:xfrm>
        </p:spPr>
        <p:txBody>
          <a:bodyPr/>
          <a:lstStyle/>
          <a:p>
            <a:fld id="{7E5B49D3-E3B8-4CC3-AEBB-C5777793C706}"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3194383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B49D3-E3B8-4CC3-AEBB-C5777793C706}"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3632056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B49D3-E3B8-4CC3-AEBB-C5777793C706}"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2181965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B49D3-E3B8-4CC3-AEBB-C5777793C706}"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3515437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5B49D3-E3B8-4CC3-AEBB-C5777793C706}"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14876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5B49D3-E3B8-4CC3-AEBB-C5777793C706}"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2073283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5B49D3-E3B8-4CC3-AEBB-C5777793C706}"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478458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5B49D3-E3B8-4CC3-AEBB-C5777793C706}"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2943503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5B49D3-E3B8-4CC3-AEBB-C5777793C706}"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514377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5B49D3-E3B8-4CC3-AEBB-C5777793C706}"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1741589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5B49D3-E3B8-4CC3-AEBB-C5777793C706}"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1822816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5B49D3-E3B8-4CC3-AEBB-C5777793C706}" type="datetimeFigureOut">
              <a:rPr lang="en-US" smtClean="0"/>
              <a:t>12/17/2021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A42A9B-B33B-49CB-8140-010AC597ACB2}" type="slidenum">
              <a:rPr lang="en-US" smtClean="0"/>
              <a:t>‹#›</a:t>
            </a:fld>
            <a:endParaRPr lang="en-US"/>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19101" y="5791200"/>
            <a:ext cx="2514598" cy="838200"/>
          </a:xfrm>
          <a:prstGeom prst="rect">
            <a:avLst/>
          </a:prstGeom>
        </p:spPr>
      </p:pic>
    </p:spTree>
    <p:extLst>
      <p:ext uri="{BB962C8B-B14F-4D97-AF65-F5344CB8AC3E}">
        <p14:creationId xmlns:p14="http://schemas.microsoft.com/office/powerpoint/2010/main" val="11119474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residents.lsuhsc.edu/planningda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lsugme.atlassian.net/wiki/spaces/FORMDOCS/pages/1245434/Program+Director+Letter"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lsugme.atlassian.net/wiki/spaces/POLICY/pages/9306177/LSBME+Permit+Renewa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www.medschool.lsuhsc.edu/medical_education/cme/events/opioid.asp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911.lsuhsc.edu/coronaviru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nam10.safelinks.protection.outlook.com/?url=https%3A%2F%2Fapp.smartsheet.com%2Fb%2Fform%2Fb6dea36f771645c180befc5092e44370&amp;data=04%7C01%7Cjcain2%40lsuhsc.edu%7Cd41bc11d86fe4975a91408d9a47237ab%7C3406368982d44e89a3281ab79cc58d9d%7C0%7C0%7C637721632779136120%7CUnknown%7CTWFpbGZsb3d8eyJWIjoiMC4wLjAwMDAiLCJQIjoiV2luMzIiLCJBTiI6Ik1haWwiLCJXVCI6Mn0%3D%7C1000&amp;sdata=ZnKBKy4rJkxy43Y%2FhEDid3bBvNZKaNNL9juOAgT1FQ4%3D&amp;reserved=0" TargetMode="External"/><Relationship Id="rId2" Type="http://schemas.openxmlformats.org/officeDocument/2006/relationships/hyperlink" Target="mailto:Vaccination.GME@ochsner.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lsugme.atlassian.net/wiki/spaces/COVID19/pages/2793340929/COVID-19+Vaccination+Polici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cain2@lsuhsc.ed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AC16C-7E1D-49C7-8F1B-6A2489C2BD8E}"/>
              </a:ext>
            </a:extLst>
          </p:cNvPr>
          <p:cNvSpPr>
            <a:spLocks noGrp="1"/>
          </p:cNvSpPr>
          <p:nvPr>
            <p:ph type="ctrTitle"/>
          </p:nvPr>
        </p:nvSpPr>
        <p:spPr/>
        <p:txBody>
          <a:bodyPr/>
          <a:lstStyle/>
          <a:p>
            <a:r>
              <a:rPr lang="en-US">
                <a:cs typeface="Calibri"/>
              </a:rPr>
              <a:t>Coordinator Check In</a:t>
            </a:r>
            <a:endParaRPr lang="en-US"/>
          </a:p>
        </p:txBody>
      </p:sp>
      <p:sp>
        <p:nvSpPr>
          <p:cNvPr id="3" name="Subtitle 2">
            <a:extLst>
              <a:ext uri="{FF2B5EF4-FFF2-40B4-BE49-F238E27FC236}">
                <a16:creationId xmlns:a16="http://schemas.microsoft.com/office/drawing/2014/main" id="{0A226860-FD19-4C32-B612-71866314E36E}"/>
              </a:ext>
            </a:extLst>
          </p:cNvPr>
          <p:cNvSpPr>
            <a:spLocks noGrp="1"/>
          </p:cNvSpPr>
          <p:nvPr>
            <p:ph type="subTitle" idx="1"/>
          </p:nvPr>
        </p:nvSpPr>
        <p:spPr/>
        <p:txBody>
          <a:bodyPr vert="horz" lIns="91440" tIns="45720" rIns="91440" bIns="45720" rtlCol="0" anchor="t">
            <a:normAutofit fontScale="77500" lnSpcReduction="20000"/>
          </a:bodyPr>
          <a:lstStyle/>
          <a:p>
            <a:r>
              <a:rPr lang="en-US">
                <a:cs typeface="Calibri"/>
              </a:rPr>
              <a:t>November 16, 2021</a:t>
            </a:r>
          </a:p>
          <a:p>
            <a:r>
              <a:rPr lang="en-US">
                <a:cs typeface="Calibri"/>
              </a:rPr>
              <a:t>COVID Vaccinations, Flu Shots, NRMP Main Match, Resident Scheduler &amp; Payroll Dates, Medicaid Letters, Residency Planning Day, Licensing Renewals, CDS/Opioid Resident Requirement, Upcoming Dates</a:t>
            </a:r>
          </a:p>
        </p:txBody>
      </p:sp>
    </p:spTree>
    <p:extLst>
      <p:ext uri="{BB962C8B-B14F-4D97-AF65-F5344CB8AC3E}">
        <p14:creationId xmlns:p14="http://schemas.microsoft.com/office/powerpoint/2010/main" val="3882813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3C2B0-641C-4AB5-A004-1034AD6298FD}"/>
              </a:ext>
            </a:extLst>
          </p:cNvPr>
          <p:cNvSpPr>
            <a:spLocks noGrp="1"/>
          </p:cNvSpPr>
          <p:nvPr>
            <p:ph type="title"/>
          </p:nvPr>
        </p:nvSpPr>
        <p:spPr/>
        <p:txBody>
          <a:bodyPr/>
          <a:lstStyle/>
          <a:p>
            <a:r>
              <a:rPr lang="en-US">
                <a:cs typeface="Calibri"/>
                <a:hlinkClick r:id="rId2"/>
              </a:rPr>
              <a:t>Residency Planning Day</a:t>
            </a:r>
            <a:r>
              <a:rPr lang="en-US">
                <a:cs typeface="Calibri"/>
              </a:rPr>
              <a:t> – January 4, 2022</a:t>
            </a:r>
            <a:endParaRPr lang="en-US"/>
          </a:p>
        </p:txBody>
      </p:sp>
      <p:sp>
        <p:nvSpPr>
          <p:cNvPr id="3" name="Content Placeholder 2">
            <a:extLst>
              <a:ext uri="{FF2B5EF4-FFF2-40B4-BE49-F238E27FC236}">
                <a16:creationId xmlns:a16="http://schemas.microsoft.com/office/drawing/2014/main" id="{53E80942-0E9C-478B-99F0-F794487F930D}"/>
              </a:ext>
            </a:extLst>
          </p:cNvPr>
          <p:cNvSpPr>
            <a:spLocks noGrp="1"/>
          </p:cNvSpPr>
          <p:nvPr>
            <p:ph idx="1"/>
          </p:nvPr>
        </p:nvSpPr>
        <p:spPr/>
        <p:txBody>
          <a:bodyPr vert="horz" lIns="91440" tIns="45720" rIns="91440" bIns="45720" rtlCol="0" anchor="t">
            <a:normAutofit/>
          </a:bodyPr>
          <a:lstStyle/>
          <a:p>
            <a:r>
              <a:rPr lang="en-US">
                <a:cs typeface="Calibri"/>
              </a:rPr>
              <a:t>All participating programs should have received communication about the sessions they are scheduled for. Refer to email sent on 11/8/2021. All activities are virtual. </a:t>
            </a:r>
          </a:p>
          <a:p>
            <a:r>
              <a:rPr lang="en-US">
                <a:cs typeface="Calibri"/>
              </a:rPr>
              <a:t>If you have not submitted any changes for details about your program for the Booklet, please do so by the deadline tomorrow 11/17/2021. All information will be submitted to Student Affairs as is after the deadline has passed.</a:t>
            </a:r>
          </a:p>
          <a:p>
            <a:pPr marL="0" indent="0">
              <a:buNone/>
            </a:pPr>
            <a:endParaRPr lang="en-US">
              <a:cs typeface="Calibri"/>
            </a:endParaRPr>
          </a:p>
        </p:txBody>
      </p:sp>
    </p:spTree>
    <p:extLst>
      <p:ext uri="{BB962C8B-B14F-4D97-AF65-F5344CB8AC3E}">
        <p14:creationId xmlns:p14="http://schemas.microsoft.com/office/powerpoint/2010/main" val="1553521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B9538-403C-49D8-89C8-90E83B7F3821}"/>
              </a:ext>
            </a:extLst>
          </p:cNvPr>
          <p:cNvSpPr>
            <a:spLocks noGrp="1"/>
          </p:cNvSpPr>
          <p:nvPr>
            <p:ph type="title"/>
          </p:nvPr>
        </p:nvSpPr>
        <p:spPr/>
        <p:txBody>
          <a:bodyPr/>
          <a:lstStyle/>
          <a:p>
            <a:r>
              <a:rPr lang="en-US">
                <a:cs typeface="Calibri"/>
              </a:rPr>
              <a:t>LSBME</a:t>
            </a:r>
            <a:endParaRPr lang="en-US"/>
          </a:p>
        </p:txBody>
      </p:sp>
      <p:sp>
        <p:nvSpPr>
          <p:cNvPr id="3" name="Content Placeholder 2">
            <a:extLst>
              <a:ext uri="{FF2B5EF4-FFF2-40B4-BE49-F238E27FC236}">
                <a16:creationId xmlns:a16="http://schemas.microsoft.com/office/drawing/2014/main" id="{B6F6D815-C35C-4659-8318-75F6C9E4A6F9}"/>
              </a:ext>
            </a:extLst>
          </p:cNvPr>
          <p:cNvSpPr>
            <a:spLocks noGrp="1"/>
          </p:cNvSpPr>
          <p:nvPr>
            <p:ph idx="1"/>
          </p:nvPr>
        </p:nvSpPr>
        <p:spPr>
          <a:xfrm>
            <a:off x="609600" y="1205430"/>
            <a:ext cx="10972800" cy="4525963"/>
          </a:xfrm>
        </p:spPr>
        <p:txBody>
          <a:bodyPr vert="horz" lIns="91440" tIns="45720" rIns="91440" bIns="45720" rtlCol="0" anchor="t">
            <a:normAutofit fontScale="92500" lnSpcReduction="10000"/>
          </a:bodyPr>
          <a:lstStyle/>
          <a:p>
            <a:r>
              <a:rPr lang="en-US" dirty="0">
                <a:cs typeface="Calibri"/>
              </a:rPr>
              <a:t>Non – Accredited Programs: </a:t>
            </a:r>
            <a:r>
              <a:rPr lang="en-US" dirty="0">
                <a:cs typeface="Calibri"/>
                <a:hlinkClick r:id="rId3"/>
              </a:rPr>
              <a:t>Program Director letters</a:t>
            </a:r>
            <a:r>
              <a:rPr lang="en-US" dirty="0">
                <a:cs typeface="Calibri"/>
              </a:rPr>
              <a:t> are needed for fellowships that acknowledge the house officer was part of an accredited residency program. (Letters are only needed if fellows are applying for permits.  Full licensure does not require PD Letters)</a:t>
            </a:r>
          </a:p>
          <a:p>
            <a:r>
              <a:rPr lang="en-US" dirty="0">
                <a:cs typeface="Calibri"/>
              </a:rPr>
              <a:t>Renewal Process – January will begin the first drop off for license renewal paperwork.</a:t>
            </a:r>
          </a:p>
          <a:p>
            <a:pPr lvl="1"/>
            <a:r>
              <a:rPr lang="en-US" dirty="0">
                <a:cs typeface="Calibri"/>
              </a:rPr>
              <a:t>Refer to the </a:t>
            </a:r>
            <a:r>
              <a:rPr lang="en-US" dirty="0">
                <a:cs typeface="Calibri"/>
                <a:hlinkClick r:id="rId4"/>
              </a:rPr>
              <a:t>Knowledge Base</a:t>
            </a:r>
            <a:r>
              <a:rPr lang="en-US" dirty="0">
                <a:cs typeface="Calibri"/>
              </a:rPr>
              <a:t> for full instructions on this process (also included on notes of this slide). </a:t>
            </a:r>
          </a:p>
          <a:p>
            <a:pPr lvl="1"/>
            <a:r>
              <a:rPr lang="en-US" dirty="0">
                <a:cs typeface="Calibri"/>
              </a:rPr>
              <a:t>To meet deadline for first drop-off, submit all forms to GME office by Friday, January 14, 2022.</a:t>
            </a:r>
          </a:p>
        </p:txBody>
      </p:sp>
    </p:spTree>
    <p:extLst>
      <p:ext uri="{BB962C8B-B14F-4D97-AF65-F5344CB8AC3E}">
        <p14:creationId xmlns:p14="http://schemas.microsoft.com/office/powerpoint/2010/main" val="979778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D6BB7-6554-4B67-AB51-5CAF03FB5583}"/>
              </a:ext>
            </a:extLst>
          </p:cNvPr>
          <p:cNvSpPr>
            <a:spLocks noGrp="1"/>
          </p:cNvSpPr>
          <p:nvPr>
            <p:ph type="title"/>
          </p:nvPr>
        </p:nvSpPr>
        <p:spPr/>
        <p:txBody>
          <a:bodyPr/>
          <a:lstStyle/>
          <a:p>
            <a:r>
              <a:rPr lang="en-US">
                <a:cs typeface="Calibri"/>
              </a:rPr>
              <a:t>CDS/Opioid Reminder – past due 11/15/21</a:t>
            </a:r>
            <a:endParaRPr lang="en-US"/>
          </a:p>
        </p:txBody>
      </p:sp>
      <p:sp>
        <p:nvSpPr>
          <p:cNvPr id="3" name="Content Placeholder 2">
            <a:extLst>
              <a:ext uri="{FF2B5EF4-FFF2-40B4-BE49-F238E27FC236}">
                <a16:creationId xmlns:a16="http://schemas.microsoft.com/office/drawing/2014/main" id="{CA3EF1B4-1353-45DA-BED5-AC58FDCFAA59}"/>
              </a:ext>
            </a:extLst>
          </p:cNvPr>
          <p:cNvSpPr>
            <a:spLocks noGrp="1"/>
          </p:cNvSpPr>
          <p:nvPr>
            <p:ph idx="1"/>
          </p:nvPr>
        </p:nvSpPr>
        <p:spPr>
          <a:xfrm>
            <a:off x="536154" y="1168707"/>
            <a:ext cx="10972800" cy="4525963"/>
          </a:xfrm>
        </p:spPr>
        <p:txBody>
          <a:bodyPr vert="horz" lIns="91440" tIns="45720" rIns="91440" bIns="45720" rtlCol="0" anchor="t">
            <a:normAutofit fontScale="92500" lnSpcReduction="20000"/>
          </a:bodyPr>
          <a:lstStyle/>
          <a:p>
            <a:r>
              <a:rPr lang="en-US">
                <a:cs typeface="Calibri"/>
              </a:rPr>
              <a:t>All physicians (including residents) are required by the state legislature to complete a 3-hour training on controlled dangerous substances/opioids </a:t>
            </a:r>
            <a:r>
              <a:rPr lang="en-US" b="1" u="sng">
                <a:cs typeface="Calibri"/>
              </a:rPr>
              <a:t>prior </a:t>
            </a:r>
            <a:r>
              <a:rPr lang="en-US">
                <a:cs typeface="Calibri"/>
              </a:rPr>
              <a:t>to renewing their license/permit</a:t>
            </a:r>
          </a:p>
          <a:p>
            <a:r>
              <a:rPr lang="en-US">
                <a:cs typeface="Calibri"/>
              </a:rPr>
              <a:t>The certificate of completion will need to be included with the packet of information to renew a resident's permit in January</a:t>
            </a:r>
          </a:p>
          <a:p>
            <a:r>
              <a:rPr lang="en-US">
                <a:cs typeface="Calibri"/>
              </a:rPr>
              <a:t>LSU CME has an </a:t>
            </a:r>
            <a:r>
              <a:rPr lang="en-US">
                <a:cs typeface="Calibri"/>
                <a:hlinkClick r:id="rId2"/>
              </a:rPr>
              <a:t>LSBME-approved module</a:t>
            </a:r>
            <a:r>
              <a:rPr lang="en-US">
                <a:cs typeface="Calibri"/>
              </a:rPr>
              <a:t> available for all residents and faculty</a:t>
            </a:r>
          </a:p>
          <a:p>
            <a:r>
              <a:rPr lang="en-US">
                <a:cs typeface="Calibri"/>
              </a:rPr>
              <a:t>If a house officer is not training in the state after 6/30/2022, this is not a requirement. </a:t>
            </a:r>
          </a:p>
          <a:p>
            <a:r>
              <a:rPr lang="en-US">
                <a:cs typeface="Calibri"/>
              </a:rPr>
              <a:t>Residents MAY NOT watch videos at accelerated speed.  Time spent doing training must be 3 hours.</a:t>
            </a:r>
          </a:p>
        </p:txBody>
      </p:sp>
    </p:spTree>
    <p:extLst>
      <p:ext uri="{BB962C8B-B14F-4D97-AF65-F5344CB8AC3E}">
        <p14:creationId xmlns:p14="http://schemas.microsoft.com/office/powerpoint/2010/main" val="4072330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picture containing text, device, gauge&#10;&#10;Description automatically generated">
            <a:extLst>
              <a:ext uri="{FF2B5EF4-FFF2-40B4-BE49-F238E27FC236}">
                <a16:creationId xmlns:a16="http://schemas.microsoft.com/office/drawing/2014/main" id="{47BF0D1D-FA57-446A-B8F9-EAE331F66752}"/>
              </a:ext>
            </a:extLst>
          </p:cNvPr>
          <p:cNvPicPr>
            <a:picLocks noChangeAspect="1"/>
          </p:cNvPicPr>
          <p:nvPr/>
        </p:nvPicPr>
        <p:blipFill>
          <a:blip r:embed="rId2"/>
          <a:stretch>
            <a:fillRect/>
          </a:stretch>
        </p:blipFill>
        <p:spPr>
          <a:xfrm>
            <a:off x="519629" y="2281518"/>
            <a:ext cx="2743200" cy="2294965"/>
          </a:xfrm>
          <a:prstGeom prst="rect">
            <a:avLst/>
          </a:prstGeom>
        </p:spPr>
      </p:pic>
      <p:sp>
        <p:nvSpPr>
          <p:cNvPr id="5" name="TextBox 4">
            <a:extLst>
              <a:ext uri="{FF2B5EF4-FFF2-40B4-BE49-F238E27FC236}">
                <a16:creationId xmlns:a16="http://schemas.microsoft.com/office/drawing/2014/main" id="{A16C3027-7C89-4412-AD69-4C5B80136767}"/>
              </a:ext>
            </a:extLst>
          </p:cNvPr>
          <p:cNvSpPr txBox="1"/>
          <p:nvPr/>
        </p:nvSpPr>
        <p:spPr>
          <a:xfrm>
            <a:off x="3641074" y="1492785"/>
            <a:ext cx="7719150" cy="470898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b="1">
                <a:cs typeface="Calibri"/>
              </a:rPr>
              <a:t>GME Coordinator</a:t>
            </a:r>
          </a:p>
          <a:p>
            <a:endParaRPr lang="en-US" sz="4400" b="1">
              <a:cs typeface="Calibri"/>
            </a:endParaRPr>
          </a:p>
          <a:p>
            <a:r>
              <a:rPr lang="en-US" sz="4400" b="1">
                <a:cs typeface="Calibri"/>
              </a:rPr>
              <a:t>OME</a:t>
            </a:r>
            <a:r>
              <a:rPr lang="en-US" sz="4400" b="1"/>
              <a:t> Coordinator</a:t>
            </a:r>
            <a:endParaRPr lang="en-US" sz="4400" b="1">
              <a:cs typeface="Calibri"/>
            </a:endParaRPr>
          </a:p>
          <a:p>
            <a:pPr algn="l"/>
            <a:endParaRPr lang="en-US" sz="4400" b="1">
              <a:cs typeface="Calibri"/>
            </a:endParaRPr>
          </a:p>
          <a:p>
            <a:r>
              <a:rPr lang="en-US" sz="4400" b="1">
                <a:cs typeface="Calibri"/>
              </a:rPr>
              <a:t>Information Management Specialist</a:t>
            </a:r>
          </a:p>
          <a:p>
            <a:endParaRPr lang="en-US">
              <a:cs typeface="Calibri"/>
            </a:endParaRPr>
          </a:p>
          <a:p>
            <a:endParaRPr lang="en-US">
              <a:cs typeface="Calibri"/>
            </a:endParaRPr>
          </a:p>
        </p:txBody>
      </p:sp>
    </p:spTree>
    <p:extLst>
      <p:ext uri="{BB962C8B-B14F-4D97-AF65-F5344CB8AC3E}">
        <p14:creationId xmlns:p14="http://schemas.microsoft.com/office/powerpoint/2010/main" val="1139359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55701-ED83-4FE2-99D2-628266550F95}"/>
              </a:ext>
            </a:extLst>
          </p:cNvPr>
          <p:cNvSpPr>
            <a:spLocks noGrp="1"/>
          </p:cNvSpPr>
          <p:nvPr>
            <p:ph type="title"/>
          </p:nvPr>
        </p:nvSpPr>
        <p:spPr/>
        <p:txBody>
          <a:bodyPr/>
          <a:lstStyle/>
          <a:p>
            <a:r>
              <a:rPr lang="en-US">
                <a:cs typeface="Calibri"/>
              </a:rPr>
              <a:t>Upcoming Dates</a:t>
            </a:r>
            <a:endParaRPr lang="en-US"/>
          </a:p>
        </p:txBody>
      </p:sp>
      <p:sp>
        <p:nvSpPr>
          <p:cNvPr id="3" name="Content Placeholder 2">
            <a:extLst>
              <a:ext uri="{FF2B5EF4-FFF2-40B4-BE49-F238E27FC236}">
                <a16:creationId xmlns:a16="http://schemas.microsoft.com/office/drawing/2014/main" id="{7C4FB7F0-53C5-4EE2-9971-FB8A34006D16}"/>
              </a:ext>
            </a:extLst>
          </p:cNvPr>
          <p:cNvSpPr>
            <a:spLocks noGrp="1"/>
          </p:cNvSpPr>
          <p:nvPr>
            <p:ph idx="1"/>
          </p:nvPr>
        </p:nvSpPr>
        <p:spPr>
          <a:xfrm>
            <a:off x="749968" y="1163445"/>
            <a:ext cx="10972800" cy="4525963"/>
          </a:xfrm>
        </p:spPr>
        <p:txBody>
          <a:bodyPr vert="horz" lIns="91440" tIns="45720" rIns="91440" bIns="45720" rtlCol="0" anchor="t">
            <a:normAutofit fontScale="85000" lnSpcReduction="20000"/>
          </a:bodyPr>
          <a:lstStyle/>
          <a:p>
            <a:pPr marL="0" indent="0">
              <a:buNone/>
            </a:pPr>
            <a:r>
              <a:rPr lang="en-US" sz="2400">
                <a:cs typeface="Calibri"/>
              </a:rPr>
              <a:t>Jan. 3, 2022 - Holiday Changeover Date – House Officers</a:t>
            </a:r>
          </a:p>
          <a:p>
            <a:pPr marL="0" indent="0">
              <a:buNone/>
            </a:pPr>
            <a:r>
              <a:rPr lang="en-US" sz="2400">
                <a:cs typeface="Calibri"/>
              </a:rPr>
              <a:t>Jan. 4, 2022 - Residency Planning Day</a:t>
            </a:r>
          </a:p>
          <a:p>
            <a:pPr marL="0" indent="0">
              <a:buNone/>
            </a:pPr>
            <a:r>
              <a:rPr lang="en-US" sz="2400">
                <a:cs typeface="Calibri"/>
              </a:rPr>
              <a:t>Jan. 14, 2022 – Deadline to submit January LSBME drop-off to GME</a:t>
            </a:r>
          </a:p>
          <a:p>
            <a:pPr marL="0" indent="0">
              <a:buNone/>
            </a:pPr>
            <a:r>
              <a:rPr lang="en-US" sz="2400">
                <a:cs typeface="Calibri"/>
              </a:rPr>
              <a:t>Jan. 18, 2022 – Coordinator Meeting</a:t>
            </a:r>
            <a:endParaRPr lang="en-US">
              <a:cs typeface="Calibri"/>
            </a:endParaRPr>
          </a:p>
          <a:p>
            <a:pPr marL="0" indent="0">
              <a:buNone/>
            </a:pPr>
            <a:r>
              <a:rPr lang="en-US" sz="2400">
                <a:cs typeface="Calibri"/>
              </a:rPr>
              <a:t>Jan. 20, 2022 – CORE (Zoom)</a:t>
            </a:r>
            <a:br>
              <a:rPr lang="en-US" sz="2400">
                <a:cs typeface="Calibri"/>
              </a:rPr>
            </a:br>
            <a:r>
              <a:rPr lang="en-US" sz="2400">
                <a:cs typeface="Calibri"/>
              </a:rPr>
              <a:t>Jan. 31, 2022 - NRMP Program Quota Change, Program Withdrawal, Creation of Joint</a:t>
            </a:r>
            <a:endParaRPr lang="en-US">
              <a:cs typeface="Calibri"/>
            </a:endParaRPr>
          </a:p>
          <a:p>
            <a:pPr marL="0" indent="0">
              <a:buNone/>
            </a:pPr>
            <a:r>
              <a:rPr lang="en-US" sz="2400">
                <a:cs typeface="Calibri"/>
              </a:rPr>
              <a:t>                           advanced/preliminary program tracks, and Program SOAP Participation</a:t>
            </a:r>
          </a:p>
          <a:p>
            <a:pPr marL="0" indent="0">
              <a:buNone/>
            </a:pPr>
            <a:r>
              <a:rPr lang="en-US" sz="2400">
                <a:cs typeface="Calibri"/>
              </a:rPr>
              <a:t>                           status Deadline</a:t>
            </a:r>
          </a:p>
          <a:p>
            <a:pPr marL="0" indent="0">
              <a:buNone/>
            </a:pPr>
            <a:r>
              <a:rPr lang="en-US" sz="2400">
                <a:cs typeface="Calibri"/>
              </a:rPr>
              <a:t>Feb. 1, 2022 - </a:t>
            </a:r>
            <a:r>
              <a:rPr lang="en-US" sz="2400">
                <a:ea typeface="+mn-lt"/>
                <a:cs typeface="+mn-lt"/>
              </a:rPr>
              <a:t>NRMP Ranking Opens</a:t>
            </a:r>
            <a:endParaRPr lang="en-US" sz="2400">
              <a:cs typeface="Calibri"/>
            </a:endParaRPr>
          </a:p>
          <a:p>
            <a:pPr marL="0" indent="0">
              <a:buNone/>
            </a:pPr>
            <a:r>
              <a:rPr lang="en-US" sz="2400">
                <a:cs typeface="Calibri"/>
              </a:rPr>
              <a:t>Feb. 15, 2022 – Coordinator Meeting</a:t>
            </a:r>
            <a:br>
              <a:rPr lang="en-US" sz="2400">
                <a:cs typeface="Calibri"/>
              </a:rPr>
            </a:br>
            <a:r>
              <a:rPr lang="en-US" sz="2400">
                <a:cs typeface="Calibri"/>
              </a:rPr>
              <a:t>Mar 2, 2022 - NRMP Rank Order List Certification Deadline8:00 pm CT</a:t>
            </a:r>
          </a:p>
          <a:p>
            <a:pPr marL="0" indent="0">
              <a:buNone/>
            </a:pPr>
            <a:r>
              <a:rPr lang="en-US" sz="2400">
                <a:cs typeface="Calibri"/>
              </a:rPr>
              <a:t>Mar. 14 – 18, 2022 - NRMP – Match Week</a:t>
            </a:r>
          </a:p>
          <a:p>
            <a:pPr marL="0" indent="0">
              <a:buNone/>
            </a:pPr>
            <a:r>
              <a:rPr lang="en-US" sz="2400">
                <a:ea typeface="+mn-lt"/>
                <a:cs typeface="+mn-lt"/>
              </a:rPr>
              <a:t>Mar. 15, 2022 - Coordinator Meeting</a:t>
            </a:r>
          </a:p>
          <a:p>
            <a:pPr marL="0" indent="0">
              <a:buNone/>
            </a:pPr>
            <a:r>
              <a:rPr lang="en-US" sz="2400">
                <a:ea typeface="+mn-lt"/>
                <a:cs typeface="+mn-lt"/>
              </a:rPr>
              <a:t>Mar 17, 2022 – SOAP Rounds 1-4 – all day, 7:00 am – 8:00 pm </a:t>
            </a:r>
          </a:p>
          <a:p>
            <a:pPr marL="0" indent="0">
              <a:buNone/>
            </a:pPr>
            <a:r>
              <a:rPr lang="en-US" sz="2400">
                <a:ea typeface="+mn-lt"/>
                <a:cs typeface="+mn-lt"/>
              </a:rPr>
              <a:t>Mar. 18, 2022 – Match Day</a:t>
            </a:r>
            <a:endParaRPr lang="en-US"/>
          </a:p>
        </p:txBody>
      </p:sp>
    </p:spTree>
    <p:extLst>
      <p:ext uri="{BB962C8B-B14F-4D97-AF65-F5344CB8AC3E}">
        <p14:creationId xmlns:p14="http://schemas.microsoft.com/office/powerpoint/2010/main" val="542179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FD280-E840-4D53-9D1F-E45D7486CCEF}"/>
              </a:ext>
            </a:extLst>
          </p:cNvPr>
          <p:cNvSpPr>
            <a:spLocks noGrp="1"/>
          </p:cNvSpPr>
          <p:nvPr>
            <p:ph type="title"/>
          </p:nvPr>
        </p:nvSpPr>
        <p:spPr/>
        <p:txBody>
          <a:bodyPr/>
          <a:lstStyle/>
          <a:p>
            <a:r>
              <a:rPr lang="en-US">
                <a:cs typeface="Calibri"/>
              </a:rPr>
              <a:t>COVID</a:t>
            </a:r>
            <a:endParaRPr lang="en-US"/>
          </a:p>
        </p:txBody>
      </p:sp>
      <p:sp>
        <p:nvSpPr>
          <p:cNvPr id="3" name="Content Placeholder 2">
            <a:extLst>
              <a:ext uri="{FF2B5EF4-FFF2-40B4-BE49-F238E27FC236}">
                <a16:creationId xmlns:a16="http://schemas.microsoft.com/office/drawing/2014/main" id="{B43EE961-F0B3-42D5-BC06-9E0226BF7769}"/>
              </a:ext>
            </a:extLst>
          </p:cNvPr>
          <p:cNvSpPr>
            <a:spLocks noGrp="1"/>
          </p:cNvSpPr>
          <p:nvPr>
            <p:ph idx="1"/>
          </p:nvPr>
        </p:nvSpPr>
        <p:spPr/>
        <p:txBody>
          <a:bodyPr vert="horz" lIns="91440" tIns="45720" rIns="91440" bIns="45720" rtlCol="0" anchor="t">
            <a:normAutofit fontScale="85000" lnSpcReduction="10000"/>
          </a:bodyPr>
          <a:lstStyle/>
          <a:p>
            <a:r>
              <a:rPr lang="en-US">
                <a:cs typeface="Calibri"/>
              </a:rPr>
              <a:t>Our policy as of today...</a:t>
            </a:r>
          </a:p>
          <a:p>
            <a:r>
              <a:rPr lang="en-US">
                <a:ea typeface="+mn-lt"/>
                <a:cs typeface="+mn-lt"/>
              </a:rPr>
              <a:t>"</a:t>
            </a:r>
            <a:r>
              <a:rPr lang="en-US">
                <a:solidFill>
                  <a:srgbClr val="0070C0"/>
                </a:solidFill>
                <a:ea typeface="+mn-lt"/>
                <a:cs typeface="+mn-lt"/>
              </a:rPr>
              <a:t>Our Counsel advises us programs cannot share COVID vaccination status with hospitals. That’s why we are requiring residents to complete their registration with the LSUHSC Portal. I realize most don’t care if we share but a significant number don’t and we cannot risk a HIPAA violation.</a:t>
            </a:r>
            <a:r>
              <a:rPr lang="en-US">
                <a:ea typeface="+mn-lt"/>
                <a:cs typeface="+mn-lt"/>
              </a:rPr>
              <a:t>"</a:t>
            </a:r>
            <a:endParaRPr lang="en-US">
              <a:cs typeface="Calibri"/>
            </a:endParaRPr>
          </a:p>
          <a:p>
            <a:pPr lvl="1"/>
            <a:r>
              <a:rPr lang="en-US">
                <a:ea typeface="+mn-lt"/>
                <a:cs typeface="+mn-lt"/>
              </a:rPr>
              <a:t>So please try to stimulate your residents to go to the portal and sign up including the release so that in the future we won't have to go through all of this again. </a:t>
            </a:r>
            <a:endParaRPr lang="en-US"/>
          </a:p>
          <a:p>
            <a:pPr lvl="1"/>
            <a:r>
              <a:rPr lang="en-US">
                <a:ea typeface="+mn-lt"/>
                <a:cs typeface="+mn-lt"/>
              </a:rPr>
              <a:t>  </a:t>
            </a:r>
            <a:r>
              <a:rPr lang="en-US" b="1" u="sng">
                <a:ea typeface="+mn-lt"/>
                <a:cs typeface="+mn-lt"/>
              </a:rPr>
              <a:t>MEANING</a:t>
            </a:r>
            <a:r>
              <a:rPr lang="en-US">
                <a:ea typeface="+mn-lt"/>
                <a:cs typeface="+mn-lt"/>
              </a:rPr>
              <a:t>: You </a:t>
            </a:r>
            <a:r>
              <a:rPr lang="en-US" b="1">
                <a:ea typeface="+mn-lt"/>
                <a:cs typeface="+mn-lt"/>
              </a:rPr>
              <a:t>cannot</a:t>
            </a:r>
            <a:r>
              <a:rPr lang="en-US">
                <a:ea typeface="+mn-lt"/>
                <a:cs typeface="+mn-lt"/>
              </a:rPr>
              <a:t> share resident cards, screenshots, or exemption status with anyone. Residents </a:t>
            </a:r>
            <a:r>
              <a:rPr lang="en-US" b="1">
                <a:ea typeface="+mn-lt"/>
                <a:cs typeface="+mn-lt"/>
              </a:rPr>
              <a:t>MUST</a:t>
            </a:r>
            <a:r>
              <a:rPr lang="en-US">
                <a:ea typeface="+mn-lt"/>
                <a:cs typeface="+mn-lt"/>
              </a:rPr>
              <a:t> do this themselves.</a:t>
            </a:r>
            <a:endParaRPr lang="en-US"/>
          </a:p>
          <a:p>
            <a:pPr marL="457200" lvl="1" indent="0">
              <a:buNone/>
            </a:pPr>
            <a:r>
              <a:rPr lang="en-US">
                <a:cs typeface="Calibri"/>
              </a:rPr>
              <a:t>To get a list of House Officers that have completed the LSUHSC Self-Report Portal, email Lori Ferro in Compliance – lferro@lsuhsc.edu</a:t>
            </a:r>
          </a:p>
          <a:p>
            <a:pPr lvl="1"/>
            <a:endParaRPr lang="en-US">
              <a:cs typeface="Calibri"/>
            </a:endParaRPr>
          </a:p>
        </p:txBody>
      </p:sp>
    </p:spTree>
    <p:extLst>
      <p:ext uri="{BB962C8B-B14F-4D97-AF65-F5344CB8AC3E}">
        <p14:creationId xmlns:p14="http://schemas.microsoft.com/office/powerpoint/2010/main" val="757357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5EA31-DDDE-4241-A532-375E255FD675}"/>
              </a:ext>
            </a:extLst>
          </p:cNvPr>
          <p:cNvSpPr>
            <a:spLocks noGrp="1"/>
          </p:cNvSpPr>
          <p:nvPr>
            <p:ph type="title"/>
          </p:nvPr>
        </p:nvSpPr>
        <p:spPr/>
        <p:txBody>
          <a:bodyPr/>
          <a:lstStyle/>
          <a:p>
            <a:r>
              <a:rPr lang="en-US">
                <a:cs typeface="Calibri"/>
              </a:rPr>
              <a:t>COVID</a:t>
            </a:r>
            <a:endParaRPr lang="en-US"/>
          </a:p>
        </p:txBody>
      </p:sp>
      <p:sp>
        <p:nvSpPr>
          <p:cNvPr id="3" name="Content Placeholder 2">
            <a:extLst>
              <a:ext uri="{FF2B5EF4-FFF2-40B4-BE49-F238E27FC236}">
                <a16:creationId xmlns:a16="http://schemas.microsoft.com/office/drawing/2014/main" id="{417A313A-EA17-4270-9C40-8974418F16A0}"/>
              </a:ext>
            </a:extLst>
          </p:cNvPr>
          <p:cNvSpPr>
            <a:spLocks noGrp="1"/>
          </p:cNvSpPr>
          <p:nvPr>
            <p:ph idx="1"/>
          </p:nvPr>
        </p:nvSpPr>
        <p:spPr>
          <a:xfrm>
            <a:off x="609600" y="1223791"/>
            <a:ext cx="10972800" cy="4525963"/>
          </a:xfrm>
        </p:spPr>
        <p:txBody>
          <a:bodyPr vert="horz" lIns="91440" tIns="45720" rIns="91440" bIns="45720" rtlCol="0" anchor="t">
            <a:normAutofit fontScale="70000" lnSpcReduction="20000"/>
          </a:bodyPr>
          <a:lstStyle/>
          <a:p>
            <a:r>
              <a:rPr lang="en-US" b="1">
                <a:solidFill>
                  <a:srgbClr val="7030A0"/>
                </a:solidFill>
                <a:cs typeface="Calibri"/>
              </a:rPr>
              <a:t>LSUHSC Self-Reporting Portal</a:t>
            </a:r>
          </a:p>
          <a:p>
            <a:pPr lvl="1"/>
            <a:r>
              <a:rPr lang="en-US">
                <a:ea typeface="+mn-lt"/>
                <a:cs typeface="+mn-lt"/>
                <a:hlinkClick r:id="rId2"/>
              </a:rPr>
              <a:t>https://911.lsuhsc.edu/coronavirus/</a:t>
            </a:r>
            <a:endParaRPr lang="en-US">
              <a:ea typeface="+mn-lt"/>
              <a:cs typeface="+mn-lt"/>
            </a:endParaRPr>
          </a:p>
          <a:p>
            <a:r>
              <a:rPr lang="en-US" b="1">
                <a:solidFill>
                  <a:srgbClr val="7030A0"/>
                </a:solidFill>
                <a:ea typeface="+mn-lt"/>
                <a:cs typeface="+mn-lt"/>
              </a:rPr>
              <a:t>In-Person at LSU</a:t>
            </a:r>
          </a:p>
          <a:p>
            <a:pPr lvl="1"/>
            <a:r>
              <a:rPr lang="en-US" b="1">
                <a:ea typeface="+mn-lt"/>
                <a:cs typeface="+mn-lt"/>
              </a:rPr>
              <a:t>1. Bring - </a:t>
            </a:r>
            <a:r>
              <a:rPr lang="en-US">
                <a:ea typeface="+mn-lt"/>
                <a:cs typeface="+mn-lt"/>
              </a:rPr>
              <a:t>Your COVID-19 vaccination card, LA Wallet or Request for Exemption in person </a:t>
            </a:r>
            <a:br>
              <a:rPr lang="en-US">
                <a:ea typeface="+mn-lt"/>
                <a:cs typeface="+mn-lt"/>
              </a:rPr>
            </a:br>
            <a:r>
              <a:rPr lang="en-US">
                <a:ea typeface="+mn-lt"/>
                <a:cs typeface="+mn-lt"/>
              </a:rPr>
              <a:t>**Residents should complete the </a:t>
            </a:r>
            <a:r>
              <a:rPr lang="en-US" b="1">
                <a:ea typeface="+mn-lt"/>
                <a:cs typeface="+mn-lt"/>
              </a:rPr>
              <a:t>employee</a:t>
            </a:r>
            <a:r>
              <a:rPr lang="en-US">
                <a:ea typeface="+mn-lt"/>
                <a:cs typeface="+mn-lt"/>
              </a:rPr>
              <a:t> exemption form if choosing to request exemption.</a:t>
            </a:r>
          </a:p>
          <a:p>
            <a:pPr marL="914400" lvl="2" indent="0">
              <a:buNone/>
            </a:pPr>
            <a:endParaRPr lang="en-US">
              <a:ea typeface="+mn-lt"/>
              <a:cs typeface="+mn-lt"/>
            </a:endParaRPr>
          </a:p>
          <a:p>
            <a:pPr lvl="1"/>
            <a:r>
              <a:rPr lang="en-US" b="1">
                <a:ea typeface="+mn-lt"/>
                <a:cs typeface="+mn-lt"/>
              </a:rPr>
              <a:t>2. Location</a:t>
            </a:r>
            <a:r>
              <a:rPr lang="en-US">
                <a:ea typeface="+mn-lt"/>
                <a:cs typeface="+mn-lt"/>
              </a:rPr>
              <a:t>- Tables will be set up at the elevated crosswalk in front of the doors to the School of Allied Health and Nursing Building, 1900 Gravier Street, New Orleans, LA 70112. </a:t>
            </a:r>
          </a:p>
          <a:p>
            <a:pPr lvl="1"/>
            <a:r>
              <a:rPr lang="en-US" b="1">
                <a:ea typeface="+mn-lt"/>
                <a:cs typeface="+mn-lt"/>
              </a:rPr>
              <a:t>3. Dates -</a:t>
            </a:r>
            <a:r>
              <a:rPr lang="en-US">
                <a:ea typeface="+mn-lt"/>
                <a:cs typeface="+mn-lt"/>
              </a:rPr>
              <a:t> </a:t>
            </a:r>
            <a:endParaRPr lang="en-US">
              <a:cs typeface="Calibri"/>
            </a:endParaRPr>
          </a:p>
          <a:p>
            <a:pPr marL="457200" lvl="1" indent="0">
              <a:buNone/>
            </a:pPr>
            <a:r>
              <a:rPr lang="en-US">
                <a:ea typeface="+mn-lt"/>
                <a:cs typeface="+mn-lt"/>
              </a:rPr>
              <a:t>·         Tuesday, November 16, 2021, between 9:00 a.m. – 1:00 p.m. </a:t>
            </a:r>
            <a:endParaRPr lang="en-US">
              <a:cs typeface="Calibri"/>
            </a:endParaRPr>
          </a:p>
          <a:p>
            <a:pPr marL="457200" lvl="1" indent="0">
              <a:buNone/>
            </a:pPr>
            <a:r>
              <a:rPr lang="en-US">
                <a:ea typeface="+mn-lt"/>
                <a:cs typeface="+mn-lt"/>
              </a:rPr>
              <a:t>·         Wednesday, November 17, 2021, between 1:00 p.m. – 4:00 p.m. </a:t>
            </a:r>
            <a:endParaRPr lang="en-US">
              <a:cs typeface="Calibri"/>
            </a:endParaRPr>
          </a:p>
          <a:p>
            <a:pPr marL="457200" lvl="1" indent="0">
              <a:buNone/>
            </a:pPr>
            <a:endParaRPr lang="en-US">
              <a:ea typeface="+mn-lt"/>
              <a:cs typeface="+mn-lt"/>
            </a:endParaRPr>
          </a:p>
          <a:p>
            <a:pPr lvl="1"/>
            <a:r>
              <a:rPr lang="en-US" b="1">
                <a:ea typeface="+mn-lt"/>
                <a:cs typeface="+mn-lt"/>
              </a:rPr>
              <a:t>4. Location</a:t>
            </a:r>
            <a:r>
              <a:rPr lang="en-US">
                <a:ea typeface="+mn-lt"/>
                <a:cs typeface="+mn-lt"/>
              </a:rPr>
              <a:t> – The Dental School</a:t>
            </a:r>
          </a:p>
          <a:p>
            <a:pPr lvl="1"/>
            <a:r>
              <a:rPr lang="en-US" b="1">
                <a:ea typeface="+mn-lt"/>
                <a:cs typeface="+mn-lt"/>
              </a:rPr>
              <a:t>5. Date</a:t>
            </a:r>
            <a:r>
              <a:rPr lang="en-US">
                <a:ea typeface="+mn-lt"/>
                <a:cs typeface="+mn-lt"/>
              </a:rPr>
              <a:t> – Monday, November 22, 2021, 10:00 a.m. - 12:00 p.m.</a:t>
            </a:r>
          </a:p>
        </p:txBody>
      </p:sp>
    </p:spTree>
    <p:extLst>
      <p:ext uri="{BB962C8B-B14F-4D97-AF65-F5344CB8AC3E}">
        <p14:creationId xmlns:p14="http://schemas.microsoft.com/office/powerpoint/2010/main" val="1877952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9B5CC-0D42-46BB-B1E3-4268E65637D5}"/>
              </a:ext>
            </a:extLst>
          </p:cNvPr>
          <p:cNvSpPr>
            <a:spLocks noGrp="1"/>
          </p:cNvSpPr>
          <p:nvPr>
            <p:ph type="title"/>
          </p:nvPr>
        </p:nvSpPr>
        <p:spPr/>
        <p:txBody>
          <a:bodyPr/>
          <a:lstStyle/>
          <a:p>
            <a:r>
              <a:rPr lang="en-US">
                <a:cs typeface="Calibri"/>
              </a:rPr>
              <a:t>COVID</a:t>
            </a:r>
            <a:endParaRPr lang="en-US"/>
          </a:p>
        </p:txBody>
      </p:sp>
      <p:sp>
        <p:nvSpPr>
          <p:cNvPr id="3" name="Content Placeholder 2">
            <a:extLst>
              <a:ext uri="{FF2B5EF4-FFF2-40B4-BE49-F238E27FC236}">
                <a16:creationId xmlns:a16="http://schemas.microsoft.com/office/drawing/2014/main" id="{B1F55A3D-C1A2-4958-AE4E-17AD41698340}"/>
              </a:ext>
            </a:extLst>
          </p:cNvPr>
          <p:cNvSpPr>
            <a:spLocks noGrp="1"/>
          </p:cNvSpPr>
          <p:nvPr>
            <p:ph idx="1"/>
          </p:nvPr>
        </p:nvSpPr>
        <p:spPr/>
        <p:txBody>
          <a:bodyPr vert="horz" lIns="91440" tIns="45720" rIns="91440" bIns="45720" rtlCol="0" anchor="t">
            <a:normAutofit/>
          </a:bodyPr>
          <a:lstStyle/>
          <a:p>
            <a:r>
              <a:rPr lang="en-US" b="1">
                <a:cs typeface="Calibri"/>
              </a:rPr>
              <a:t>Ochsner</a:t>
            </a:r>
            <a:r>
              <a:rPr lang="en-US">
                <a:cs typeface="Calibri"/>
              </a:rPr>
              <a:t> email for COVID information (ALL Residents rotating at any Ochsner location MUST send their information to this email address!)</a:t>
            </a:r>
          </a:p>
          <a:p>
            <a:pPr lvl="1"/>
            <a:r>
              <a:rPr lang="en-US">
                <a:ea typeface="+mn-lt"/>
                <a:cs typeface="+mn-lt"/>
                <a:hlinkClick r:id="rId2"/>
              </a:rPr>
              <a:t>Vaccination.GME@ochsner.org</a:t>
            </a:r>
            <a:r>
              <a:rPr lang="en-US">
                <a:ea typeface="+mn-lt"/>
                <a:cs typeface="+mn-lt"/>
              </a:rPr>
              <a:t>  </a:t>
            </a:r>
            <a:endParaRPr lang="en-US">
              <a:cs typeface="Calibri"/>
            </a:endParaRPr>
          </a:p>
          <a:p>
            <a:r>
              <a:rPr lang="en-US" b="1">
                <a:cs typeface="Calibri"/>
              </a:rPr>
              <a:t>Baton Rouge General Medical Center</a:t>
            </a:r>
            <a:r>
              <a:rPr lang="en-US">
                <a:cs typeface="Calibri"/>
              </a:rPr>
              <a:t> (ALL Residents rotating at BRGMC MUST provide their information by </a:t>
            </a:r>
            <a:r>
              <a:rPr lang="en-US" u="sng">
                <a:solidFill>
                  <a:srgbClr val="FF0000"/>
                </a:solidFill>
                <a:cs typeface="Calibri"/>
              </a:rPr>
              <a:t>December 5th</a:t>
            </a:r>
            <a:r>
              <a:rPr lang="en-US">
                <a:cs typeface="Calibri"/>
              </a:rPr>
              <a:t>)</a:t>
            </a:r>
          </a:p>
          <a:p>
            <a:pPr lvl="1"/>
            <a:r>
              <a:rPr lang="en-US">
                <a:ea typeface="+mn-lt"/>
                <a:cs typeface="+mn-lt"/>
                <a:hlinkClick r:id="rId3"/>
              </a:rPr>
              <a:t>https://app.smartsheet.com/b/form/b6dea36f771645c180befc5092e44370</a:t>
            </a:r>
            <a:r>
              <a:rPr lang="en-US">
                <a:ea typeface="+mn-lt"/>
                <a:cs typeface="+mn-lt"/>
              </a:rPr>
              <a:t> </a:t>
            </a:r>
            <a:endParaRPr lang="en-US">
              <a:cs typeface="Calibri"/>
            </a:endParaRPr>
          </a:p>
        </p:txBody>
      </p:sp>
    </p:spTree>
    <p:extLst>
      <p:ext uri="{BB962C8B-B14F-4D97-AF65-F5344CB8AC3E}">
        <p14:creationId xmlns:p14="http://schemas.microsoft.com/office/powerpoint/2010/main" val="1368678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385E8-9A0E-458D-B713-9FFCCCE7DF1B}"/>
              </a:ext>
            </a:extLst>
          </p:cNvPr>
          <p:cNvSpPr>
            <a:spLocks noGrp="1"/>
          </p:cNvSpPr>
          <p:nvPr>
            <p:ph type="title"/>
          </p:nvPr>
        </p:nvSpPr>
        <p:spPr/>
        <p:txBody>
          <a:bodyPr/>
          <a:lstStyle/>
          <a:p>
            <a:r>
              <a:rPr lang="en-US" dirty="0">
                <a:cs typeface="Calibri"/>
              </a:rPr>
              <a:t>COVID Updates</a:t>
            </a:r>
            <a:endParaRPr lang="en-US" dirty="0"/>
          </a:p>
        </p:txBody>
      </p:sp>
      <p:sp>
        <p:nvSpPr>
          <p:cNvPr id="3" name="Content Placeholder 2">
            <a:extLst>
              <a:ext uri="{FF2B5EF4-FFF2-40B4-BE49-F238E27FC236}">
                <a16:creationId xmlns:a16="http://schemas.microsoft.com/office/drawing/2014/main" id="{08EEA437-CDC0-4D46-A6C0-ADED983294A9}"/>
              </a:ext>
            </a:extLst>
          </p:cNvPr>
          <p:cNvSpPr>
            <a:spLocks noGrp="1"/>
          </p:cNvSpPr>
          <p:nvPr>
            <p:ph idx="1"/>
          </p:nvPr>
        </p:nvSpPr>
        <p:spPr>
          <a:xfrm>
            <a:off x="609600" y="1288056"/>
            <a:ext cx="10972800" cy="4525963"/>
          </a:xfrm>
        </p:spPr>
        <p:txBody>
          <a:bodyPr vert="horz" lIns="91440" tIns="45720" rIns="91440" bIns="45720" rtlCol="0" anchor="t">
            <a:normAutofit fontScale="92500" lnSpcReduction="10000"/>
          </a:bodyPr>
          <a:lstStyle/>
          <a:p>
            <a:r>
              <a:rPr lang="en-US" dirty="0">
                <a:cs typeface="Calibri"/>
              </a:rPr>
              <a:t>Chris has updated </a:t>
            </a:r>
            <a:r>
              <a:rPr lang="en-US" dirty="0">
                <a:cs typeface="Calibri"/>
                <a:hlinkClick r:id="rId2"/>
              </a:rPr>
              <a:t>Knowledge Base</a:t>
            </a:r>
            <a:r>
              <a:rPr lang="en-US" dirty="0">
                <a:cs typeface="Calibri"/>
              </a:rPr>
              <a:t> for those hospitals that have shared their policies.</a:t>
            </a:r>
          </a:p>
          <a:p>
            <a:pPr lvl="1"/>
            <a:r>
              <a:rPr lang="en-US" dirty="0">
                <a:cs typeface="Calibri"/>
              </a:rPr>
              <a:t>Ochsner (All entities)</a:t>
            </a:r>
          </a:p>
          <a:p>
            <a:pPr lvl="2"/>
            <a:r>
              <a:rPr lang="en-US" dirty="0">
                <a:cs typeface="Calibri"/>
              </a:rPr>
              <a:t>Slidell Memorial</a:t>
            </a:r>
          </a:p>
          <a:p>
            <a:pPr lvl="1"/>
            <a:r>
              <a:rPr lang="en-US" dirty="0">
                <a:ea typeface="+mn-lt"/>
                <a:cs typeface="+mn-lt"/>
              </a:rPr>
              <a:t>LCMC Health</a:t>
            </a:r>
          </a:p>
          <a:p>
            <a:pPr lvl="2"/>
            <a:r>
              <a:rPr lang="en-US" dirty="0">
                <a:ea typeface="+mn-lt"/>
                <a:cs typeface="+mn-lt"/>
              </a:rPr>
              <a:t>Children's</a:t>
            </a:r>
          </a:p>
          <a:p>
            <a:pPr lvl="2"/>
            <a:r>
              <a:rPr lang="en-US" dirty="0">
                <a:ea typeface="+mn-lt"/>
                <a:cs typeface="+mn-lt"/>
              </a:rPr>
              <a:t>East Jefferson</a:t>
            </a:r>
          </a:p>
          <a:p>
            <a:pPr lvl="2"/>
            <a:r>
              <a:rPr lang="en-US" dirty="0">
                <a:ea typeface="+mn-lt"/>
                <a:cs typeface="+mn-lt"/>
              </a:rPr>
              <a:t>Touro</a:t>
            </a:r>
          </a:p>
          <a:p>
            <a:pPr lvl="2"/>
            <a:r>
              <a:rPr lang="en-US" dirty="0">
                <a:ea typeface="+mn-lt"/>
                <a:cs typeface="+mn-lt"/>
              </a:rPr>
              <a:t>UMCNO</a:t>
            </a:r>
            <a:endParaRPr lang="en-US" dirty="0"/>
          </a:p>
          <a:p>
            <a:pPr lvl="2"/>
            <a:r>
              <a:rPr lang="en-US" dirty="0">
                <a:ea typeface="+mn-lt"/>
                <a:cs typeface="+mn-lt"/>
              </a:rPr>
              <a:t>West Jefferson</a:t>
            </a:r>
          </a:p>
          <a:p>
            <a:pPr lvl="1"/>
            <a:r>
              <a:rPr lang="en-US" dirty="0">
                <a:ea typeface="+mn-lt"/>
                <a:cs typeface="+mn-lt"/>
              </a:rPr>
              <a:t>VA Medical Center</a:t>
            </a:r>
            <a:endParaRPr lang="en-US" dirty="0">
              <a:cs typeface="Calibri"/>
            </a:endParaRPr>
          </a:p>
        </p:txBody>
      </p:sp>
    </p:spTree>
    <p:extLst>
      <p:ext uri="{BB962C8B-B14F-4D97-AF65-F5344CB8AC3E}">
        <p14:creationId xmlns:p14="http://schemas.microsoft.com/office/powerpoint/2010/main" val="2899993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3AC64-A95A-4DD4-B120-48633814D6C9}"/>
              </a:ext>
            </a:extLst>
          </p:cNvPr>
          <p:cNvSpPr>
            <a:spLocks noGrp="1"/>
          </p:cNvSpPr>
          <p:nvPr>
            <p:ph type="title"/>
          </p:nvPr>
        </p:nvSpPr>
        <p:spPr/>
        <p:txBody>
          <a:bodyPr/>
          <a:lstStyle/>
          <a:p>
            <a:r>
              <a:rPr lang="en-US">
                <a:cs typeface="Calibri"/>
              </a:rPr>
              <a:t>Flu Shots</a:t>
            </a:r>
            <a:endParaRPr lang="en-US"/>
          </a:p>
        </p:txBody>
      </p:sp>
      <p:sp>
        <p:nvSpPr>
          <p:cNvPr id="3" name="Content Placeholder 2">
            <a:extLst>
              <a:ext uri="{FF2B5EF4-FFF2-40B4-BE49-F238E27FC236}">
                <a16:creationId xmlns:a16="http://schemas.microsoft.com/office/drawing/2014/main" id="{F362D352-C51B-46CB-A91B-01F5BA1A1D43}"/>
              </a:ext>
            </a:extLst>
          </p:cNvPr>
          <p:cNvSpPr>
            <a:spLocks noGrp="1"/>
          </p:cNvSpPr>
          <p:nvPr>
            <p:ph idx="1"/>
          </p:nvPr>
        </p:nvSpPr>
        <p:spPr/>
        <p:txBody>
          <a:bodyPr vert="horz" lIns="91440" tIns="45720" rIns="91440" bIns="45720" rtlCol="0" anchor="t">
            <a:normAutofit/>
          </a:bodyPr>
          <a:lstStyle/>
          <a:p>
            <a:r>
              <a:rPr lang="en-US">
                <a:cs typeface="Calibri"/>
              </a:rPr>
              <a:t>The restriction for COVID does not apply to Flu shots.</a:t>
            </a:r>
            <a:endParaRPr lang="en-US"/>
          </a:p>
          <a:p>
            <a:pPr lvl="1"/>
            <a:r>
              <a:rPr lang="en-US" b="1" u="sng">
                <a:ea typeface="+mn-lt"/>
                <a:cs typeface="+mn-lt"/>
              </a:rPr>
              <a:t>MEANING</a:t>
            </a:r>
            <a:r>
              <a:rPr lang="en-US">
                <a:ea typeface="+mn-lt"/>
                <a:cs typeface="+mn-lt"/>
              </a:rPr>
              <a:t>: You are able to share this with hospitals.</a:t>
            </a:r>
            <a:endParaRPr lang="en-US">
              <a:cs typeface="Calibri"/>
            </a:endParaRPr>
          </a:p>
          <a:p>
            <a:endParaRPr lang="en-US"/>
          </a:p>
          <a:p>
            <a:endParaRPr lang="en-US">
              <a:solidFill>
                <a:srgbClr val="FF0000"/>
              </a:solidFill>
              <a:cs typeface="Calibri"/>
            </a:endParaRPr>
          </a:p>
          <a:p>
            <a:r>
              <a:rPr lang="en-US">
                <a:solidFill>
                  <a:srgbClr val="FF0000"/>
                </a:solidFill>
                <a:cs typeface="Calibri"/>
              </a:rPr>
              <a:t>Please continue to forward your FLU/COVID documentation records to</a:t>
            </a:r>
            <a:r>
              <a:rPr lang="en-US">
                <a:cs typeface="Calibri"/>
              </a:rPr>
              <a:t> </a:t>
            </a:r>
            <a:r>
              <a:rPr lang="en-US">
                <a:cs typeface="Calibri"/>
                <a:hlinkClick r:id="rId2"/>
              </a:rPr>
              <a:t>jcain2@lsuhsc.edu</a:t>
            </a:r>
            <a:endParaRPr lang="en-US"/>
          </a:p>
          <a:p>
            <a:endParaRPr lang="en-US">
              <a:cs typeface="Calibri"/>
            </a:endParaRPr>
          </a:p>
          <a:p>
            <a:pPr marL="0" indent="0">
              <a:buNone/>
            </a:pPr>
            <a:endParaRPr lang="en-US">
              <a:cs typeface="Calibri"/>
            </a:endParaRPr>
          </a:p>
          <a:p>
            <a:pPr lvl="1"/>
            <a:endParaRPr lang="en-US">
              <a:cs typeface="Calibri"/>
            </a:endParaRPr>
          </a:p>
          <a:p>
            <a:pPr marL="457200" lvl="1" indent="0">
              <a:buNone/>
            </a:pPr>
            <a:endParaRPr lang="en-US">
              <a:cs typeface="Calibri"/>
            </a:endParaRPr>
          </a:p>
        </p:txBody>
      </p:sp>
    </p:spTree>
    <p:extLst>
      <p:ext uri="{BB962C8B-B14F-4D97-AF65-F5344CB8AC3E}">
        <p14:creationId xmlns:p14="http://schemas.microsoft.com/office/powerpoint/2010/main" val="1954151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764DF-3F98-4EE5-8FD8-FEEFD9FE4A9F}"/>
              </a:ext>
            </a:extLst>
          </p:cNvPr>
          <p:cNvSpPr>
            <a:spLocks noGrp="1"/>
          </p:cNvSpPr>
          <p:nvPr>
            <p:ph type="title"/>
          </p:nvPr>
        </p:nvSpPr>
        <p:spPr/>
        <p:txBody>
          <a:bodyPr/>
          <a:lstStyle/>
          <a:p>
            <a:r>
              <a:rPr lang="en-US">
                <a:cs typeface="Calibri"/>
              </a:rPr>
              <a:t>Medicaid Letters</a:t>
            </a:r>
            <a:endParaRPr lang="en-US"/>
          </a:p>
        </p:txBody>
      </p:sp>
      <p:sp>
        <p:nvSpPr>
          <p:cNvPr id="3" name="Content Placeholder 2">
            <a:extLst>
              <a:ext uri="{FF2B5EF4-FFF2-40B4-BE49-F238E27FC236}">
                <a16:creationId xmlns:a16="http://schemas.microsoft.com/office/drawing/2014/main" id="{9648EA7B-6D2E-4600-8C5E-554A46BF002C}"/>
              </a:ext>
            </a:extLst>
          </p:cNvPr>
          <p:cNvSpPr>
            <a:spLocks noGrp="1"/>
          </p:cNvSpPr>
          <p:nvPr>
            <p:ph idx="1"/>
          </p:nvPr>
        </p:nvSpPr>
        <p:spPr/>
        <p:txBody>
          <a:bodyPr vert="horz" lIns="91440" tIns="45720" rIns="91440" bIns="45720" rtlCol="0" anchor="t">
            <a:normAutofit/>
          </a:bodyPr>
          <a:lstStyle/>
          <a:p>
            <a:r>
              <a:rPr lang="en-US">
                <a:cs typeface="Calibri"/>
              </a:rPr>
              <a:t>Understanding as of today:</a:t>
            </a:r>
          </a:p>
          <a:p>
            <a:pPr lvl="1"/>
            <a:r>
              <a:rPr lang="en-US">
                <a:cs typeface="Calibri"/>
              </a:rPr>
              <a:t>Will be required</a:t>
            </a:r>
          </a:p>
          <a:p>
            <a:pPr lvl="1"/>
            <a:r>
              <a:rPr lang="en-US">
                <a:cs typeface="Calibri"/>
              </a:rPr>
              <a:t>Letter is poorly worded and implies residents get Medicaid reimbursements (they don't)</a:t>
            </a:r>
          </a:p>
          <a:p>
            <a:r>
              <a:rPr lang="en-US">
                <a:cs typeface="Calibri"/>
              </a:rPr>
              <a:t>Needed right now:</a:t>
            </a:r>
          </a:p>
          <a:p>
            <a:pPr lvl="1"/>
            <a:r>
              <a:rPr lang="en-US">
                <a:cs typeface="Calibri"/>
              </a:rPr>
              <a:t>Info if anyone has successfully completed this registration</a:t>
            </a:r>
          </a:p>
          <a:p>
            <a:pPr lvl="1"/>
            <a:r>
              <a:rPr lang="en-US">
                <a:cs typeface="Calibri"/>
              </a:rPr>
              <a:t>Volunteers who can register in my office so I can create instructions and get an understanding of what elements may cause confusion</a:t>
            </a:r>
          </a:p>
        </p:txBody>
      </p:sp>
    </p:spTree>
    <p:extLst>
      <p:ext uri="{BB962C8B-B14F-4D97-AF65-F5344CB8AC3E}">
        <p14:creationId xmlns:p14="http://schemas.microsoft.com/office/powerpoint/2010/main" val="1970024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28B16-408D-47E2-B234-728E68D6EE7F}"/>
              </a:ext>
            </a:extLst>
          </p:cNvPr>
          <p:cNvSpPr>
            <a:spLocks noGrp="1"/>
          </p:cNvSpPr>
          <p:nvPr>
            <p:ph type="title"/>
          </p:nvPr>
        </p:nvSpPr>
        <p:spPr/>
        <p:txBody>
          <a:bodyPr/>
          <a:lstStyle/>
          <a:p>
            <a:r>
              <a:rPr lang="en-US">
                <a:cs typeface="Calibri"/>
              </a:rPr>
              <a:t>NRMP Main March Match</a:t>
            </a:r>
            <a:endParaRPr lang="en-US"/>
          </a:p>
        </p:txBody>
      </p:sp>
      <p:sp>
        <p:nvSpPr>
          <p:cNvPr id="3" name="Content Placeholder 2">
            <a:extLst>
              <a:ext uri="{FF2B5EF4-FFF2-40B4-BE49-F238E27FC236}">
                <a16:creationId xmlns:a16="http://schemas.microsoft.com/office/drawing/2014/main" id="{FBC6D14A-3E81-4F65-B93A-E018863C8C77}"/>
              </a:ext>
            </a:extLst>
          </p:cNvPr>
          <p:cNvSpPr>
            <a:spLocks noGrp="1"/>
          </p:cNvSpPr>
          <p:nvPr>
            <p:ph idx="1"/>
          </p:nvPr>
        </p:nvSpPr>
        <p:spPr>
          <a:xfrm>
            <a:off x="609600" y="1429754"/>
            <a:ext cx="10972800" cy="4696410"/>
          </a:xfrm>
        </p:spPr>
        <p:txBody>
          <a:bodyPr vert="horz" lIns="91440" tIns="45720" rIns="91440" bIns="45720" rtlCol="0" anchor="t">
            <a:normAutofit lnSpcReduction="10000"/>
          </a:bodyPr>
          <a:lstStyle/>
          <a:p>
            <a:r>
              <a:rPr lang="en-US">
                <a:cs typeface="Calibri"/>
              </a:rPr>
              <a:t>NRMP Statement on Interviews – </a:t>
            </a:r>
            <a:r>
              <a:rPr lang="en-US" sz="2000">
                <a:cs typeface="Calibri"/>
              </a:rPr>
              <a:t>Email from NRMP November 8, 2021 </a:t>
            </a:r>
            <a:r>
              <a:rPr lang="en-US" sz="1600">
                <a:cs typeface="Calibri"/>
              </a:rPr>
              <a:t> </a:t>
            </a:r>
            <a:endParaRPr lang="en-US">
              <a:cs typeface="Calibri"/>
            </a:endParaRPr>
          </a:p>
          <a:p>
            <a:pPr lvl="1"/>
            <a:r>
              <a:rPr lang="en-US" sz="3200">
                <a:cs typeface="Calibri"/>
              </a:rPr>
              <a:t>Review NRMP Recommendations for Programs</a:t>
            </a:r>
            <a:endParaRPr lang="en-US" sz="1200">
              <a:cs typeface="Calibri"/>
            </a:endParaRPr>
          </a:p>
          <a:p>
            <a:pPr lvl="1"/>
            <a:r>
              <a:rPr lang="en-US" sz="3200">
                <a:cs typeface="Calibri"/>
              </a:rPr>
              <a:t>Review Section 6.1 of Match Agreement</a:t>
            </a:r>
            <a:endParaRPr lang="en-US">
              <a:cs typeface="Calibri"/>
            </a:endParaRPr>
          </a:p>
          <a:p>
            <a:r>
              <a:rPr lang="en-US">
                <a:cs typeface="Calibri"/>
              </a:rPr>
              <a:t>2022 Match Week and SOAP Schedule is Available – </a:t>
            </a:r>
            <a:r>
              <a:rPr lang="en-US" sz="2000">
                <a:cs typeface="Calibri"/>
              </a:rPr>
              <a:t>Email from NRMP November 4, 2021</a:t>
            </a:r>
            <a:endParaRPr lang="en-US" sz="1400">
              <a:cs typeface="Calibri"/>
            </a:endParaRPr>
          </a:p>
          <a:p>
            <a:pPr lvl="1"/>
            <a:r>
              <a:rPr lang="en-US">
                <a:cs typeface="Calibri"/>
              </a:rPr>
              <a:t>Changes from Previous Years:</a:t>
            </a:r>
          </a:p>
          <a:p>
            <a:pPr lvl="2"/>
            <a:r>
              <a:rPr lang="en-US">
                <a:cs typeface="Calibri"/>
              </a:rPr>
              <a:t>Did My Program Fill? - Notification of Match Status will be released at 8:00am. CT on Monday, March 14, 2022</a:t>
            </a:r>
          </a:p>
          <a:p>
            <a:pPr lvl="2"/>
            <a:r>
              <a:rPr lang="en-US">
                <a:cs typeface="Calibri"/>
              </a:rPr>
              <a:t>SOAP - All four offer rounds of SOAP will take place on Thursday,              March 17,2022, starting at 7:00 am CT - 8:00 pm CT</a:t>
            </a:r>
          </a:p>
        </p:txBody>
      </p:sp>
    </p:spTree>
    <p:extLst>
      <p:ext uri="{BB962C8B-B14F-4D97-AF65-F5344CB8AC3E}">
        <p14:creationId xmlns:p14="http://schemas.microsoft.com/office/powerpoint/2010/main" val="2436119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27266-8FA8-48C2-957B-4C0BE2567253}"/>
              </a:ext>
            </a:extLst>
          </p:cNvPr>
          <p:cNvSpPr>
            <a:spLocks noGrp="1"/>
          </p:cNvSpPr>
          <p:nvPr>
            <p:ph type="title"/>
          </p:nvPr>
        </p:nvSpPr>
        <p:spPr>
          <a:xfrm>
            <a:off x="609600" y="274638"/>
            <a:ext cx="10972800" cy="922422"/>
          </a:xfrm>
        </p:spPr>
        <p:txBody>
          <a:bodyPr/>
          <a:lstStyle/>
          <a:p>
            <a:r>
              <a:rPr lang="en-US">
                <a:cs typeface="Calibri"/>
              </a:rPr>
              <a:t>Resident Scheduler Reports &amp; Payroll Dates</a:t>
            </a:r>
          </a:p>
        </p:txBody>
      </p:sp>
      <p:sp>
        <p:nvSpPr>
          <p:cNvPr id="3" name="Content Placeholder 2">
            <a:extLst>
              <a:ext uri="{FF2B5EF4-FFF2-40B4-BE49-F238E27FC236}">
                <a16:creationId xmlns:a16="http://schemas.microsoft.com/office/drawing/2014/main" id="{DA4D0C47-AF6F-4778-A77B-A3A4149C4B19}"/>
              </a:ext>
            </a:extLst>
          </p:cNvPr>
          <p:cNvSpPr>
            <a:spLocks noGrp="1"/>
          </p:cNvSpPr>
          <p:nvPr>
            <p:ph idx="1"/>
          </p:nvPr>
        </p:nvSpPr>
        <p:spPr>
          <a:xfrm>
            <a:off x="609600" y="1098886"/>
            <a:ext cx="10972800" cy="4957094"/>
          </a:xfrm>
        </p:spPr>
        <p:txBody>
          <a:bodyPr vert="horz" lIns="91440" tIns="45720" rIns="91440" bIns="45720" rtlCol="0" anchor="t">
            <a:normAutofit fontScale="70000" lnSpcReduction="20000"/>
          </a:bodyPr>
          <a:lstStyle/>
          <a:p>
            <a:r>
              <a:rPr lang="en-US">
                <a:cs typeface="Calibri"/>
              </a:rPr>
              <a:t>BOM Reports</a:t>
            </a:r>
          </a:p>
          <a:p>
            <a:pPr lvl="1"/>
            <a:r>
              <a:rPr lang="en-US">
                <a:cs typeface="Calibri"/>
              </a:rPr>
              <a:t>November BOM Report Due Now!</a:t>
            </a:r>
          </a:p>
          <a:p>
            <a:pPr lvl="1"/>
            <a:r>
              <a:rPr lang="en-US">
                <a:cs typeface="Calibri"/>
              </a:rPr>
              <a:t>December BOM Report due December 2, 2021</a:t>
            </a:r>
          </a:p>
          <a:p>
            <a:pPr lvl="1"/>
            <a:r>
              <a:rPr lang="en-US">
                <a:cs typeface="Calibri"/>
              </a:rPr>
              <a:t>January BOM Report due January 4, 2022</a:t>
            </a:r>
          </a:p>
          <a:p>
            <a:r>
              <a:rPr lang="en-US">
                <a:cs typeface="Calibri"/>
              </a:rPr>
              <a:t>EOM Reports</a:t>
            </a:r>
          </a:p>
          <a:p>
            <a:pPr lvl="1"/>
            <a:r>
              <a:rPr lang="en-US">
                <a:cs typeface="Calibri"/>
              </a:rPr>
              <a:t>October EOM Report Due Now!</a:t>
            </a:r>
          </a:p>
          <a:p>
            <a:pPr lvl="1"/>
            <a:r>
              <a:rPr lang="en-US">
                <a:cs typeface="Calibri"/>
              </a:rPr>
              <a:t>November EOM Report due December 6, 2021</a:t>
            </a:r>
          </a:p>
          <a:p>
            <a:pPr lvl="1"/>
            <a:r>
              <a:rPr lang="en-US">
                <a:cs typeface="Calibri"/>
              </a:rPr>
              <a:t>December EOM Report due January 7, 2022</a:t>
            </a:r>
          </a:p>
          <a:p>
            <a:r>
              <a:rPr lang="en-US">
                <a:cs typeface="Calibri"/>
              </a:rPr>
              <a:t>Payroll</a:t>
            </a:r>
          </a:p>
          <a:p>
            <a:pPr lvl="1"/>
            <a:r>
              <a:rPr lang="en-US" sz="3200">
                <a:ea typeface="+mn-lt"/>
                <a:cs typeface="+mn-lt"/>
              </a:rPr>
              <a:t>November 16-30 Lockout is November 23, 2021</a:t>
            </a:r>
          </a:p>
          <a:p>
            <a:pPr lvl="1"/>
            <a:r>
              <a:rPr lang="en-US" sz="3200">
                <a:ea typeface="+mn-lt"/>
                <a:cs typeface="+mn-lt"/>
              </a:rPr>
              <a:t>December 1-15 Lockout is December 9, 2021</a:t>
            </a:r>
          </a:p>
          <a:p>
            <a:pPr lvl="1"/>
            <a:r>
              <a:rPr lang="en-US" sz="3200">
                <a:ea typeface="+mn-lt"/>
                <a:cs typeface="+mn-lt"/>
              </a:rPr>
              <a:t>December 16-31 Lockout is December 22, 2021</a:t>
            </a:r>
          </a:p>
          <a:p>
            <a:pPr lvl="1"/>
            <a:r>
              <a:rPr lang="en-US" sz="3200">
                <a:ea typeface="+mn-lt"/>
                <a:cs typeface="+mn-lt"/>
              </a:rPr>
              <a:t>January 1-15 Lockout is January 6, 2022</a:t>
            </a:r>
          </a:p>
          <a:p>
            <a:pPr marL="0" indent="0">
              <a:buNone/>
            </a:pPr>
            <a:r>
              <a:rPr lang="en-US">
                <a:cs typeface="Calibri"/>
              </a:rPr>
              <a:t>Change-over Date – January 3, 2022 – if follow this change-over date for House Officer rotation changes, all Schedules sent to Hospitals must match Resident Scheduler dates at Hospital</a:t>
            </a:r>
          </a:p>
          <a:p>
            <a:pPr marL="457200" lvl="1" indent="0">
              <a:buNone/>
            </a:pPr>
            <a:endParaRPr lang="en-US">
              <a:cs typeface="Calibri"/>
            </a:endParaRPr>
          </a:p>
          <a:p>
            <a:pPr lvl="1"/>
            <a:endParaRPr lang="en-US">
              <a:cs typeface="Calibri"/>
            </a:endParaRPr>
          </a:p>
          <a:p>
            <a:pPr lvl="1"/>
            <a:endParaRPr lang="en-US">
              <a:cs typeface="Calibri"/>
            </a:endParaRPr>
          </a:p>
        </p:txBody>
      </p:sp>
    </p:spTree>
    <p:extLst>
      <p:ext uri="{BB962C8B-B14F-4D97-AF65-F5344CB8AC3E}">
        <p14:creationId xmlns:p14="http://schemas.microsoft.com/office/powerpoint/2010/main" val="99831562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8FC6CA915225C4BB9F3585CD0332040" ma:contentTypeVersion="6" ma:contentTypeDescription="Create a new document." ma:contentTypeScope="" ma:versionID="84501fc04754bad632d0b96611f2ab41">
  <xsd:schema xmlns:xsd="http://www.w3.org/2001/XMLSchema" xmlns:xs="http://www.w3.org/2001/XMLSchema" xmlns:p="http://schemas.microsoft.com/office/2006/metadata/properties" xmlns:ns2="975e37a8-7f5f-4888-af20-2bf05acb12f4" xmlns:ns3="ce103bb2-26e4-4432-b4c4-0552ce98cd7c" targetNamespace="http://schemas.microsoft.com/office/2006/metadata/properties" ma:root="true" ma:fieldsID="d1d7570fcd187dc3ca56b57d3f36d0fd" ns2:_="" ns3:_="">
    <xsd:import namespace="975e37a8-7f5f-4888-af20-2bf05acb12f4"/>
    <xsd:import namespace="ce103bb2-26e4-4432-b4c4-0552ce98cd7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5e37a8-7f5f-4888-af20-2bf05acb12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e103bb2-26e4-4432-b4c4-0552ce98cd7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B026846-A8FB-4F3A-BAC9-154ECB4745C5}">
  <ds:schemaRefs>
    <ds:schemaRef ds:uri="975e37a8-7f5f-4888-af20-2bf05acb12f4"/>
    <ds:schemaRef ds:uri="ce103bb2-26e4-4432-b4c4-0552ce98cd7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148FFF27-90EC-42A3-8A6C-641AF411CB8C}">
  <ds:schemaRefs>
    <ds:schemaRef ds:uri="http://schemas.microsoft.com/sharepoint/v3/contenttype/forms"/>
  </ds:schemaRefs>
</ds:datastoreItem>
</file>

<file path=customXml/itemProps3.xml><?xml version="1.0" encoding="utf-8"?>
<ds:datastoreItem xmlns:ds="http://schemas.openxmlformats.org/officeDocument/2006/customXml" ds:itemID="{6C0F46FB-A748-4A53-94A5-B1F30B11A223}">
  <ds:schemaRefs>
    <ds:schemaRef ds:uri="975e37a8-7f5f-4888-af20-2bf05acb12f4"/>
    <ds:schemaRef ds:uri="ce103bb2-26e4-4432-b4c4-0552ce98cd7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15</TotalTime>
  <Words>1650</Words>
  <Application>Microsoft Office PowerPoint</Application>
  <PresentationFormat>Widescreen</PresentationFormat>
  <Paragraphs>120</Paragraphs>
  <Slides>14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1_Office Theme</vt:lpstr>
      <vt:lpstr>Coordinator Check In</vt:lpstr>
      <vt:lpstr>COVID</vt:lpstr>
      <vt:lpstr>COVID</vt:lpstr>
      <vt:lpstr>COVID</vt:lpstr>
      <vt:lpstr>COVID Updates</vt:lpstr>
      <vt:lpstr>Flu Shots</vt:lpstr>
      <vt:lpstr>Medicaid Letters</vt:lpstr>
      <vt:lpstr>NRMP Main March Match</vt:lpstr>
      <vt:lpstr>Resident Scheduler Reports &amp; Payroll Dates</vt:lpstr>
      <vt:lpstr>Residency Planning Day – January 4, 2022</vt:lpstr>
      <vt:lpstr>LSBME</vt:lpstr>
      <vt:lpstr>CDS/Opioid Reminder – past due 11/15/21</vt:lpstr>
      <vt:lpstr>PowerPoint Presentation</vt:lpstr>
      <vt:lpstr>Upcoming Dates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Lincoln, Treva E.</dc:creator>
  <cp:lastModifiedBy>Callac, Christopher A.</cp:lastModifiedBy>
  <cp:revision>3</cp:revision>
  <dcterms:created xsi:type="dcterms:W3CDTF">2021-06-30T12:57:47Z</dcterms:created>
  <dcterms:modified xsi:type="dcterms:W3CDTF">2021-12-17T20:50:11Z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0x010100E8FC6CA915225C4BB9F3585CD0332040</vt:lpwstr>
  </property>
</Properties>
</file>