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6"/>
  </p:notesMasterIdLst>
  <p:sldIdLst>
    <p:sldId id="258" r:id="rId5"/>
    <p:sldId id="262" r:id="rId6"/>
    <p:sldId id="297" r:id="rId7"/>
    <p:sldId id="272" r:id="rId8"/>
    <p:sldId id="271" r:id="rId9"/>
    <p:sldId id="287" r:id="rId10"/>
    <p:sldId id="288" r:id="rId11"/>
    <p:sldId id="270" r:id="rId12"/>
    <p:sldId id="281" r:id="rId13"/>
    <p:sldId id="298" r:id="rId14"/>
    <p:sldId id="292" r:id="rId15"/>
    <p:sldId id="273" r:id="rId16"/>
    <p:sldId id="285" r:id="rId17"/>
    <p:sldId id="289" r:id="rId18"/>
    <p:sldId id="286" r:id="rId19"/>
    <p:sldId id="290" r:id="rId20"/>
    <p:sldId id="291" r:id="rId21"/>
    <p:sldId id="293" r:id="rId22"/>
    <p:sldId id="295" r:id="rId23"/>
    <p:sldId id="296" r:id="rId24"/>
    <p:sldId id="294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E331CE-24A9-4D36-BCDF-4ED668B92C34}" v="2" dt="2024-04-15T19:26:56.669"/>
    <p1510:client id="{6E006EF8-063D-45BD-8AF6-26A496C8A42C}" v="626" dt="2024-04-15T15:53:26.556"/>
    <p1510:client id="{AFA60E9A-69FA-4059-97A1-DF82C04655A4}" v="15" dt="2024-04-16T18:37:50.839"/>
    <p1510:client id="{B4B40864-DCF2-4430-A412-7D585CF89B1E}" v="22" dt="2024-04-16T14:00:34.540"/>
    <p1510:client id="{BF9027F1-D2E2-47CF-A088-303B642EC8EE}" v="718" dt="2024-04-16T02:54:42.389"/>
    <p1510:client id="{C8E857FB-ED5C-4228-B031-EA114EDCA1E6}" v="1" dt="2024-04-16T17:55:42.778"/>
    <p1510:client id="{D65D8781-A909-4FE5-BE61-023515F9E8DA}" v="200" dt="2024-04-15T19:35:52.40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D6364C-6654-4DBA-A90C-0A0A3296FD42}" type="datetimeFigureOut">
              <a:rPr lang="en-US"/>
              <a:t>4/16/2024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574A22-A378-4E0A-91C4-15BC1C15F41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4401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8000" y="6324601"/>
            <a:ext cx="2844800" cy="365125"/>
          </a:xfrm>
        </p:spPr>
        <p:txBody>
          <a:bodyPr/>
          <a:lstStyle/>
          <a:p>
            <a:fld id="{7E5B49D3-E3B8-4CC3-AEBB-C5777793C706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42A9B-B33B-49CB-8140-010AC597A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383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B49D3-E3B8-4CC3-AEBB-C5777793C706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42A9B-B33B-49CB-8140-010AC597A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056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B49D3-E3B8-4CC3-AEBB-C5777793C706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42A9B-B33B-49CB-8140-010AC597A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965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B49D3-E3B8-4CC3-AEBB-C5777793C706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42A9B-B33B-49CB-8140-010AC597A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437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B49D3-E3B8-4CC3-AEBB-C5777793C706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42A9B-B33B-49CB-8140-010AC597A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641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B49D3-E3B8-4CC3-AEBB-C5777793C706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42A9B-B33B-49CB-8140-010AC597A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283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B49D3-E3B8-4CC3-AEBB-C5777793C706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42A9B-B33B-49CB-8140-010AC597A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458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B49D3-E3B8-4CC3-AEBB-C5777793C706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42A9B-B33B-49CB-8140-010AC597A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503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B49D3-E3B8-4CC3-AEBB-C5777793C706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42A9B-B33B-49CB-8140-010AC597A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377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B49D3-E3B8-4CC3-AEBB-C5777793C706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42A9B-B33B-49CB-8140-010AC597A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589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B49D3-E3B8-4CC3-AEBB-C5777793C706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42A9B-B33B-49CB-8140-010AC597A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816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40000"/>
                <a:satMod val="350000"/>
              </a:schemeClr>
            </a:gs>
            <a:gs pos="40000">
              <a:schemeClr val="bg1">
                <a:tint val="45000"/>
                <a:shade val="99000"/>
                <a:satMod val="350000"/>
              </a:schemeClr>
            </a:gs>
            <a:gs pos="100000">
              <a:schemeClr val="bg1">
                <a:shade val="20000"/>
                <a:satMod val="255000"/>
              </a:schemeClr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5B49D3-E3B8-4CC3-AEBB-C5777793C706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A42A9B-B33B-49CB-8140-010AC597ACB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1" y="5791200"/>
            <a:ext cx="2514598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94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lsuhsc-my.sharepoint.com/:x:/r/personal/sblak3_lsuhsc_edu/_layouts/15/Doc.aspx?sourcedoc=%7BFAACF877-970C-434A-B5E9-3156F7B0EB38%7D&amp;file=BLS-ACLS%20info%20for%20LCMC.xlsx&amp;action=default&amp;mobileredirect=true&amp;DefaultItemOpen=1&amp;login_hint=sblak3%40lsuhsc.edu&amp;ct=1712858772241&amp;wdOrigin=OFFICECOM-WEB.START.EDGEWORTH&amp;cid=87723e15-786e-4b05-9c46-5e0bc82bedff&amp;wdPreviousSessionSrc=HarmonyWeb&amp;wdPreviousSession=d7a22e21-3331-45d1-b6a9-6aa394397f8c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upersaas.com/schedule/LSUHSC_School_of_Medicine/Mask_Fit_Testing_2024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file:///T:\GME\MASTER%20DOCUMENTS\AY%202024-2025\Academic%20Year%202024-2025%20Paperwork%20Time-Line.pdf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medschool.lsuhsc.edu/medical_education/graduate/appointments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lsugme.atlassian.net/wiki/spaces/FORMDOCS/pages/1245441/TB+Form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ome-ccalla-serv.master.lsuhsc.edu/ResidentDataStatus/DutyHours.aspx" TargetMode="External"/><Relationship Id="rId3" Type="http://schemas.openxmlformats.org/officeDocument/2006/relationships/hyperlink" Target="https://lsugme.atlassian.net/wiki/spaces/FORMDOCS/pages/1245487/GME+Data+Sheet" TargetMode="External"/><Relationship Id="rId7" Type="http://schemas.openxmlformats.org/officeDocument/2006/relationships/hyperlink" Target="https://www.medschool.lsuhsc.edu/medical_education/graduate/appointments/" TargetMode="External"/><Relationship Id="rId2" Type="http://schemas.openxmlformats.org/officeDocument/2006/relationships/hyperlink" Target="https://lsugme.atlassian.net/wiki/spaces/FORMDOCS/pages/2654267/GME+Program+Exit+Packe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lsuhsc.edu/administration/hrm/docs/PersonalDataChangeForm.pdf" TargetMode="External"/><Relationship Id="rId5" Type="http://schemas.openxmlformats.org/officeDocument/2006/relationships/hyperlink" Target="https://lsugme.atlassian.net/wiki/spaces/FORMDOCS/pages/42270776/Summative+Evaluation+Template" TargetMode="External"/><Relationship Id="rId4" Type="http://schemas.openxmlformats.org/officeDocument/2006/relationships/hyperlink" Target="https://lsugme.atlassian.net/wiki/spaces/ACGME/pages/42631259/Summative+Evaluation" TargetMode="External"/><Relationship Id="rId9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tagme.org/how-to-apply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file:///T:\GME\Program%20Documentation%20Reviews%202024\Program%20Documentation%20Review%20Form.pdf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915735345" TargetMode="External"/><Relationship Id="rId2" Type="http://schemas.openxmlformats.org/officeDocument/2006/relationships/hyperlink" Target="https://www.aamc.org/services/eras-institutions/eras-insights/what-s-coming-2025-eras-season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7443C-0318-49F9-9ED9-247E7F87B9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Coordinator Meeting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9BC953-39FA-44A4-8C0D-2AD3F19C5AB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Calibri"/>
              </a:rPr>
              <a:t>April 16, 2024</a:t>
            </a:r>
          </a:p>
        </p:txBody>
      </p:sp>
    </p:spTree>
    <p:extLst>
      <p:ext uri="{BB962C8B-B14F-4D97-AF65-F5344CB8AC3E}">
        <p14:creationId xmlns:p14="http://schemas.microsoft.com/office/powerpoint/2010/main" val="25019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A21122-1706-12DD-406D-3184AB97D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ea typeface="Calibri"/>
                <a:cs typeface="Calibri"/>
              </a:rPr>
              <a:t>NRMP</a:t>
            </a:r>
            <a:br>
              <a:rPr lang="en-US" dirty="0">
                <a:ea typeface="Calibri"/>
                <a:cs typeface="Calibri"/>
              </a:rPr>
            </a:br>
            <a:r>
              <a:rPr lang="en-US" dirty="0">
                <a:ea typeface="Calibri"/>
                <a:cs typeface="Calibri"/>
              </a:rPr>
              <a:t>Fellowship Programs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18BF32-6A41-7D0B-1905-B9D90A68B7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ea typeface="Calibri"/>
                <a:cs typeface="Calibri"/>
              </a:rPr>
              <a:t>Radiology Fellowship Programs </a:t>
            </a:r>
            <a:r>
              <a:rPr lang="en-US" sz="2800">
                <a:ea typeface="Calibri"/>
                <a:cs typeface="Calibri"/>
              </a:rPr>
              <a:t>(Breast Imaging, Musculoskeletal &amp; Neuroradiology)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>
                <a:ea typeface="Calibri"/>
                <a:cs typeface="Calibri"/>
              </a:rPr>
              <a:t>April 17, 2024 –Rank Order List Opens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>
                <a:ea typeface="Calibri"/>
                <a:cs typeface="Calibri"/>
              </a:rPr>
              <a:t>May 15, 2024 – Quota Change Deadline</a:t>
            </a:r>
          </a:p>
          <a:p>
            <a:pPr marL="457200" lvl="1" indent="0">
              <a:buNone/>
            </a:pPr>
            <a:endParaRPr lang="en-US" dirty="0">
              <a:ea typeface="Calibri"/>
              <a:cs typeface="Calibri"/>
            </a:endParaRPr>
          </a:p>
          <a:p>
            <a:r>
              <a:rPr lang="en-US" dirty="0">
                <a:ea typeface="Calibri"/>
                <a:cs typeface="Calibri"/>
              </a:rPr>
              <a:t>Neurology-Epilepsy &amp; Clinical Neurophysiology Fellowship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>
                <a:ea typeface="Calibri"/>
                <a:cs typeface="Calibri"/>
              </a:rPr>
              <a:t>April 17, 2024 – Quota Change Deadline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>
                <a:ea typeface="Calibri"/>
                <a:cs typeface="Calibri"/>
              </a:rPr>
              <a:t>May 1, 2024 – Rank Order </a:t>
            </a:r>
            <a:r>
              <a:rPr lang="en-US">
                <a:ea typeface="Calibri"/>
                <a:cs typeface="Calibri"/>
              </a:rPr>
              <a:t>List</a:t>
            </a:r>
            <a:r>
              <a:rPr lang="en-US" dirty="0">
                <a:ea typeface="Calibri"/>
                <a:cs typeface="Calibri"/>
              </a:rPr>
              <a:t> Deadline</a:t>
            </a:r>
          </a:p>
          <a:p>
            <a:pPr marL="0" indent="0">
              <a:buNone/>
            </a:pPr>
            <a:endParaRPr lang="en-US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634311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C1182-2125-F949-50EE-CD0B3A80D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BLS/ACLS info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3A980-0B33-9753-AAEF-250FC4E0AE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lvl="2"/>
            <a:r>
              <a:rPr lang="en-US" sz="2200">
                <a:ea typeface="+mn-lt"/>
                <a:cs typeface="+mn-lt"/>
                <a:hlinkClick r:id="rId2"/>
              </a:rPr>
              <a:t>Survey</a:t>
            </a:r>
            <a:r>
              <a:rPr lang="en-US" sz="2200">
                <a:ea typeface="+mn-lt"/>
                <a:cs typeface="+mn-lt"/>
              </a:rPr>
              <a:t> </a:t>
            </a:r>
            <a:endParaRPr lang="en-US" sz="2200">
              <a:latin typeface="Calibri"/>
              <a:cs typeface="Calibri"/>
            </a:endParaRPr>
          </a:p>
          <a:p>
            <a:pPr lvl="2"/>
            <a:endParaRPr lang="en-US" sz="1100">
              <a:latin typeface="Arial"/>
              <a:cs typeface="Arial"/>
            </a:endParaRPr>
          </a:p>
          <a:p>
            <a:pPr lvl="2"/>
            <a:endParaRPr lang="en-US" sz="11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612587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63B1F-0130-4E93-966E-97516C208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184" y="17339"/>
            <a:ext cx="10972800" cy="1143000"/>
          </a:xfrm>
        </p:spPr>
        <p:txBody>
          <a:bodyPr/>
          <a:lstStyle/>
          <a:p>
            <a:r>
              <a:rPr lang="en-US">
                <a:cs typeface="Calibri"/>
              </a:rPr>
              <a:t>Up and Coming Dates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504731-FAA1-4DB3-B0BA-897B1C3092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660" y="988622"/>
            <a:ext cx="10972800" cy="4892118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lvl="1"/>
            <a:endParaRPr lang="en-US" sz="1600">
              <a:cs typeface="Calibri"/>
            </a:endParaRPr>
          </a:p>
          <a:p>
            <a:r>
              <a:rPr lang="en-US" sz="2000">
                <a:cs typeface="Calibri"/>
              </a:rPr>
              <a:t>May: </a:t>
            </a:r>
          </a:p>
          <a:p>
            <a:pPr lvl="1"/>
            <a:r>
              <a:rPr lang="en-US" sz="1500">
                <a:cs typeface="Calibri"/>
              </a:rPr>
              <a:t>21st : Program Coordinator Meeting</a:t>
            </a:r>
          </a:p>
          <a:p>
            <a:pPr lvl="1"/>
            <a:r>
              <a:rPr lang="en-US" sz="1500">
                <a:cs typeface="Calibri"/>
              </a:rPr>
              <a:t>22nd @ 10am-12pm - I-9 Walk Through</a:t>
            </a:r>
            <a:endParaRPr lang="en-US" sz="1500"/>
          </a:p>
          <a:p>
            <a:pPr lvl="1"/>
            <a:endParaRPr lang="en-US" sz="1600">
              <a:cs typeface="Calibri"/>
            </a:endParaRPr>
          </a:p>
          <a:p>
            <a:r>
              <a:rPr lang="en-US" sz="2000">
                <a:cs typeface="Calibri"/>
              </a:rPr>
              <a:t>June: </a:t>
            </a:r>
          </a:p>
          <a:p>
            <a:pPr lvl="1"/>
            <a:r>
              <a:rPr lang="en-US" sz="1600">
                <a:cs typeface="Calibri"/>
              </a:rPr>
              <a:t>11th @ 2pm – Block Scheduling Meet Up</a:t>
            </a:r>
          </a:p>
          <a:p>
            <a:pPr lvl="1"/>
            <a:r>
              <a:rPr lang="en-US" sz="1600">
                <a:cs typeface="Calibri"/>
              </a:rPr>
              <a:t>12th @ 10: - Block Scheduling Meet Up</a:t>
            </a:r>
            <a:endParaRPr lang="en-US"/>
          </a:p>
          <a:p>
            <a:pPr lvl="1"/>
            <a:r>
              <a:rPr lang="en-US" sz="1600">
                <a:cs typeface="Calibri"/>
              </a:rPr>
              <a:t>18th: Program Coordinator Retreat </a:t>
            </a:r>
          </a:p>
          <a:p>
            <a:pPr lvl="1"/>
            <a:r>
              <a:rPr lang="en-US" sz="1600" b="1">
                <a:cs typeface="Calibri"/>
              </a:rPr>
              <a:t>24-25:  LSU Onboarding</a:t>
            </a:r>
          </a:p>
          <a:p>
            <a:pPr lvl="1"/>
            <a:r>
              <a:rPr lang="en-US" sz="1600" b="1">
                <a:highlight>
                  <a:srgbClr val="FFFF00"/>
                </a:highlight>
                <a:cs typeface="Calibri"/>
              </a:rPr>
              <a:t>26- UMCNO Onboarding &amp; LSU BR Onboarding </a:t>
            </a:r>
          </a:p>
          <a:p>
            <a:pPr lvl="1"/>
            <a:endParaRPr lang="en-US" sz="1600" b="1">
              <a:highlight>
                <a:srgbClr val="FFFF00"/>
              </a:highlight>
              <a:cs typeface="Calibri"/>
            </a:endParaRPr>
          </a:p>
          <a:p>
            <a:r>
              <a:rPr lang="en-US" sz="2000">
                <a:cs typeface="Calibri"/>
              </a:rPr>
              <a:t>Mask Fit for promoting house officers: </a:t>
            </a:r>
            <a:r>
              <a:rPr lang="en-US" sz="2000">
                <a:ea typeface="+mn-lt"/>
                <a:cs typeface="+mn-lt"/>
                <a:hlinkClick r:id="rId2"/>
              </a:rPr>
              <a:t>Schedule for Mask Fit Testing 2024 (supersaas.com)</a:t>
            </a:r>
            <a:r>
              <a:rPr lang="en-US" sz="2000">
                <a:ea typeface="+mn-lt"/>
                <a:cs typeface="+mn-lt"/>
              </a:rPr>
              <a:t> </a:t>
            </a:r>
            <a:endParaRPr lang="en-US" sz="2000">
              <a:ea typeface="Calibri"/>
              <a:cs typeface="Calibri"/>
            </a:endParaRPr>
          </a:p>
          <a:p>
            <a:pPr lvl="1"/>
            <a:r>
              <a:rPr lang="en-US" sz="1600">
                <a:cs typeface="Calibri"/>
              </a:rPr>
              <a:t>June </a:t>
            </a:r>
            <a:r>
              <a:rPr lang="en-US" sz="1600" dirty="0">
                <a:cs typeface="Calibri"/>
              </a:rPr>
              <a:t>10th </a:t>
            </a:r>
            <a:endParaRPr lang="en-US" dirty="0">
              <a:cs typeface="Calibri"/>
            </a:endParaRPr>
          </a:p>
          <a:p>
            <a:pPr lvl="1"/>
            <a:r>
              <a:rPr lang="en-US" sz="1600" dirty="0">
                <a:cs typeface="Calibri"/>
              </a:rPr>
              <a:t>June 11th </a:t>
            </a:r>
            <a:endParaRPr lang="en-US">
              <a:cs typeface="Calibri"/>
            </a:endParaRPr>
          </a:p>
          <a:p>
            <a:pPr lvl="1"/>
            <a:r>
              <a:rPr lang="en-US" sz="1600">
                <a:cs typeface="Calibri"/>
              </a:rPr>
              <a:t>June 17th </a:t>
            </a:r>
            <a:endParaRPr lang="en-US" sz="1600" dirty="0">
              <a:cs typeface="Calibri"/>
            </a:endParaRPr>
          </a:p>
          <a:p>
            <a:pPr marL="914400" lvl="2" indent="0">
              <a:buNone/>
            </a:pPr>
            <a:endParaRPr lang="en-US" sz="1200">
              <a:cs typeface="Calibri"/>
            </a:endParaRPr>
          </a:p>
          <a:p>
            <a:r>
              <a:rPr lang="en-US" sz="2000">
                <a:cs typeface="Calibri"/>
              </a:rPr>
              <a:t>July:  CORE</a:t>
            </a:r>
          </a:p>
          <a:p>
            <a:endParaRPr lang="en-US" sz="2000">
              <a:cs typeface="Calibri"/>
            </a:endParaRPr>
          </a:p>
          <a:p>
            <a:endParaRPr lang="en-US" sz="20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379545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63B1F-0130-4E93-966E-97516C208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184" y="17339"/>
            <a:ext cx="10972800" cy="1143000"/>
          </a:xfrm>
        </p:spPr>
        <p:txBody>
          <a:bodyPr/>
          <a:lstStyle/>
          <a:p>
            <a:r>
              <a:rPr lang="en-US">
                <a:cs typeface="Calibri"/>
              </a:rPr>
              <a:t>Reminders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504731-FAA1-4DB3-B0BA-897B1C3092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932" y="986160"/>
            <a:ext cx="10972800" cy="489211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sz="2000" dirty="0">
                <a:cs typeface="Calibri"/>
              </a:rPr>
              <a:t>Diplomas</a:t>
            </a:r>
          </a:p>
          <a:p>
            <a:pPr lvl="1"/>
            <a:r>
              <a:rPr lang="en-US" sz="1600" b="1" dirty="0">
                <a:cs typeface="Calibri"/>
              </a:rPr>
              <a:t>Orders received after April 28, 2024 will not be processed until May 30, 2024 to Registrar. </a:t>
            </a:r>
            <a:endParaRPr lang="en-US" sz="1600" dirty="0">
              <a:cs typeface="Calibri"/>
            </a:endParaRPr>
          </a:p>
          <a:p>
            <a:pPr lvl="1"/>
            <a:endParaRPr lang="en-US" sz="1600" b="1" dirty="0">
              <a:cs typeface="Calibri"/>
            </a:endParaRPr>
          </a:p>
          <a:p>
            <a:r>
              <a:rPr lang="en-US" sz="2000" dirty="0">
                <a:cs typeface="Calibri"/>
              </a:rPr>
              <a:t>VA- New Rotator Paperwork delayed- unsure of due date .</a:t>
            </a:r>
          </a:p>
          <a:p>
            <a:endParaRPr lang="en-US" sz="2000" dirty="0">
              <a:ea typeface="Calibri"/>
              <a:cs typeface="Calibri"/>
            </a:endParaRPr>
          </a:p>
          <a:p>
            <a:r>
              <a:rPr lang="en-US" sz="2000" dirty="0">
                <a:ea typeface="Calibri"/>
                <a:cs typeface="Calibri"/>
              </a:rPr>
              <a:t>Background check emails were not sent yesterday, stay tuned!</a:t>
            </a:r>
          </a:p>
          <a:p>
            <a:endParaRPr lang="en-US" sz="2000" dirty="0">
              <a:cs typeface="Calibri"/>
            </a:endParaRPr>
          </a:p>
          <a:p>
            <a:r>
              <a:rPr lang="en-US" sz="2000" dirty="0">
                <a:cs typeface="Calibri"/>
              </a:rPr>
              <a:t>New Hire Packets due to you May 1st </a:t>
            </a:r>
          </a:p>
          <a:p>
            <a:endParaRPr lang="en-US" sz="2000" dirty="0">
              <a:cs typeface="Calibri"/>
            </a:endParaRPr>
          </a:p>
          <a:p>
            <a:r>
              <a:rPr lang="en-US" sz="2000" dirty="0">
                <a:cs typeface="Calibri"/>
              </a:rPr>
              <a:t>Incoming House Officer LSU ID Badges </a:t>
            </a:r>
          </a:p>
          <a:p>
            <a:endParaRPr lang="en-US" sz="2000" dirty="0">
              <a:cs typeface="Calibri"/>
            </a:endParaRPr>
          </a:p>
          <a:p>
            <a:r>
              <a:rPr lang="en-US" sz="2000" dirty="0">
                <a:cs typeface="Calibri"/>
              </a:rPr>
              <a:t>March EOM reports due now!</a:t>
            </a:r>
          </a:p>
          <a:p>
            <a:endParaRPr lang="en-US" sz="2000" dirty="0">
              <a:cs typeface="Calibri"/>
            </a:endParaRPr>
          </a:p>
          <a:p>
            <a:r>
              <a:rPr lang="en-US" sz="2000" dirty="0">
                <a:cs typeface="Calibri"/>
              </a:rPr>
              <a:t>Official Driving Records mailed to: </a:t>
            </a:r>
            <a:r>
              <a:rPr lang="en-US" sz="1000" dirty="0">
                <a:solidFill>
                  <a:srgbClr val="461D7C"/>
                </a:solidFill>
                <a:latin typeface="Arial"/>
                <a:cs typeface="Arial"/>
              </a:rPr>
              <a:t>LSUHSC Environmental Health and Safety Department, Stanislaus Hall Room 216, 450A S. Claiborne Avenue, New Orleans, LA 70112.</a:t>
            </a:r>
            <a:endParaRPr lang="en-US" dirty="0">
              <a:cs typeface="Calibri"/>
            </a:endParaRPr>
          </a:p>
          <a:p>
            <a:pPr lvl="1"/>
            <a:endParaRPr lang="en-US" dirty="0"/>
          </a:p>
          <a:p>
            <a:pPr lvl="1"/>
            <a:endParaRPr lang="en-US" sz="16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099852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63B1F-0130-4E93-966E-97516C208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391706" y="407229"/>
            <a:ext cx="8886825" cy="1304925"/>
          </a:xfrm>
        </p:spPr>
        <p:txBody>
          <a:bodyPr/>
          <a:lstStyle/>
          <a:p>
            <a:r>
              <a:rPr lang="en-US">
                <a:cs typeface="Calibri"/>
              </a:rPr>
              <a:t>Reminders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504731-FAA1-4DB3-B0BA-897B1C3092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932" y="1618764"/>
            <a:ext cx="5619750" cy="489211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>
                <a:solidFill>
                  <a:srgbClr val="461D7C"/>
                </a:solidFill>
                <a:ea typeface="+mn-lt"/>
                <a:cs typeface="+mn-lt"/>
                <a:hlinkClick r:id="rId2"/>
              </a:rPr>
              <a:t>Academic Year 2024-2025 Paperwork Time-Line.pdf</a:t>
            </a:r>
            <a:endParaRPr lang="en-US" sz="2800">
              <a:solidFill>
                <a:srgbClr val="461D7C"/>
              </a:solidFill>
              <a:ea typeface="+mn-lt"/>
              <a:cs typeface="+mn-lt"/>
            </a:endParaRPr>
          </a:p>
          <a:p>
            <a:r>
              <a:rPr lang="en-US" sz="2800">
                <a:ea typeface="Calibri"/>
                <a:cs typeface="Calibri"/>
              </a:rPr>
              <a:t>TB</a:t>
            </a:r>
          </a:p>
          <a:p>
            <a:r>
              <a:rPr lang="en-US" sz="2800">
                <a:ea typeface="Calibri"/>
                <a:cs typeface="Calibri"/>
              </a:rPr>
              <a:t>Please name your House Officers when you are asking a specific question</a:t>
            </a:r>
          </a:p>
          <a:p>
            <a:pPr lvl="1"/>
            <a:endParaRPr lang="en-US">
              <a:ea typeface="Calibri"/>
              <a:cs typeface="Calibri"/>
            </a:endParaRPr>
          </a:p>
          <a:p>
            <a:pPr lvl="1"/>
            <a:endParaRPr lang="en-US" sz="1600">
              <a:ea typeface="Calibri"/>
              <a:cs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706291-C39A-4D88-3E47-31C11C5C97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5559" y="114300"/>
            <a:ext cx="4111467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0716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504731-FAA1-4DB3-B0BA-897B1C3092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7958" y="773323"/>
            <a:ext cx="8505825" cy="72548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ctr">
              <a:buNone/>
            </a:pPr>
            <a:r>
              <a:rPr lang="en-US" sz="4400">
                <a:cs typeface="Calibri"/>
              </a:rPr>
              <a:t>CAG 24-25!!!</a:t>
            </a:r>
            <a:endParaRPr lang="en-US" sz="4400">
              <a:ea typeface="Calibri"/>
              <a:cs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8B70DB7-6C30-BCFA-3818-87A6EA6CA686}"/>
              </a:ext>
            </a:extLst>
          </p:cNvPr>
          <p:cNvSpPr txBox="1"/>
          <p:nvPr/>
        </p:nvSpPr>
        <p:spPr>
          <a:xfrm>
            <a:off x="723899" y="1428749"/>
            <a:ext cx="9410700" cy="35394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>
                <a:ea typeface="+mn-lt"/>
                <a:cs typeface="+mn-lt"/>
              </a:rPr>
              <a:t>Sherilyn Munoz- Dermatology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>
                <a:cs typeface="Calibri"/>
              </a:rPr>
              <a:t>Kat Dickens- Psychiatry</a:t>
            </a:r>
            <a:endParaRPr lang="en-US" sz="2800">
              <a:ea typeface="Calibri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>
                <a:cs typeface="Calibri"/>
              </a:rPr>
              <a:t>Krystal Fisher- Hematology/Oncology &amp; Geriatrics</a:t>
            </a:r>
            <a:endParaRPr lang="en-US" sz="2800">
              <a:ea typeface="Calibri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>
                <a:cs typeface="Calibri"/>
              </a:rPr>
              <a:t>Dana Brian- Radiology (Residency &amp; Fellowship)</a:t>
            </a:r>
            <a:endParaRPr lang="en-US" sz="2800">
              <a:ea typeface="Calibri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>
                <a:cs typeface="Calibri"/>
              </a:rPr>
              <a:t>Marcy Navarre – Emergency Medicine Baton Rouge </a:t>
            </a:r>
            <a:endParaRPr lang="en-US" sz="2800">
              <a:ea typeface="Calibri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>
              <a:ea typeface="Calibri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>
              <a:ea typeface="Calibri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>
                <a:ea typeface="Calibri"/>
                <a:cs typeface="Calibri"/>
              </a:rPr>
              <a:t>CAG Mentor: Cecilia Estep </a:t>
            </a:r>
          </a:p>
        </p:txBody>
      </p:sp>
    </p:spTree>
    <p:extLst>
      <p:ext uri="{BB962C8B-B14F-4D97-AF65-F5344CB8AC3E}">
        <p14:creationId xmlns:p14="http://schemas.microsoft.com/office/powerpoint/2010/main" val="30054750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8B70DB7-6C30-BCFA-3818-87A6EA6CA686}"/>
              </a:ext>
            </a:extLst>
          </p:cNvPr>
          <p:cNvSpPr txBox="1"/>
          <p:nvPr/>
        </p:nvSpPr>
        <p:spPr>
          <a:xfrm>
            <a:off x="709522" y="2435164"/>
            <a:ext cx="4088074" cy="16312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>
                <a:cs typeface="Calibri"/>
              </a:rPr>
              <a:t>Marcy Navarre</a:t>
            </a:r>
            <a:endParaRPr lang="en-US">
              <a:cs typeface="Calibri"/>
            </a:endParaRPr>
          </a:p>
          <a:p>
            <a:pPr algn="ctr"/>
            <a:endParaRPr lang="en-US"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>
                <a:cs typeface="Calibri"/>
              </a:rPr>
              <a:t>Emergency Medicine Baton Rouge </a:t>
            </a:r>
            <a:endParaRPr lang="en-US"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>
                <a:ea typeface="Calibri"/>
                <a:cs typeface="Calibri"/>
              </a:rPr>
              <a:t>Started in October 2016</a:t>
            </a:r>
          </a:p>
          <a:p>
            <a:endParaRPr lang="en-US">
              <a:ea typeface="Calibri"/>
              <a:cs typeface="Calibri"/>
            </a:endParaRPr>
          </a:p>
        </p:txBody>
      </p:sp>
      <p:pic>
        <p:nvPicPr>
          <p:cNvPr id="4" name="Picture 3" descr="A person smiling at camera&#10;&#10;Description automatically generated">
            <a:extLst>
              <a:ext uri="{FF2B5EF4-FFF2-40B4-BE49-F238E27FC236}">
                <a16:creationId xmlns:a16="http://schemas.microsoft.com/office/drawing/2014/main" id="{892FEB95-0D1C-4093-7F1C-D28153FF1A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8700" y="988396"/>
            <a:ext cx="6000750" cy="538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9490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erson taking a selfie&#10;&#10;Description automatically generated">
            <a:extLst>
              <a:ext uri="{FF2B5EF4-FFF2-40B4-BE49-F238E27FC236}">
                <a16:creationId xmlns:a16="http://schemas.microsoft.com/office/drawing/2014/main" id="{60B14C1D-E2BF-7AD0-0611-C6EAC78407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13998" y="278271"/>
            <a:ext cx="3265323" cy="5789321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8B70DB7-6C30-BCFA-3818-87A6EA6CA686}"/>
              </a:ext>
            </a:extLst>
          </p:cNvPr>
          <p:cNvSpPr txBox="1"/>
          <p:nvPr/>
        </p:nvSpPr>
        <p:spPr>
          <a:xfrm>
            <a:off x="997069" y="2147617"/>
            <a:ext cx="4088074" cy="178510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>
                <a:cs typeface="Calibri"/>
              </a:rPr>
              <a:t>Sherilyn Munoz</a:t>
            </a:r>
            <a:endParaRPr lang="en-US" sz="2800">
              <a:ea typeface="Calibri"/>
              <a:cs typeface="Calibri"/>
            </a:endParaRPr>
          </a:p>
          <a:p>
            <a:pPr algn="ctr"/>
            <a:endParaRPr lang="en-US" sz="2800"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>
                <a:cs typeface="Calibri"/>
              </a:rPr>
              <a:t>Dermatology</a:t>
            </a:r>
            <a:endParaRPr lang="en-US"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>
                <a:ea typeface="Calibri"/>
                <a:cs typeface="Calibri"/>
              </a:rPr>
              <a:t>Started in January 2004</a:t>
            </a:r>
          </a:p>
          <a:p>
            <a:endParaRPr lang="en-US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908249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8B70DB7-6C30-BCFA-3818-87A6EA6CA686}"/>
              </a:ext>
            </a:extLst>
          </p:cNvPr>
          <p:cNvSpPr txBox="1"/>
          <p:nvPr/>
        </p:nvSpPr>
        <p:spPr>
          <a:xfrm>
            <a:off x="1126465" y="2277013"/>
            <a:ext cx="4088074" cy="150810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>
                <a:cs typeface="Calibri"/>
              </a:rPr>
              <a:t>Dana Brian</a:t>
            </a:r>
            <a:endParaRPr lang="en-US">
              <a:ea typeface="Calibri"/>
              <a:cs typeface="Calibri"/>
            </a:endParaRPr>
          </a:p>
          <a:p>
            <a:pPr algn="ctr"/>
            <a:endParaRPr lang="en-US" sz="2800"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>
                <a:cs typeface="Calibri"/>
              </a:rPr>
              <a:t>Radiology Residency and Fellowship</a:t>
            </a:r>
            <a:endParaRPr lang="en-US"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>
                <a:ea typeface="Calibri"/>
                <a:cs typeface="Calibri"/>
              </a:rPr>
              <a:t>12+ years experience </a:t>
            </a:r>
          </a:p>
        </p:txBody>
      </p:sp>
      <p:pic>
        <p:nvPicPr>
          <p:cNvPr id="3" name="Picture 2" descr="A person taking a selfie&#10;&#10;Description automatically generated">
            <a:extLst>
              <a:ext uri="{FF2B5EF4-FFF2-40B4-BE49-F238E27FC236}">
                <a16:creationId xmlns:a16="http://schemas.microsoft.com/office/drawing/2014/main" id="{0C706BDF-E811-7C5D-BE79-00AFFABF16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3982" y="672863"/>
            <a:ext cx="3820243" cy="5525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4584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8B70DB7-6C30-BCFA-3818-87A6EA6CA686}"/>
              </a:ext>
            </a:extLst>
          </p:cNvPr>
          <p:cNvSpPr txBox="1"/>
          <p:nvPr/>
        </p:nvSpPr>
        <p:spPr>
          <a:xfrm>
            <a:off x="838199" y="1428749"/>
            <a:ext cx="4088074" cy="150810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>
                <a:cs typeface="Calibri"/>
              </a:rPr>
              <a:t>Krystal Fisher</a:t>
            </a:r>
            <a:endParaRPr lang="en-US">
              <a:ea typeface="Calibri"/>
              <a:cs typeface="Calibri"/>
            </a:endParaRPr>
          </a:p>
          <a:p>
            <a:pPr algn="ctr"/>
            <a:endParaRPr lang="en-US" sz="2800"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>
                <a:ea typeface="Calibri"/>
                <a:cs typeface="Calibri"/>
              </a:rPr>
              <a:t>Geriatrics and Hem/</a:t>
            </a:r>
            <a:r>
              <a:rPr lang="en-US" err="1">
                <a:ea typeface="Calibri"/>
                <a:cs typeface="Calibri"/>
              </a:rPr>
              <a:t>Onc</a:t>
            </a:r>
            <a:endParaRPr lang="en-US"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>
                <a:ea typeface="Calibri"/>
                <a:cs typeface="Calibri"/>
              </a:rPr>
              <a:t>Started June 2022</a:t>
            </a:r>
          </a:p>
        </p:txBody>
      </p:sp>
      <p:pic>
        <p:nvPicPr>
          <p:cNvPr id="4" name="Picture 3" descr="A person smiling at the camera&#10;&#10;Description automatically generated">
            <a:extLst>
              <a:ext uri="{FF2B5EF4-FFF2-40B4-BE49-F238E27FC236}">
                <a16:creationId xmlns:a16="http://schemas.microsoft.com/office/drawing/2014/main" id="{A6EDAB3C-BD85-B0BE-BCED-D43F457978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1289" y="738282"/>
            <a:ext cx="3164276" cy="5027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6287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504731-FAA1-4DB3-B0BA-897B1C3092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0713" y="701436"/>
            <a:ext cx="8505825" cy="72548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ctr">
              <a:buNone/>
            </a:pPr>
            <a:r>
              <a:rPr lang="en-US" sz="4400">
                <a:cs typeface="Calibri"/>
              </a:rPr>
              <a:t>CONTRACTS</a:t>
            </a:r>
            <a:endParaRPr lang="en-US" sz="4400">
              <a:ea typeface="Calibri"/>
              <a:cs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8B70DB7-6C30-BCFA-3818-87A6EA6CA686}"/>
              </a:ext>
            </a:extLst>
          </p:cNvPr>
          <p:cNvSpPr txBox="1"/>
          <p:nvPr/>
        </p:nvSpPr>
        <p:spPr>
          <a:xfrm>
            <a:off x="254473" y="850709"/>
            <a:ext cx="7858125" cy="31393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Contracts are ready to be initiated! </a:t>
            </a:r>
            <a:endParaRPr lang="en-US"/>
          </a:p>
          <a:p>
            <a:endParaRPr lang="en-US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>
                <a:ea typeface="+mn-lt"/>
                <a:cs typeface="+mn-lt"/>
                <a:hlinkClick r:id="rId2"/>
              </a:rPr>
              <a:t>AY Form</a:t>
            </a:r>
            <a:r>
              <a:rPr lang="en-US">
                <a:ea typeface="+mn-lt"/>
                <a:cs typeface="+mn-lt"/>
              </a:rPr>
              <a:t> </a:t>
            </a:r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</p:txBody>
      </p:sp>
      <p:pic>
        <p:nvPicPr>
          <p:cNvPr id="4" name="Picture 3" descr="A screenshot of a program&#10;&#10;Description automatically generated">
            <a:extLst>
              <a:ext uri="{FF2B5EF4-FFF2-40B4-BE49-F238E27FC236}">
                <a16:creationId xmlns:a16="http://schemas.microsoft.com/office/drawing/2014/main" id="{8A1CE656-432C-784F-8D1F-7B84D88083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1462" y="1445631"/>
            <a:ext cx="7722359" cy="2545095"/>
          </a:xfrm>
          <a:prstGeom prst="rect">
            <a:avLst/>
          </a:prstGeom>
        </p:spPr>
      </p:pic>
      <p:sp>
        <p:nvSpPr>
          <p:cNvPr id="5" name="Arrow: Down 4">
            <a:extLst>
              <a:ext uri="{FF2B5EF4-FFF2-40B4-BE49-F238E27FC236}">
                <a16:creationId xmlns:a16="http://schemas.microsoft.com/office/drawing/2014/main" id="{C44907A8-0123-D681-ADCA-20E8AE6830A3}"/>
              </a:ext>
            </a:extLst>
          </p:cNvPr>
          <p:cNvSpPr/>
          <p:nvPr/>
        </p:nvSpPr>
        <p:spPr>
          <a:xfrm>
            <a:off x="8231739" y="1929340"/>
            <a:ext cx="489044" cy="978089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8CB31C-F3D6-62A4-1F5C-09615CEEF5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8198" y="4134917"/>
            <a:ext cx="4235214" cy="271661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FD7EB02-AA0A-C56E-EE63-54D39CEA5B04}"/>
              </a:ext>
            </a:extLst>
          </p:cNvPr>
          <p:cNvSpPr txBox="1"/>
          <p:nvPr/>
        </p:nvSpPr>
        <p:spPr>
          <a:xfrm>
            <a:off x="955788" y="4625329"/>
            <a:ext cx="407916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>
                <a:cs typeface="Calibri"/>
              </a:rPr>
              <a:t>Do you see "Contact GME"?</a:t>
            </a:r>
            <a:endParaRPr lang="en-US"/>
          </a:p>
          <a:p>
            <a:pPr marL="742950" lvl="1" indent="-285750">
              <a:buFont typeface="Courier New"/>
              <a:buChar char="o"/>
            </a:pPr>
            <a:r>
              <a:rPr lang="en-US">
                <a:cs typeface="Calibri"/>
              </a:rPr>
              <a:t>Email Sara, Chris, and Yolanda!</a:t>
            </a:r>
          </a:p>
        </p:txBody>
      </p:sp>
    </p:spTree>
    <p:extLst>
      <p:ext uri="{BB962C8B-B14F-4D97-AF65-F5344CB8AC3E}">
        <p14:creationId xmlns:p14="http://schemas.microsoft.com/office/powerpoint/2010/main" val="21548335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8B70DB7-6C30-BCFA-3818-87A6EA6CA686}"/>
              </a:ext>
            </a:extLst>
          </p:cNvPr>
          <p:cNvSpPr txBox="1"/>
          <p:nvPr/>
        </p:nvSpPr>
        <p:spPr>
          <a:xfrm>
            <a:off x="795067" y="1903202"/>
            <a:ext cx="4088074" cy="178510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>
                <a:cs typeface="Calibri"/>
              </a:rPr>
              <a:t>Kat Dickens</a:t>
            </a:r>
            <a:endParaRPr lang="en-US">
              <a:ea typeface="Calibri"/>
              <a:cs typeface="Calibri"/>
            </a:endParaRPr>
          </a:p>
          <a:p>
            <a:pPr algn="ctr"/>
            <a:endParaRPr lang="en-US" sz="2800"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>
                <a:ea typeface="Calibri"/>
                <a:cs typeface="Calibri"/>
              </a:rPr>
              <a:t>Psychiatry 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ea typeface="Calibri"/>
                <a:cs typeface="Calibri"/>
              </a:rPr>
              <a:t>3 years at LSU</a:t>
            </a:r>
          </a:p>
          <a:p>
            <a:pPr marL="285750" indent="-285750">
              <a:buFont typeface="Arial"/>
              <a:buChar char="•"/>
            </a:pPr>
            <a:endParaRPr lang="en-US">
              <a:ea typeface="Calibri"/>
              <a:cs typeface="Calibri"/>
            </a:endParaRPr>
          </a:p>
        </p:txBody>
      </p:sp>
      <p:pic>
        <p:nvPicPr>
          <p:cNvPr id="3" name="Picture 2" descr="A person smiling at camera&#10;&#10;Description automatically generated">
            <a:extLst>
              <a:ext uri="{FF2B5EF4-FFF2-40B4-BE49-F238E27FC236}">
                <a16:creationId xmlns:a16="http://schemas.microsoft.com/office/drawing/2014/main" id="{6D6B3E33-2F1F-3CB1-84CB-08582D9042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4422" y="390525"/>
            <a:ext cx="4562475" cy="607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212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8B70DB7-6C30-BCFA-3818-87A6EA6CA686}"/>
              </a:ext>
            </a:extLst>
          </p:cNvPr>
          <p:cNvSpPr txBox="1"/>
          <p:nvPr/>
        </p:nvSpPr>
        <p:spPr>
          <a:xfrm>
            <a:off x="1278506" y="2052187"/>
            <a:ext cx="4088074" cy="206210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>
                <a:cs typeface="Calibri"/>
              </a:rPr>
              <a:t>Cecilia Estep</a:t>
            </a:r>
            <a:endParaRPr lang="en-US" sz="2800">
              <a:ea typeface="Calibri"/>
              <a:cs typeface="Calibri"/>
            </a:endParaRPr>
          </a:p>
          <a:p>
            <a:pPr algn="ctr"/>
            <a:endParaRPr lang="en-US" sz="2800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>
                <a:cs typeface="Calibri"/>
              </a:rPr>
              <a:t>Pulmonary and Endocrinology</a:t>
            </a:r>
            <a:endParaRPr lang="en-US"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>
                <a:ea typeface="Calibri"/>
                <a:cs typeface="Calibri"/>
              </a:rPr>
              <a:t>3+ years experience </a:t>
            </a:r>
          </a:p>
          <a:p>
            <a:pPr marL="285750" indent="-285750">
              <a:buFont typeface="Arial"/>
              <a:buChar char="•"/>
            </a:pPr>
            <a:endParaRPr lang="en-US"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>
                <a:ea typeface="Calibri"/>
                <a:cs typeface="Calibri"/>
              </a:rPr>
              <a:t>CAG Mentor</a:t>
            </a:r>
          </a:p>
        </p:txBody>
      </p:sp>
      <p:pic>
        <p:nvPicPr>
          <p:cNvPr id="6" name="Content Placeholder 5" descr="A person smiling at the camera&#10;&#10;Description automatically generated">
            <a:extLst>
              <a:ext uri="{FF2B5EF4-FFF2-40B4-BE49-F238E27FC236}">
                <a16:creationId xmlns:a16="http://schemas.microsoft.com/office/drawing/2014/main" id="{5D4EB4E2-3DF8-9040-2BBA-3231043287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72717" y="887233"/>
            <a:ext cx="3554176" cy="4929604"/>
          </a:xfrm>
        </p:spPr>
      </p:pic>
    </p:spTree>
    <p:extLst>
      <p:ext uri="{BB962C8B-B14F-4D97-AF65-F5344CB8AC3E}">
        <p14:creationId xmlns:p14="http://schemas.microsoft.com/office/powerpoint/2010/main" val="24166662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63B1F-0130-4E93-966E-97516C208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Appointment "Packet"</a:t>
            </a:r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7328F8A-DFD2-46E0-A13B-6D691E1A30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725" y="1419226"/>
            <a:ext cx="10972800" cy="4525963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>
                <a:cs typeface="Calibri"/>
              </a:rPr>
              <a:t>Contract</a:t>
            </a:r>
          </a:p>
          <a:p>
            <a:endParaRPr lang="en-US">
              <a:cs typeface="Calibri"/>
            </a:endParaRPr>
          </a:p>
          <a:p>
            <a:r>
              <a:rPr lang="en-US" sz="3000">
                <a:cs typeface="Calibri"/>
              </a:rPr>
              <a:t>TB- </a:t>
            </a:r>
            <a:r>
              <a:rPr lang="en-US" sz="3000">
                <a:ea typeface="+mn-lt"/>
                <a:cs typeface="+mn-lt"/>
                <a:hlinkClick r:id="rId2"/>
              </a:rPr>
              <a:t>LSUHSC FORM</a:t>
            </a:r>
            <a:r>
              <a:rPr lang="en-US" sz="3000">
                <a:ea typeface="+mn-lt"/>
                <a:cs typeface="+mn-lt"/>
              </a:rPr>
              <a:t> </a:t>
            </a:r>
            <a:r>
              <a:rPr lang="en-US" sz="3000">
                <a:cs typeface="Calibri"/>
              </a:rPr>
              <a:t> will not be sent to them. They need a valid TB test (PPD/QuantiFERON) from March 2024-June 30, 2024). </a:t>
            </a:r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GME initiated via email: </a:t>
            </a:r>
            <a:endParaRPr lang="en-US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>
                <a:cs typeface="Calibri"/>
              </a:rPr>
              <a:t>LSBME Release </a:t>
            </a:r>
          </a:p>
          <a:p>
            <a:pPr lvl="1">
              <a:spcBef>
                <a:spcPts val="20"/>
              </a:spcBef>
              <a:buFont typeface="Courier New" panose="020B0604020202020204" pitchFamily="34" charset="0"/>
              <a:buChar char="o"/>
            </a:pPr>
            <a:r>
              <a:rPr lang="en-US">
                <a:cs typeface="Calibri"/>
              </a:rPr>
              <a:t>FCVS Release </a:t>
            </a:r>
          </a:p>
          <a:p>
            <a:pPr lvl="1">
              <a:spcBef>
                <a:spcPts val="20"/>
              </a:spcBef>
              <a:buFont typeface="Courier New" panose="020B0604020202020204" pitchFamily="34" charset="0"/>
              <a:buChar char="o"/>
            </a:pPr>
            <a:r>
              <a:rPr lang="en-US">
                <a:cs typeface="Calibri"/>
              </a:rPr>
              <a:t>Moonlighting</a:t>
            </a:r>
          </a:p>
          <a:p>
            <a:pPr lvl="1">
              <a:spcBef>
                <a:spcPts val="20"/>
              </a:spcBef>
              <a:buFont typeface="Courier New" panose="020B0604020202020204" pitchFamily="34" charset="0"/>
              <a:buChar char="o"/>
            </a:pPr>
            <a:r>
              <a:rPr lang="en-US">
                <a:cs typeface="Calibri"/>
              </a:rPr>
              <a:t>Immunization/Health Records</a:t>
            </a:r>
          </a:p>
          <a:p>
            <a:pPr lvl="1">
              <a:spcBef>
                <a:spcPts val="20"/>
              </a:spcBef>
              <a:buFont typeface="Courier New" panose="020B0604020202020204" pitchFamily="34" charset="0"/>
              <a:buChar char="o"/>
            </a:pPr>
            <a:r>
              <a:rPr lang="en-US">
                <a:cs typeface="Calibri"/>
              </a:rPr>
              <a:t>Immunization/COVID Release Form</a:t>
            </a:r>
          </a:p>
          <a:p>
            <a:pPr lvl="1">
              <a:spcBef>
                <a:spcPts val="20"/>
              </a:spcBef>
              <a:buFont typeface="Courier New" panose="020B0604020202020204" pitchFamily="34" charset="0"/>
              <a:buChar char="o"/>
            </a:pPr>
            <a:endParaRPr lang="en-US">
              <a:cs typeface="Calibri"/>
            </a:endParaRPr>
          </a:p>
          <a:p>
            <a:pPr lvl="1">
              <a:spcBef>
                <a:spcPts val="20"/>
              </a:spcBef>
              <a:buFont typeface="Courier New" panose="020B0604020202020204" pitchFamily="34" charset="0"/>
              <a:buChar char="o"/>
            </a:pPr>
            <a:endParaRPr lang="en-US">
              <a:cs typeface="Calibri"/>
            </a:endParaRPr>
          </a:p>
          <a:p>
            <a:pPr lvl="1">
              <a:buFont typeface="Courier New" panose="020B0604020202020204" pitchFamily="34" charset="0"/>
              <a:buChar char="o"/>
            </a:pPr>
            <a:endParaRPr lang="en-US">
              <a:cs typeface="Calibri"/>
            </a:endParaRPr>
          </a:p>
          <a:p>
            <a:pPr lvl="2">
              <a:buFont typeface="Arial" panose="020B0604020202020204" pitchFamily="34" charset="0"/>
              <a:buChar char="–"/>
            </a:pPr>
            <a:endParaRPr lang="en-US">
              <a:cs typeface="Calibri"/>
            </a:endParaRPr>
          </a:p>
          <a:p>
            <a:pPr lvl="2"/>
            <a:endParaRPr lang="en-US" sz="16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156938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63B1F-0130-4E93-966E-97516C208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Orientation Portal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504731-FAA1-4DB3-B0BA-897B1C3092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57326"/>
            <a:ext cx="10972800" cy="452596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>
                <a:ea typeface="+mn-lt"/>
                <a:cs typeface="+mn-lt"/>
              </a:rPr>
              <a:t>"Opens" </a:t>
            </a:r>
            <a:r>
              <a:rPr lang="en-US" sz="2000" b="1">
                <a:ea typeface="+mn-lt"/>
                <a:cs typeface="+mn-lt"/>
              </a:rPr>
              <a:t>May 15th</a:t>
            </a:r>
            <a:r>
              <a:rPr lang="en-US" sz="2000">
                <a:ea typeface="+mn-lt"/>
                <a:cs typeface="+mn-lt"/>
              </a:rPr>
              <a:t>. Incoming House Officers must complete orientation by </a:t>
            </a:r>
            <a:r>
              <a:rPr lang="en-US" sz="2000" b="1">
                <a:ea typeface="+mn-lt"/>
                <a:cs typeface="+mn-lt"/>
              </a:rPr>
              <a:t>June 15th</a:t>
            </a:r>
            <a:r>
              <a:rPr lang="en-US" sz="2000">
                <a:ea typeface="+mn-lt"/>
                <a:cs typeface="+mn-lt"/>
              </a:rPr>
              <a:t>. </a:t>
            </a:r>
          </a:p>
          <a:p>
            <a:pPr lvl="1"/>
            <a:r>
              <a:rPr lang="en-US" sz="1600">
                <a:ea typeface="+mn-lt"/>
                <a:cs typeface="+mn-lt"/>
              </a:rPr>
              <a:t>Email sent from GME to incoming House Officers with Orientation/Onboarding information in May</a:t>
            </a:r>
          </a:p>
          <a:p>
            <a:endParaRPr lang="en-US" sz="2000">
              <a:ea typeface="+mn-lt"/>
              <a:cs typeface="+mn-lt"/>
            </a:endParaRPr>
          </a:p>
          <a:p>
            <a:r>
              <a:rPr lang="en-US" sz="2000">
                <a:cs typeface="Calibri"/>
              </a:rPr>
              <a:t>Coordinator View</a:t>
            </a:r>
          </a:p>
          <a:p>
            <a:pPr lvl="1"/>
            <a:endParaRPr lang="en-US" sz="1600">
              <a:cs typeface="Calibri"/>
            </a:endParaRPr>
          </a:p>
          <a:p>
            <a:r>
              <a:rPr lang="en-US" sz="2000">
                <a:cs typeface="Calibri"/>
              </a:rPr>
              <a:t>Sign Up for Onboarding Day Session (1 hour blocks)</a:t>
            </a:r>
          </a:p>
          <a:p>
            <a:endParaRPr lang="en-US" sz="2000">
              <a:cs typeface="Calibri"/>
            </a:endParaRPr>
          </a:p>
          <a:p>
            <a:r>
              <a:rPr lang="en-US" sz="2000">
                <a:cs typeface="Calibri"/>
              </a:rPr>
              <a:t>Benefits Session</a:t>
            </a:r>
            <a:endParaRPr lang="en-US"/>
          </a:p>
          <a:p>
            <a:pPr lvl="1"/>
            <a:r>
              <a:rPr lang="en-US" sz="1600">
                <a:cs typeface="Calibri"/>
              </a:rPr>
              <a:t>Must sign up for one Benefits session with HR (virtual)</a:t>
            </a:r>
          </a:p>
          <a:p>
            <a:pPr lvl="2"/>
            <a:r>
              <a:rPr lang="en-US" sz="1200">
                <a:cs typeface="Calibri"/>
              </a:rPr>
              <a:t>June 21st  will be focused on Foreign Nationals </a:t>
            </a:r>
          </a:p>
          <a:p>
            <a:pPr lvl="2"/>
            <a:endParaRPr lang="en-US" sz="1200">
              <a:cs typeface="Calibri"/>
            </a:endParaRPr>
          </a:p>
          <a:p>
            <a:pPr lvl="2"/>
            <a:endParaRPr lang="en-US" sz="1200">
              <a:cs typeface="Calibri"/>
            </a:endParaRPr>
          </a:p>
          <a:p>
            <a:pPr lvl="1"/>
            <a:endParaRPr lang="en-US" sz="16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17531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63B1F-0130-4E93-966E-97516C208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4608" y="-145648"/>
            <a:ext cx="4298415" cy="1464325"/>
          </a:xfrm>
        </p:spPr>
        <p:txBody>
          <a:bodyPr/>
          <a:lstStyle/>
          <a:p>
            <a:r>
              <a:rPr lang="en-US">
                <a:cs typeface="Calibri"/>
              </a:rPr>
              <a:t>Exit Packets</a:t>
            </a:r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75EA58E-DC7E-135D-FA14-74B9C8197481}"/>
              </a:ext>
            </a:extLst>
          </p:cNvPr>
          <p:cNvSpPr txBox="1"/>
          <p:nvPr/>
        </p:nvSpPr>
        <p:spPr>
          <a:xfrm>
            <a:off x="258966" y="158670"/>
            <a:ext cx="5187109" cy="646330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>
                <a:cs typeface="Calibri"/>
                <a:hlinkClick r:id="rId2"/>
              </a:rPr>
              <a:t>Exit</a:t>
            </a:r>
            <a:r>
              <a:rPr lang="en-US">
                <a:ea typeface="+mn-lt"/>
                <a:cs typeface="+mn-lt"/>
                <a:hlinkClick r:id="rId2"/>
              </a:rPr>
              <a:t> Packet</a:t>
            </a:r>
            <a:r>
              <a:rPr lang="en-US">
                <a:ea typeface="+mn-lt"/>
                <a:cs typeface="+mn-lt"/>
              </a:rPr>
              <a:t> </a:t>
            </a:r>
            <a:endParaRPr lang="en-US"/>
          </a:p>
          <a:p>
            <a:pPr marL="285750" indent="-285750">
              <a:buFont typeface="Arial,Sans-Serif"/>
              <a:buChar char="•"/>
            </a:pPr>
            <a:r>
              <a:rPr lang="en-US">
                <a:ea typeface="+mn-lt"/>
                <a:cs typeface="+mn-lt"/>
              </a:rPr>
              <a:t>Attachments: </a:t>
            </a:r>
          </a:p>
          <a:p>
            <a:pPr marL="742950" lvl="1" indent="-285750">
              <a:buFont typeface="Arial,Sans-Serif"/>
              <a:buChar char="•"/>
            </a:pPr>
            <a:r>
              <a:rPr lang="en-US">
                <a:ea typeface="+mn-lt"/>
                <a:cs typeface="+mn-lt"/>
              </a:rPr>
              <a:t>Diploma/Resignation Letter/Supporting Documents</a:t>
            </a:r>
          </a:p>
          <a:p>
            <a:pPr marL="742950" lvl="1" indent="-285750">
              <a:buFont typeface="Arial,Sans-Serif"/>
              <a:buChar char="•"/>
            </a:pPr>
            <a:r>
              <a:rPr lang="en-US">
                <a:solidFill>
                  <a:srgbClr val="0000FF"/>
                </a:solidFill>
                <a:ea typeface="+mn-lt"/>
                <a:cs typeface="+mn-lt"/>
                <a:hlinkClick r:id="rId3"/>
              </a:rPr>
              <a:t>GME Data Sheet</a:t>
            </a:r>
            <a:endParaRPr lang="en-US">
              <a:ea typeface="+mn-lt"/>
              <a:cs typeface="+mn-lt"/>
            </a:endParaRPr>
          </a:p>
          <a:p>
            <a:pPr marL="742950" lvl="1" indent="-285750">
              <a:buFont typeface="Arial,Sans-Serif"/>
              <a:buChar char="•"/>
            </a:pPr>
            <a:r>
              <a:rPr lang="en-US">
                <a:ea typeface="+mn-lt"/>
                <a:cs typeface="+mn-lt"/>
              </a:rPr>
              <a:t>Procedure Log</a:t>
            </a:r>
          </a:p>
          <a:p>
            <a:pPr marL="742950" lvl="1" indent="-285750">
              <a:buFont typeface="Arial,Sans-Serif"/>
              <a:buChar char="•"/>
            </a:pPr>
            <a:r>
              <a:rPr lang="en-US">
                <a:solidFill>
                  <a:srgbClr val="0000FF"/>
                </a:solidFill>
                <a:ea typeface="+mn-lt"/>
                <a:cs typeface="+mn-lt"/>
                <a:hlinkClick r:id="rId4"/>
              </a:rPr>
              <a:t>Summative Evaluation</a:t>
            </a:r>
            <a:endParaRPr lang="en-US">
              <a:ea typeface="+mn-lt"/>
              <a:cs typeface="+mn-lt"/>
            </a:endParaRPr>
          </a:p>
          <a:p>
            <a:pPr marL="1200150" lvl="2" indent="-285750">
              <a:buFont typeface="Arial,Sans-Serif"/>
              <a:buChar char="•"/>
            </a:pPr>
            <a:r>
              <a:rPr lang="en-US">
                <a:solidFill>
                  <a:srgbClr val="0000FF"/>
                </a:solidFill>
                <a:ea typeface="+mn-lt"/>
                <a:cs typeface="+mn-lt"/>
                <a:hlinkClick r:id="rId5"/>
              </a:rPr>
              <a:t>Template</a:t>
            </a:r>
            <a:r>
              <a:rPr lang="en-US">
                <a:ea typeface="+mn-lt"/>
                <a:cs typeface="+mn-lt"/>
              </a:rPr>
              <a:t> </a:t>
            </a:r>
          </a:p>
          <a:p>
            <a:pPr marL="742950" lvl="1" indent="-285750">
              <a:buFont typeface="Arial,Sans-Serif"/>
              <a:buChar char="•"/>
            </a:pPr>
            <a:r>
              <a:rPr lang="en-US">
                <a:solidFill>
                  <a:srgbClr val="0000FF"/>
                </a:solidFill>
                <a:ea typeface="+mn-lt"/>
                <a:cs typeface="+mn-lt"/>
                <a:hlinkClick r:id="rId6"/>
              </a:rPr>
              <a:t>Personal Data Change Form</a:t>
            </a:r>
            <a:r>
              <a:rPr lang="en-US">
                <a:ea typeface="+mn-lt"/>
                <a:cs typeface="+mn-lt"/>
              </a:rPr>
              <a:t> </a:t>
            </a:r>
          </a:p>
          <a:p>
            <a:pPr marL="742950" lvl="1" indent="-285750">
              <a:buFont typeface="Arial,Sans-Serif"/>
              <a:buChar char="•"/>
            </a:pPr>
            <a:r>
              <a:rPr lang="en-US">
                <a:solidFill>
                  <a:srgbClr val="0000FF"/>
                </a:solidFill>
                <a:ea typeface="+mn-lt"/>
                <a:cs typeface="+mn-lt"/>
                <a:hlinkClick r:id="rId7"/>
              </a:rPr>
              <a:t>AY Forms</a:t>
            </a:r>
            <a:endParaRPr lang="en-US">
              <a:ea typeface="+mn-lt"/>
              <a:cs typeface="+mn-lt"/>
            </a:endParaRPr>
          </a:p>
          <a:p>
            <a:pPr marL="1200150" lvl="2" indent="-285750">
              <a:buFont typeface="Arial,Sans-Serif"/>
              <a:buChar char="•"/>
            </a:pPr>
            <a:r>
              <a:rPr lang="en-US">
                <a:ea typeface="+mn-lt"/>
                <a:cs typeface="+mn-lt"/>
              </a:rPr>
              <a:t>Verifications Tab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Action items: </a:t>
            </a:r>
          </a:p>
          <a:p>
            <a:pPr marL="742950" lvl="1" indent="-285750">
              <a:buFont typeface="Arial"/>
              <a:buChar char="•"/>
            </a:pPr>
            <a:r>
              <a:rPr lang="en-US">
                <a:cs typeface="Calibri"/>
                <a:hlinkClick r:id="rId8"/>
              </a:rPr>
              <a:t>Duty</a:t>
            </a:r>
            <a:r>
              <a:rPr lang="en-US">
                <a:ea typeface="+mn-lt"/>
                <a:cs typeface="+mn-lt"/>
                <a:hlinkClick r:id="rId8"/>
              </a:rPr>
              <a:t> Hour Monitoring Site</a:t>
            </a:r>
            <a:endParaRPr lang="en-US">
              <a:ea typeface="+mn-lt"/>
              <a:cs typeface="+mn-lt"/>
            </a:endParaRPr>
          </a:p>
          <a:p>
            <a:pPr marL="742950" lvl="1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GCEP Modules @ AMA site </a:t>
            </a:r>
            <a:endParaRPr lang="en-US">
              <a:cs typeface="Calibri"/>
            </a:endParaRPr>
          </a:p>
          <a:p>
            <a:pPr marL="742950" lvl="1" indent="-285750">
              <a:buFont typeface="Arial"/>
              <a:buChar char="•"/>
            </a:pPr>
            <a:r>
              <a:rPr lang="en-US">
                <a:cs typeface="Calibri"/>
              </a:rPr>
              <a:t>UMCNO Exit Packet</a:t>
            </a:r>
            <a:endParaRPr lang="en-US">
              <a:ea typeface="Calibri"/>
              <a:cs typeface="Calibri"/>
            </a:endParaRPr>
          </a:p>
          <a:p>
            <a:pPr marL="742950" lvl="1" indent="-285750">
              <a:buFont typeface="Arial"/>
              <a:buChar char="•"/>
            </a:pPr>
            <a:r>
              <a:rPr lang="en-US">
                <a:cs typeface="Calibri"/>
              </a:rPr>
              <a:t>Returns</a:t>
            </a:r>
            <a:endParaRPr lang="en-US">
              <a:ea typeface="Calibri"/>
              <a:cs typeface="Calibri"/>
            </a:endParaRPr>
          </a:p>
          <a:p>
            <a:pPr marL="742950" lvl="1" indent="-285750">
              <a:buFont typeface="Arial"/>
              <a:buChar char="•"/>
            </a:pPr>
            <a:r>
              <a:rPr lang="en-US">
                <a:cs typeface="Calibri"/>
              </a:rPr>
              <a:t>Resident File complete</a:t>
            </a:r>
            <a:endParaRPr lang="en-US">
              <a:ea typeface="Calibri"/>
              <a:cs typeface="Calibri"/>
            </a:endParaRPr>
          </a:p>
          <a:p>
            <a:pPr marL="742950" lvl="1" indent="-285750">
              <a:buFont typeface="Arial"/>
              <a:buChar char="•"/>
            </a:pPr>
            <a:r>
              <a:rPr lang="en-US">
                <a:ea typeface="Calibri"/>
                <a:cs typeface="Calibri"/>
              </a:rPr>
              <a:t>CV**</a:t>
            </a:r>
          </a:p>
          <a:p>
            <a:pPr marL="742950" lvl="1" indent="-285750">
              <a:buFont typeface="Arial"/>
              <a:buChar char="•"/>
            </a:pPr>
            <a:endParaRPr lang="en-US"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  <a:p>
            <a:pPr lvl="1"/>
            <a:endParaRPr lang="en-US">
              <a:ea typeface="Calibri"/>
              <a:cs typeface="Calibri"/>
            </a:endParaRPr>
          </a:p>
          <a:p>
            <a:pPr lvl="1"/>
            <a:endParaRPr lang="en-US"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en-US">
              <a:ea typeface="Calibri"/>
              <a:cs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0618FA-73D4-B0F9-620F-3477C66BA2DA}"/>
              </a:ext>
            </a:extLst>
          </p:cNvPr>
          <p:cNvSpPr txBox="1"/>
          <p:nvPr/>
        </p:nvSpPr>
        <p:spPr>
          <a:xfrm>
            <a:off x="391307" y="5178793"/>
            <a:ext cx="264144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cs typeface="Calibri"/>
              </a:rPr>
              <a:t>***Due July 31, 2024***</a:t>
            </a:r>
            <a:endParaRPr lang="en-US">
              <a:cs typeface="Calibri"/>
            </a:endParaRPr>
          </a:p>
          <a:p>
            <a:pPr algn="l"/>
            <a:endParaRPr lang="en-US"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E954D4-E7BD-AECC-C58B-D41F32A98DC7}"/>
              </a:ext>
            </a:extLst>
          </p:cNvPr>
          <p:cNvSpPr txBox="1"/>
          <p:nvPr/>
        </p:nvSpPr>
        <p:spPr>
          <a:xfrm>
            <a:off x="2643098" y="5424577"/>
            <a:ext cx="4998107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ea typeface="Calibri"/>
                <a:cs typeface="Calibri"/>
              </a:rPr>
              <a:t>***End of Year Survey and Exit Survey (For Graduates) are both out.  Sent out by Ram through Survey Monkey***</a:t>
            </a:r>
            <a:endParaRPr lang="en-US" b="1"/>
          </a:p>
        </p:txBody>
      </p:sp>
      <p:pic>
        <p:nvPicPr>
          <p:cNvPr id="5" name="Picture 4" descr="A close-up of a document&#10;&#10;Description automatically generated">
            <a:extLst>
              <a:ext uri="{FF2B5EF4-FFF2-40B4-BE49-F238E27FC236}">
                <a16:creationId xmlns:a16="http://schemas.microsoft.com/office/drawing/2014/main" id="{7A1163F1-385C-81C6-353E-B75FFBF5362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63158" y="819509"/>
            <a:ext cx="4548589" cy="5909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8214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504731-FAA1-4DB3-B0BA-897B1C3092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2600" y="485776"/>
            <a:ext cx="8505825" cy="72548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4000">
                <a:cs typeface="Calibri"/>
              </a:rPr>
              <a:t>TAGME</a:t>
            </a:r>
            <a:endParaRPr lang="en-US" sz="40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8B70DB7-6C30-BCFA-3818-87A6EA6CA686}"/>
              </a:ext>
            </a:extLst>
          </p:cNvPr>
          <p:cNvSpPr txBox="1"/>
          <p:nvPr/>
        </p:nvSpPr>
        <p:spPr>
          <a:xfrm>
            <a:off x="847724" y="2009774"/>
            <a:ext cx="9410700" cy="13849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>
                <a:ea typeface="+mn-lt"/>
                <a:cs typeface="+mn-lt"/>
              </a:rPr>
              <a:t>Applications open now through June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>
                <a:ea typeface="+mn-lt"/>
                <a:cs typeface="+mn-lt"/>
                <a:hlinkClick r:id="rId2"/>
              </a:rPr>
              <a:t>https://tagme.org/how-to-apply/</a:t>
            </a:r>
            <a:r>
              <a:rPr lang="en-US" sz="2800">
                <a:ea typeface="+mn-lt"/>
                <a:cs typeface="+mn-lt"/>
              </a:rPr>
              <a:t>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>
                <a:ea typeface="Calibri"/>
                <a:cs typeface="Calibri"/>
              </a:rPr>
              <a:t>CE: 15 hours needed when first applying</a:t>
            </a:r>
          </a:p>
        </p:txBody>
      </p:sp>
    </p:spTree>
    <p:extLst>
      <p:ext uri="{BB962C8B-B14F-4D97-AF65-F5344CB8AC3E}">
        <p14:creationId xmlns:p14="http://schemas.microsoft.com/office/powerpoint/2010/main" val="34187886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504731-FAA1-4DB3-B0BA-897B1C3092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2600" y="485776"/>
            <a:ext cx="8505825" cy="72548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ctr">
              <a:buNone/>
            </a:pPr>
            <a:r>
              <a:rPr lang="en-US" sz="4400">
                <a:cs typeface="Calibri"/>
              </a:rPr>
              <a:t>Program Review check in</a:t>
            </a:r>
            <a:endParaRPr lang="en-US" sz="4400">
              <a:ea typeface="Calibri"/>
              <a:cs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8B70DB7-6C30-BCFA-3818-87A6EA6CA686}"/>
              </a:ext>
            </a:extLst>
          </p:cNvPr>
          <p:cNvSpPr txBox="1"/>
          <p:nvPr/>
        </p:nvSpPr>
        <p:spPr>
          <a:xfrm>
            <a:off x="847724" y="1428749"/>
            <a:ext cx="9410700" cy="424731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>
                <a:ea typeface="+mn-lt"/>
                <a:cs typeface="+mn-lt"/>
                <a:hlinkClick r:id="rId2"/>
              </a:rPr>
              <a:t>Program Documentation Review Form.pdf</a:t>
            </a:r>
            <a:endParaRPr lang="en-US" sz="2800">
              <a:ea typeface="Calibri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>
                <a:ea typeface="Calibri"/>
                <a:cs typeface="Calibri"/>
              </a:rPr>
              <a:t>Common Missing Documents: </a:t>
            </a:r>
          </a:p>
          <a:p>
            <a:pPr marL="742950" lvl="1" indent="-285750">
              <a:buFont typeface="Courier New" panose="020B0604020202020204" pitchFamily="34" charset="0"/>
              <a:buChar char="o"/>
            </a:pPr>
            <a:r>
              <a:rPr lang="en-US" sz="2800">
                <a:ea typeface="Calibri"/>
                <a:cs typeface="Calibri"/>
              </a:rPr>
              <a:t>Initiatives: track your programs progress with dates!</a:t>
            </a:r>
            <a:endParaRPr lang="en-US"/>
          </a:p>
          <a:p>
            <a:pPr marL="742950" lvl="1" indent="-285750">
              <a:buFont typeface="Courier New" panose="020B0604020202020204" pitchFamily="34" charset="0"/>
              <a:buChar char="o"/>
            </a:pPr>
            <a:r>
              <a:rPr lang="en-US" sz="2800">
                <a:ea typeface="Calibri"/>
                <a:cs typeface="Calibri"/>
              </a:rPr>
              <a:t>Multi source evals- need 2 at least twice a year</a:t>
            </a:r>
          </a:p>
          <a:p>
            <a:pPr marL="742950" lvl="1" indent="-285750">
              <a:buFont typeface="Courier New" panose="020B0604020202020204" pitchFamily="34" charset="0"/>
              <a:buChar char="o"/>
            </a:pPr>
            <a:r>
              <a:rPr lang="en-US" sz="2800">
                <a:ea typeface="Calibri"/>
                <a:cs typeface="Calibri"/>
              </a:rPr>
              <a:t>Goals and Objectives: site, rotation, level specific</a:t>
            </a:r>
          </a:p>
          <a:p>
            <a:pPr marL="742950" lvl="1" indent="-285750">
              <a:buFont typeface="Courier New" panose="020B0604020202020204" pitchFamily="34" charset="0"/>
              <a:buChar char="o"/>
            </a:pPr>
            <a:r>
              <a:rPr lang="en-US" sz="2800">
                <a:ea typeface="Calibri"/>
                <a:cs typeface="Calibri"/>
              </a:rPr>
              <a:t>AMA-GCEP modules- </a:t>
            </a:r>
            <a:r>
              <a:rPr lang="en-US">
                <a:ea typeface="Calibri"/>
                <a:cs typeface="Calibri"/>
              </a:rPr>
              <a:t>End of Year: tips and tricks for compliance, printing reports, etc.</a:t>
            </a:r>
          </a:p>
          <a:p>
            <a:pPr marL="742950" lvl="1" indent="-285750">
              <a:buFont typeface="Courier New" panose="020B0604020202020204" pitchFamily="34" charset="0"/>
              <a:buChar char="o"/>
            </a:pPr>
            <a:r>
              <a:rPr lang="en-US" sz="2800">
                <a:ea typeface="+mn-lt"/>
                <a:cs typeface="+mn-lt"/>
              </a:rPr>
              <a:t>Policies and procedures to ensure coverage and continuity during HO absences </a:t>
            </a:r>
            <a:endParaRPr lang="en-US" sz="2800">
              <a:ea typeface="Calibri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>
                <a:ea typeface="Calibri"/>
                <a:cs typeface="Calibri"/>
              </a:rPr>
              <a:t>Organization is key!!!</a:t>
            </a:r>
            <a:endParaRPr lang="en-US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590284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63B1F-0130-4E93-966E-97516C208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House Officer Binders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504731-FAA1-4DB3-B0BA-897B1C3092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57326"/>
            <a:ext cx="10972800" cy="4525963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lvl="1"/>
            <a:r>
              <a:rPr lang="en-US" sz="2000">
                <a:ea typeface="+mn-lt"/>
                <a:cs typeface="+mn-lt"/>
              </a:rPr>
              <a:t>House Officer Photo </a:t>
            </a:r>
            <a:endParaRPr lang="en-US" sz="2000">
              <a:cs typeface="Calibri"/>
            </a:endParaRPr>
          </a:p>
          <a:p>
            <a:pPr lvl="1"/>
            <a:r>
              <a:rPr lang="en-US" sz="2000">
                <a:ea typeface="+mn-lt"/>
                <a:cs typeface="+mn-lt"/>
              </a:rPr>
              <a:t>Application/CV/Contract (yearly)</a:t>
            </a:r>
            <a:endParaRPr lang="en-US"/>
          </a:p>
          <a:p>
            <a:pPr lvl="1"/>
            <a:r>
              <a:rPr lang="en-US" sz="2000">
                <a:ea typeface="+mn-lt"/>
                <a:cs typeface="+mn-lt"/>
              </a:rPr>
              <a:t>New Hire Paperwork</a:t>
            </a:r>
            <a:endParaRPr lang="en-US"/>
          </a:p>
          <a:p>
            <a:pPr lvl="2"/>
            <a:r>
              <a:rPr lang="en-US" sz="2000">
                <a:ea typeface="+mn-lt"/>
                <a:cs typeface="+mn-lt"/>
              </a:rPr>
              <a:t>LSU, Sites, yearly applications</a:t>
            </a:r>
            <a:endParaRPr lang="en-US"/>
          </a:p>
          <a:p>
            <a:pPr lvl="1"/>
            <a:r>
              <a:rPr lang="en-US" sz="2000">
                <a:ea typeface="+mn-lt"/>
                <a:cs typeface="+mn-lt"/>
              </a:rPr>
              <a:t>License (dates in NI)</a:t>
            </a:r>
            <a:endParaRPr lang="en-US"/>
          </a:p>
          <a:p>
            <a:pPr lvl="1"/>
            <a:r>
              <a:rPr lang="en-US" sz="2000">
                <a:ea typeface="+mn-lt"/>
                <a:cs typeface="+mn-lt"/>
              </a:rPr>
              <a:t>Evaluations (NI)</a:t>
            </a:r>
            <a:endParaRPr lang="en-US"/>
          </a:p>
          <a:p>
            <a:pPr lvl="1"/>
            <a:r>
              <a:rPr lang="en-US" sz="2000">
                <a:ea typeface="+mn-lt"/>
                <a:cs typeface="+mn-lt"/>
              </a:rPr>
              <a:t>Research</a:t>
            </a:r>
            <a:endParaRPr lang="en-US"/>
          </a:p>
          <a:p>
            <a:pPr lvl="1"/>
            <a:r>
              <a:rPr lang="en-US" sz="2000">
                <a:ea typeface="+mn-lt"/>
                <a:cs typeface="+mn-lt"/>
              </a:rPr>
              <a:t>Work hours (NI)</a:t>
            </a:r>
            <a:endParaRPr lang="en-US"/>
          </a:p>
          <a:p>
            <a:pPr lvl="2"/>
            <a:r>
              <a:rPr lang="en-US" sz="2000">
                <a:ea typeface="+mn-lt"/>
                <a:cs typeface="+mn-lt"/>
              </a:rPr>
              <a:t>Pulled at the end of each year</a:t>
            </a:r>
            <a:endParaRPr lang="en-US"/>
          </a:p>
          <a:p>
            <a:pPr lvl="1"/>
            <a:r>
              <a:rPr lang="en-US" sz="2000">
                <a:ea typeface="+mn-lt"/>
                <a:cs typeface="+mn-lt"/>
              </a:rPr>
              <a:t>Rotation Schedules (NI) </a:t>
            </a:r>
            <a:endParaRPr lang="en-US">
              <a:ea typeface="+mn-lt"/>
              <a:cs typeface="+mn-lt"/>
            </a:endParaRPr>
          </a:p>
          <a:p>
            <a:pPr lvl="2"/>
            <a:r>
              <a:rPr lang="en-US" sz="1600">
                <a:ea typeface="+mn-lt"/>
                <a:cs typeface="+mn-lt"/>
              </a:rPr>
              <a:t>Yearly</a:t>
            </a:r>
            <a:endParaRPr lang="en-US" sz="1600">
              <a:cs typeface="Calibri"/>
            </a:endParaRPr>
          </a:p>
          <a:p>
            <a:pPr lvl="1"/>
            <a:r>
              <a:rPr lang="en-US" sz="2000">
                <a:ea typeface="+mn-lt"/>
                <a:cs typeface="+mn-lt"/>
              </a:rPr>
              <a:t>Exam scores (NI)</a:t>
            </a:r>
            <a:endParaRPr lang="en-US">
              <a:ea typeface="+mn-lt"/>
              <a:cs typeface="+mn-lt"/>
            </a:endParaRPr>
          </a:p>
          <a:p>
            <a:pPr lvl="2"/>
            <a:r>
              <a:rPr lang="en-US" sz="1600">
                <a:ea typeface="+mn-lt"/>
                <a:cs typeface="+mn-lt"/>
              </a:rPr>
              <a:t>ITE, boards, step 3, etc.</a:t>
            </a:r>
            <a:endParaRPr lang="en-US" sz="1600">
              <a:cs typeface="Calibri"/>
            </a:endParaRPr>
          </a:p>
          <a:p>
            <a:pPr lvl="1"/>
            <a:r>
              <a:rPr lang="en-US" sz="2000">
                <a:ea typeface="+mn-lt"/>
                <a:cs typeface="+mn-lt"/>
              </a:rPr>
              <a:t>Case logs/procedure logs (NI)</a:t>
            </a:r>
            <a:endParaRPr lang="en-US"/>
          </a:p>
          <a:p>
            <a:pPr lvl="1"/>
            <a:r>
              <a:rPr lang="en-US" sz="1900">
                <a:cs typeface="Calibri"/>
              </a:rPr>
              <a:t>Campus correspondences/other </a:t>
            </a:r>
          </a:p>
        </p:txBody>
      </p:sp>
    </p:spTree>
    <p:extLst>
      <p:ext uri="{BB962C8B-B14F-4D97-AF65-F5344CB8AC3E}">
        <p14:creationId xmlns:p14="http://schemas.microsoft.com/office/powerpoint/2010/main" val="9627453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821E6-B802-5B12-CF4B-DF575F1EB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ERAS 2024-2025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46878F-2EFF-E14B-79CE-5E97E483CD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46088"/>
            <a:ext cx="10972800" cy="4525963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en-US" dirty="0">
                <a:ea typeface="+mn-lt"/>
                <a:cs typeface="+mn-lt"/>
                <a:hlinkClick r:id="rId2"/>
              </a:rPr>
              <a:t>What's Coming in the 2025 ERAS Season</a:t>
            </a:r>
            <a:endParaRPr lang="en-US" dirty="0">
              <a:ea typeface="+mn-lt"/>
              <a:cs typeface="+mn-lt"/>
            </a:endParaRPr>
          </a:p>
          <a:p>
            <a:pPr lvl="1"/>
            <a:r>
              <a:rPr lang="en-US" dirty="0">
                <a:cs typeface="Calibri"/>
              </a:rPr>
              <a:t>Program Signaling and Interview Invitations &amp; Specialty Opt-In reminder </a:t>
            </a:r>
            <a:endParaRPr lang="en-US" dirty="0">
              <a:ea typeface="Calibri"/>
              <a:cs typeface="Calibri"/>
            </a:endParaRPr>
          </a:p>
          <a:p>
            <a:pPr lvl="2">
              <a:buFont typeface="Wingdings" panose="020B0604020202020204" pitchFamily="34" charset="0"/>
              <a:buChar char="§"/>
            </a:pPr>
            <a:r>
              <a:rPr lang="en-US">
                <a:ea typeface="+mn-lt"/>
                <a:cs typeface="+mn-lt"/>
              </a:rPr>
              <a:t>Individual Residency Programs in participating specialties must Opt-in to receive program signals when registering for the 2025 ERAS Application Season in ERAS program Management (EPM), beginning April 15, 2024 -  June 30, 2024</a:t>
            </a:r>
            <a:endParaRPr lang="en-US" dirty="0">
              <a:ea typeface="+mn-lt"/>
              <a:cs typeface="+mn-lt"/>
            </a:endParaRPr>
          </a:p>
          <a:p>
            <a:pPr lvl="2">
              <a:buFont typeface="Wingdings" panose="020B0604020202020204" pitchFamily="34" charset="0"/>
              <a:buChar char="§"/>
            </a:pPr>
            <a:r>
              <a:rPr lang="en-US">
                <a:ea typeface="+mn-lt"/>
                <a:cs typeface="+mn-lt"/>
              </a:rPr>
              <a:t>December Cycle specialty societies and programs can indicate their intent to use program signals for 2024-2025 Application season later this year.  More information </a:t>
            </a:r>
            <a:r>
              <a:rPr lang="en-US" dirty="0">
                <a:ea typeface="+mn-lt"/>
                <a:cs typeface="+mn-lt"/>
              </a:rPr>
              <a:t>to come. </a:t>
            </a:r>
          </a:p>
          <a:p>
            <a:pPr lvl="1"/>
            <a:r>
              <a:rPr lang="en-US" dirty="0">
                <a:ea typeface="+mn-lt"/>
                <a:cs typeface="+mn-lt"/>
                <a:hlinkClick r:id="rId3"/>
              </a:rPr>
              <a:t>https://vimeo.com/915735345</a:t>
            </a:r>
            <a:r>
              <a:rPr lang="en-US" dirty="0">
                <a:ea typeface="+mn-lt"/>
                <a:cs typeface="+mn-lt"/>
              </a:rPr>
              <a:t> New ERAS Content Updates for the ERAS 24-25 Application Season</a:t>
            </a:r>
            <a:endParaRPr lang="en-US" dirty="0"/>
          </a:p>
          <a:p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6389940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8FC6CA915225C4BB9F3585CD0332040" ma:contentTypeVersion="8" ma:contentTypeDescription="Create a new document." ma:contentTypeScope="" ma:versionID="d966c6c594562c52fead078994fe4f52">
  <xsd:schema xmlns:xsd="http://www.w3.org/2001/XMLSchema" xmlns:xs="http://www.w3.org/2001/XMLSchema" xmlns:p="http://schemas.microsoft.com/office/2006/metadata/properties" xmlns:ns2="975e37a8-7f5f-4888-af20-2bf05acb12f4" xmlns:ns3="ce103bb2-26e4-4432-b4c4-0552ce98cd7c" targetNamespace="http://schemas.microsoft.com/office/2006/metadata/properties" ma:root="true" ma:fieldsID="86d59ef99ba8c941fd6fa94c864d9163" ns2:_="" ns3:_="">
    <xsd:import namespace="975e37a8-7f5f-4888-af20-2bf05acb12f4"/>
    <xsd:import namespace="ce103bb2-26e4-4432-b4c4-0552ce98cd7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5e37a8-7f5f-4888-af20-2bf05acb12f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103bb2-26e4-4432-b4c4-0552ce98cd7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89327B1-4F00-4462-A8A2-806678FF71BC}">
  <ds:schemaRefs>
    <ds:schemaRef ds:uri="975e37a8-7f5f-4888-af20-2bf05acb12f4"/>
    <ds:schemaRef ds:uri="ce103bb2-26e4-4432-b4c4-0552ce98cd7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007C17CF-9014-42D2-91E5-D094FEC22B2F}">
  <ds:schemaRefs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ce103bb2-26e4-4432-b4c4-0552ce98cd7c"/>
    <ds:schemaRef ds:uri="http://purl.org/dc/elements/1.1/"/>
    <ds:schemaRef ds:uri="http://schemas.microsoft.com/office/2006/metadata/properties"/>
    <ds:schemaRef ds:uri="975e37a8-7f5f-4888-af20-2bf05acb12f4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5EA7677-7A4F-41D6-8F1C-58DD593BFFC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849</Words>
  <Application>Microsoft Office PowerPoint</Application>
  <PresentationFormat>Widescreen</PresentationFormat>
  <Paragraphs>181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Arial,Sans-Serif</vt:lpstr>
      <vt:lpstr>Calibri</vt:lpstr>
      <vt:lpstr>Courier New</vt:lpstr>
      <vt:lpstr>Wingdings</vt:lpstr>
      <vt:lpstr>1_Office Theme</vt:lpstr>
      <vt:lpstr>Coordinator Meeting</vt:lpstr>
      <vt:lpstr>PowerPoint Presentation</vt:lpstr>
      <vt:lpstr>Appointment "Packet"</vt:lpstr>
      <vt:lpstr>Orientation Portal</vt:lpstr>
      <vt:lpstr>Exit Packets</vt:lpstr>
      <vt:lpstr>PowerPoint Presentation</vt:lpstr>
      <vt:lpstr>PowerPoint Presentation</vt:lpstr>
      <vt:lpstr>House Officer Binders</vt:lpstr>
      <vt:lpstr>ERAS 2024-2025</vt:lpstr>
      <vt:lpstr>NRMP Fellowship Programs</vt:lpstr>
      <vt:lpstr>BLS/ACLS info</vt:lpstr>
      <vt:lpstr>Up and Coming Dates</vt:lpstr>
      <vt:lpstr>Reminders</vt:lpstr>
      <vt:lpstr>Reminders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Lundsgaard, Yolanda M.</dc:creator>
  <cp:lastModifiedBy>Blakemore, Sara B.</cp:lastModifiedBy>
  <cp:revision>133</cp:revision>
  <dcterms:created xsi:type="dcterms:W3CDTF">2021-04-05T19:52:58Z</dcterms:created>
  <dcterms:modified xsi:type="dcterms:W3CDTF">2024-04-16T18:38:29Z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0x010100E8FC6CA915225C4BB9F3585CD0332040</vt:lpwstr>
  </property>
</Properties>
</file>