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8" r:id="rId5"/>
    <p:sldId id="262" r:id="rId6"/>
    <p:sldId id="284" r:id="rId7"/>
    <p:sldId id="272" r:id="rId8"/>
    <p:sldId id="271" r:id="rId9"/>
    <p:sldId id="270" r:id="rId10"/>
    <p:sldId id="281" r:id="rId11"/>
    <p:sldId id="283" r:id="rId12"/>
    <p:sldId id="282" r:id="rId13"/>
    <p:sldId id="260" r:id="rId14"/>
    <p:sldId id="277" r:id="rId15"/>
    <p:sldId id="273" r:id="rId16"/>
    <p:sldId id="285" r:id="rId17"/>
    <p:sldId id="279"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79143-7C3E-4586-A842-D432ECC68DA0}" v="1" dt="2023-04-12T18:31:09.546"/>
    <p1510:client id="{168F8358-0CE4-4A98-87CE-54AE6B233F87}" v="485" dt="2023-04-13T18:36:54.413"/>
    <p1510:client id="{1B504311-AE4A-43ED-BF6F-278127F12DA4}" v="76" dt="2023-04-18T14:12:46.731"/>
    <p1510:client id="{66557569-0E5B-4CDF-BE0D-73392FB397D0}" v="551" dt="2023-04-12T18:12:25.783"/>
    <p1510:client id="{7539CD45-8E41-4648-8EFA-C58FC27DEFB1}" v="587" dt="2023-04-12T20:45:20.274"/>
    <p1510:client id="{7FF97B9A-AA14-41AB-B4B7-4FECD9F1E240}" v="103" dt="2023-04-18T13:40:12.776"/>
    <p1510:client id="{80BE4D0C-B422-49AD-8C6A-481F61D5A01E}" v="21" dt="2023-04-17T18:18:43.914"/>
    <p1510:client id="{AC367985-DE59-4590-A87D-03AEE10C5AF1}" v="115" dt="2023-04-11T15:21:43.815"/>
    <p1510:client id="{C117877A-7A27-44FC-B3FA-6DED9948D8A7}" v="120" dt="2023-04-18T13:11:09.960"/>
    <p1510:client id="{CC2090BF-00AE-406C-A03E-1AB68D28C4C3}" v="2622" dt="2023-04-17T17:57:20.279"/>
    <p1510:client id="{E07F1C1E-2031-41DA-981F-4962BD5708D7}" v="67" dt="2023-04-13T15:26:58.737"/>
    <p1510:client id="{E5CCF53B-3AB5-4942-B473-0AB92122F606}" v="50" dt="2023-04-17T18:01:13.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6364C-6654-4DBA-A90C-0A0A3296FD42}" type="datetimeFigureOut">
              <a:rPr lang="en-US"/>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74A22-A378-4E0A-91C4-15BC1C15F41F}" type="slidenum">
              <a:rPr lang="en-US"/>
              <a:t>‹#›</a:t>
            </a:fld>
            <a:endParaRPr lang="en-US"/>
          </a:p>
        </p:txBody>
      </p:sp>
    </p:spTree>
    <p:extLst>
      <p:ext uri="{BB962C8B-B14F-4D97-AF65-F5344CB8AC3E}">
        <p14:creationId xmlns:p14="http://schemas.microsoft.com/office/powerpoint/2010/main" val="172444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4/18/2023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sugme.atlassian.net/wiki/spaces/FORMDOCS/pages/1245441/TB+Form" TargetMode="External"/><Relationship Id="rId2" Type="http://schemas.openxmlformats.org/officeDocument/2006/relationships/hyperlink" Target="https://www.medschool.lsuhsc.edu/medical_education/supersaas/?schedule=House_Officer_TB_Tes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medschool.lsuhsc.edu/medical_education/graduate/appointments/" TargetMode="External"/><Relationship Id="rId3" Type="http://schemas.openxmlformats.org/officeDocument/2006/relationships/hyperlink" Target="https://lsugme.atlassian.net/wiki/spaces/FORMDOCS/pages/2654267/GME+Program+Exit+Packet" TargetMode="External"/><Relationship Id="rId7" Type="http://schemas.openxmlformats.org/officeDocument/2006/relationships/hyperlink" Target="https://www.lsuhsc.edu/administration/hrm/docs/PersonalDataChangeForm.pdf"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lsugme.atlassian.net/wiki/spaces/FORMDOCS/pages/42270776/Summative+Evaluation+Template" TargetMode="External"/><Relationship Id="rId5" Type="http://schemas.openxmlformats.org/officeDocument/2006/relationships/hyperlink" Target="https://lsugme.atlassian.net/wiki/spaces/ACGME/pages/42631259/Summative+Evaluation" TargetMode="External"/><Relationship Id="rId4" Type="http://schemas.openxmlformats.org/officeDocument/2006/relationships/hyperlink" Target="https://lsugme.atlassian.net/wiki/spaces/FORMDOCS/pages/1245487/GME+Data+Sheet" TargetMode="External"/><Relationship Id="rId9" Type="http://schemas.openxmlformats.org/officeDocument/2006/relationships/hyperlink" Target="https://ome-ccalla-serv.master.lsuhsc.edu/ResidentDataStatus/DutyHours.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ehttps:/connect.aamc.org/viewdocument/supplemental-eras-application-resea" TargetMode="External"/><Relationship Id="rId2" Type="http://schemas.openxmlformats.org/officeDocument/2006/relationships/hyperlink" Target="https://nam10.safelinks.protection.outlook.com/?url=https%3A%2F%2Fclick.email.aamc.org%2F%3Fqs%3Dce7faa1e784ac98ca0a0f5b2387791f6042a8e5b172b6f0b220744140110bec0b38d6d94cb40c5c5025c245235e566aa51147926558a0428&amp;data=05%7C01%7Cyleeha%40lsuhsc.edu%7Ce4f7b422646444ce65f208db36d13a0a%7C3406368982d44e89a3281ab79cc58d9d%7C0%7C0%7C638164044490925416%7CUnknown%7CTWFpbGZsb3d8eyJWIjoiMC4wLjAwMDAiLCJQIjoiV2luMzIiLCJBTiI6Ik1haWwiLCJXVCI6Mn0%3D%7C3000%7C%7C%7C&amp;sdata=7BzYt5jbXWZjTh4rOMyuXBkvWcf5vcuyVjdpc6JH65s%3D&amp;reserve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a:bodyPr>
          <a:lstStyle/>
          <a:p>
            <a:r>
              <a:rPr lang="en-US">
                <a:cs typeface="Calibri"/>
              </a:rPr>
              <a:t>April 18, 2023</a:t>
            </a:r>
          </a:p>
        </p:txBody>
      </p:sp>
    </p:spTree>
    <p:extLst>
      <p:ext uri="{BB962C8B-B14F-4D97-AF65-F5344CB8AC3E}">
        <p14:creationId xmlns:p14="http://schemas.microsoft.com/office/powerpoint/2010/main" val="250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2F61-A178-4137-94F2-ACEA23FBA377}"/>
              </a:ext>
            </a:extLst>
          </p:cNvPr>
          <p:cNvSpPr>
            <a:spLocks noGrp="1"/>
          </p:cNvSpPr>
          <p:nvPr>
            <p:ph type="title"/>
          </p:nvPr>
        </p:nvSpPr>
        <p:spPr/>
        <p:txBody>
          <a:bodyPr/>
          <a:lstStyle/>
          <a:p>
            <a:r>
              <a:rPr lang="en-US">
                <a:cs typeface="Calibri"/>
              </a:rPr>
              <a:t>QI Forum – June 8, 2023</a:t>
            </a:r>
            <a:endParaRPr lang="en-US"/>
          </a:p>
        </p:txBody>
      </p:sp>
      <p:sp>
        <p:nvSpPr>
          <p:cNvPr id="3" name="Content Placeholder 2">
            <a:extLst>
              <a:ext uri="{FF2B5EF4-FFF2-40B4-BE49-F238E27FC236}">
                <a16:creationId xmlns:a16="http://schemas.microsoft.com/office/drawing/2014/main" id="{3ACA6225-1FFC-4660-982B-6E9FAB4C8271}"/>
              </a:ext>
            </a:extLst>
          </p:cNvPr>
          <p:cNvSpPr>
            <a:spLocks noGrp="1"/>
          </p:cNvSpPr>
          <p:nvPr>
            <p:ph idx="1"/>
          </p:nvPr>
        </p:nvSpPr>
        <p:spPr/>
        <p:txBody>
          <a:bodyPr vert="horz" lIns="91440" tIns="45720" rIns="91440" bIns="45720" rtlCol="0" anchor="t">
            <a:normAutofit/>
          </a:bodyPr>
          <a:lstStyle/>
          <a:p>
            <a:pPr marL="0" indent="0">
              <a:buNone/>
            </a:pPr>
            <a:r>
              <a:rPr lang="en-US">
                <a:cs typeface="Calibri"/>
              </a:rPr>
              <a:t>Submissions have been reviewed and final decisions are being made. Email notifications will be going out later this week to let the submitters know what category they have been chosen to present. </a:t>
            </a:r>
          </a:p>
          <a:p>
            <a:pPr marL="0" indent="0">
              <a:buNone/>
            </a:pPr>
            <a:r>
              <a:rPr lang="en-US">
                <a:cs typeface="Calibri"/>
              </a:rPr>
              <a:t>-Emails will include the category, deadlines for submitting the presentation/poster to the Forum, and instructions for the person(s) presenting. </a:t>
            </a:r>
          </a:p>
        </p:txBody>
      </p:sp>
    </p:spTree>
    <p:extLst>
      <p:ext uri="{BB962C8B-B14F-4D97-AF65-F5344CB8AC3E}">
        <p14:creationId xmlns:p14="http://schemas.microsoft.com/office/powerpoint/2010/main" val="3908713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6371-3FFB-59BB-B235-CAE22FC83509}"/>
              </a:ext>
            </a:extLst>
          </p:cNvPr>
          <p:cNvSpPr>
            <a:spLocks noGrp="1"/>
          </p:cNvSpPr>
          <p:nvPr>
            <p:ph type="title"/>
          </p:nvPr>
        </p:nvSpPr>
        <p:spPr/>
        <p:txBody>
          <a:bodyPr/>
          <a:lstStyle/>
          <a:p>
            <a:r>
              <a:rPr lang="en-US">
                <a:cs typeface="Calibri"/>
              </a:rPr>
              <a:t>Expired PLAs</a:t>
            </a:r>
            <a:endParaRPr lang="en-US"/>
          </a:p>
        </p:txBody>
      </p:sp>
      <p:sp>
        <p:nvSpPr>
          <p:cNvPr id="3" name="Content Placeholder 2">
            <a:extLst>
              <a:ext uri="{FF2B5EF4-FFF2-40B4-BE49-F238E27FC236}">
                <a16:creationId xmlns:a16="http://schemas.microsoft.com/office/drawing/2014/main" id="{C75256C3-5986-B77C-23E3-9C0E2D7AD1E5}"/>
              </a:ext>
            </a:extLst>
          </p:cNvPr>
          <p:cNvSpPr>
            <a:spLocks noGrp="1"/>
          </p:cNvSpPr>
          <p:nvPr>
            <p:ph idx="1"/>
          </p:nvPr>
        </p:nvSpPr>
        <p:spPr/>
        <p:txBody>
          <a:bodyPr vert="horz" lIns="91440" tIns="45720" rIns="91440" bIns="45720" rtlCol="0" anchor="t">
            <a:normAutofit/>
          </a:bodyPr>
          <a:lstStyle/>
          <a:p>
            <a:r>
              <a:rPr lang="en-US">
                <a:cs typeface="Calibri"/>
              </a:rPr>
              <a:t>Workshop – Tuesday, June 13th, 10:30-12:00 – Large Lecture Room.</a:t>
            </a:r>
          </a:p>
          <a:p>
            <a:pPr lvl="1"/>
            <a:r>
              <a:rPr lang="en-US">
                <a:cs typeface="Calibri"/>
              </a:rPr>
              <a:t>Come with Word documents ready (saved on your computer/drive)</a:t>
            </a:r>
          </a:p>
          <a:p>
            <a:pPr lvl="2"/>
            <a:r>
              <a:rPr lang="en-US">
                <a:cs typeface="Calibri"/>
              </a:rPr>
              <a:t>PD, Site Director, Affiliating Entity filled in</a:t>
            </a:r>
          </a:p>
          <a:p>
            <a:pPr lvl="2"/>
            <a:r>
              <a:rPr lang="en-US">
                <a:cs typeface="Calibri"/>
              </a:rPr>
              <a:t>Make sure (residents/fellows) is corrected for what is appropriate for your program</a:t>
            </a:r>
          </a:p>
          <a:p>
            <a:pPr lvl="2"/>
            <a:r>
              <a:rPr lang="en-US">
                <a:cs typeface="Calibri"/>
              </a:rPr>
              <a:t>Have Goals &amp; Objectives saved on computer/drive as Word doc or PDF</a:t>
            </a:r>
          </a:p>
          <a:p>
            <a:pPr lvl="2"/>
            <a:r>
              <a:rPr lang="en-US">
                <a:cs typeface="Calibri"/>
              </a:rPr>
              <a:t>Have email addresses for PD and Site Director and hospital admin (if not listed in KB). </a:t>
            </a:r>
          </a:p>
        </p:txBody>
      </p:sp>
    </p:spTree>
    <p:extLst>
      <p:ext uri="{BB962C8B-B14F-4D97-AF65-F5344CB8AC3E}">
        <p14:creationId xmlns:p14="http://schemas.microsoft.com/office/powerpoint/2010/main" val="290985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a:xfrm>
            <a:off x="649184" y="17339"/>
            <a:ext cx="10972800" cy="1143000"/>
          </a:xfrm>
        </p:spPr>
        <p:txBody>
          <a:bodyPr/>
          <a:lstStyle/>
          <a:p>
            <a:r>
              <a:rPr lang="en-US" dirty="0">
                <a:cs typeface="Calibri"/>
              </a:rPr>
              <a:t>Up and Coming Dates</a:t>
            </a:r>
            <a:endParaRPr lang="en-US" dirty="0"/>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570016" y="1150547"/>
            <a:ext cx="10972800" cy="4892118"/>
          </a:xfrm>
        </p:spPr>
        <p:txBody>
          <a:bodyPr vert="horz" lIns="91440" tIns="45720" rIns="91440" bIns="45720" rtlCol="0" anchor="t">
            <a:normAutofit fontScale="92500" lnSpcReduction="20000"/>
          </a:bodyPr>
          <a:lstStyle/>
          <a:p>
            <a:r>
              <a:rPr lang="en-US" sz="2000" dirty="0">
                <a:cs typeface="Calibri"/>
              </a:rPr>
              <a:t>April: </a:t>
            </a:r>
            <a:endParaRPr lang="en-US" dirty="0">
              <a:cs typeface="Calibri"/>
            </a:endParaRPr>
          </a:p>
          <a:p>
            <a:pPr lvl="1"/>
            <a:r>
              <a:rPr lang="en-US" sz="1600" dirty="0">
                <a:cs typeface="Calibri"/>
              </a:rPr>
              <a:t>20th @ 2pm - CORE</a:t>
            </a:r>
          </a:p>
          <a:p>
            <a:pPr lvl="1"/>
            <a:r>
              <a:rPr lang="en-US" sz="1600" dirty="0">
                <a:cs typeface="Calibri"/>
              </a:rPr>
              <a:t>21st @ 12 - Daniel's Lecture</a:t>
            </a:r>
          </a:p>
          <a:p>
            <a:pPr lvl="1"/>
            <a:r>
              <a:rPr lang="en-US" sz="1600" b="1" dirty="0">
                <a:highlight>
                  <a:srgbClr val="FFFF00"/>
                </a:highlight>
                <a:cs typeface="Calibri"/>
              </a:rPr>
              <a:t>25th @ 2pm - TAGME</a:t>
            </a:r>
          </a:p>
          <a:p>
            <a:r>
              <a:rPr lang="en-US" sz="2000" dirty="0">
                <a:cs typeface="Calibri"/>
              </a:rPr>
              <a:t>May: </a:t>
            </a:r>
          </a:p>
          <a:p>
            <a:r>
              <a:rPr lang="en-US" sz="1600" dirty="0">
                <a:cs typeface="Calibri"/>
              </a:rPr>
              <a:t>3rd @ 10am-1pm - I-9 Walk Through</a:t>
            </a:r>
          </a:p>
          <a:p>
            <a:pPr lvl="1"/>
            <a:r>
              <a:rPr lang="en-US" sz="1600" dirty="0">
                <a:cs typeface="Calibri"/>
              </a:rPr>
              <a:t>16th @10am – Coordinator Meeting</a:t>
            </a:r>
          </a:p>
          <a:p>
            <a:r>
              <a:rPr lang="en-US" sz="2000" dirty="0">
                <a:cs typeface="Calibri"/>
              </a:rPr>
              <a:t>June: </a:t>
            </a:r>
          </a:p>
          <a:p>
            <a:pPr lvl="1"/>
            <a:r>
              <a:rPr lang="en-US" sz="1600" dirty="0">
                <a:cs typeface="Calibri"/>
              </a:rPr>
              <a:t>13th @ 9am – Block Scheduling Meet Up</a:t>
            </a:r>
          </a:p>
          <a:p>
            <a:pPr lvl="1"/>
            <a:r>
              <a:rPr lang="en-US" sz="1600" dirty="0">
                <a:cs typeface="Calibri"/>
              </a:rPr>
              <a:t>13th @ 10:30 - PLA Meet Up</a:t>
            </a:r>
            <a:endParaRPr lang="en-US" dirty="0"/>
          </a:p>
          <a:p>
            <a:pPr lvl="1"/>
            <a:r>
              <a:rPr lang="en-US" sz="1600" dirty="0">
                <a:cs typeface="Calibri"/>
              </a:rPr>
              <a:t>15th @ 1pm – Block Scheduling Meet Up</a:t>
            </a:r>
          </a:p>
          <a:p>
            <a:pPr lvl="1"/>
            <a:r>
              <a:rPr lang="en-US" sz="1600" b="1" dirty="0">
                <a:cs typeface="Calibri"/>
              </a:rPr>
              <a:t>26-27 – LSU Onboarding</a:t>
            </a:r>
          </a:p>
          <a:p>
            <a:pPr lvl="1"/>
            <a:r>
              <a:rPr lang="en-US" sz="1600" b="1" dirty="0">
                <a:highlight>
                  <a:srgbClr val="FFFF00"/>
                </a:highlight>
                <a:cs typeface="Calibri"/>
              </a:rPr>
              <a:t>26- OLOL &amp; LSU BR Orientation </a:t>
            </a:r>
          </a:p>
          <a:p>
            <a:pPr lvl="1"/>
            <a:r>
              <a:rPr lang="en-US" sz="1600" dirty="0">
                <a:cs typeface="Calibri"/>
              </a:rPr>
              <a:t>28th – UMCNO Onboarding</a:t>
            </a:r>
          </a:p>
          <a:p>
            <a:pPr marL="914400" lvl="2" indent="0">
              <a:buNone/>
            </a:pPr>
            <a:endParaRPr lang="en-US" sz="1200">
              <a:cs typeface="Calibri"/>
            </a:endParaRPr>
          </a:p>
          <a:p>
            <a:r>
              <a:rPr lang="en-US" sz="2000" dirty="0">
                <a:cs typeface="Calibri"/>
              </a:rPr>
              <a:t>July: Accreditation @ CORE</a:t>
            </a:r>
          </a:p>
          <a:p>
            <a:endParaRPr lang="en-US" sz="2000">
              <a:cs typeface="Calibri"/>
            </a:endParaRPr>
          </a:p>
          <a:p>
            <a:r>
              <a:rPr lang="en-US" sz="2000" dirty="0">
                <a:cs typeface="Calibri"/>
              </a:rPr>
              <a:t>August: </a:t>
            </a:r>
          </a:p>
          <a:p>
            <a:pPr lvl="1"/>
            <a:r>
              <a:rPr lang="en-US" sz="1600" dirty="0">
                <a:cs typeface="Calibri"/>
              </a:rPr>
              <a:t>CAG Networking Event - TBD</a:t>
            </a:r>
          </a:p>
        </p:txBody>
      </p:sp>
    </p:spTree>
    <p:extLst>
      <p:ext uri="{BB962C8B-B14F-4D97-AF65-F5344CB8AC3E}">
        <p14:creationId xmlns:p14="http://schemas.microsoft.com/office/powerpoint/2010/main" val="163795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a:xfrm>
            <a:off x="649184" y="17339"/>
            <a:ext cx="10972800" cy="1143000"/>
          </a:xfrm>
        </p:spPr>
        <p:txBody>
          <a:bodyPr/>
          <a:lstStyle/>
          <a:p>
            <a:r>
              <a:rPr lang="en-US">
                <a:cs typeface="Calibri"/>
              </a:rPr>
              <a:t>Reminders</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514932" y="1618764"/>
            <a:ext cx="10972800" cy="4892118"/>
          </a:xfrm>
        </p:spPr>
        <p:txBody>
          <a:bodyPr vert="horz" lIns="91440" tIns="45720" rIns="91440" bIns="45720" rtlCol="0" anchor="t">
            <a:normAutofit/>
          </a:bodyPr>
          <a:lstStyle/>
          <a:p>
            <a:r>
              <a:rPr lang="en-US" sz="2000" dirty="0">
                <a:cs typeface="Calibri"/>
              </a:rPr>
              <a:t>Diplomas</a:t>
            </a:r>
          </a:p>
          <a:p>
            <a:pPr lvl="1"/>
            <a:r>
              <a:rPr lang="en-US" sz="1600" b="1" dirty="0">
                <a:cs typeface="Calibri"/>
              </a:rPr>
              <a:t>Orders received after April 28, 2023 will not be processed until May 30, 2023 to Registrar. </a:t>
            </a:r>
            <a:endParaRPr lang="en-US" sz="1600" dirty="0">
              <a:cs typeface="Calibri"/>
            </a:endParaRPr>
          </a:p>
          <a:p>
            <a:pPr lvl="1"/>
            <a:endParaRPr lang="en-US" sz="1600" b="1" dirty="0">
              <a:cs typeface="Calibri"/>
            </a:endParaRPr>
          </a:p>
          <a:p>
            <a:r>
              <a:rPr lang="en-US" sz="2000" dirty="0">
                <a:cs typeface="Calibri"/>
              </a:rPr>
              <a:t>VA- New Rotator Paperwork due April 17th. </a:t>
            </a:r>
          </a:p>
          <a:p>
            <a:endParaRPr lang="en-US" sz="2000" dirty="0">
              <a:cs typeface="Calibri"/>
            </a:endParaRPr>
          </a:p>
          <a:p>
            <a:r>
              <a:rPr lang="en-US" sz="2000" dirty="0">
                <a:cs typeface="Calibri"/>
              </a:rPr>
              <a:t>New Hire Packets due to you May 1st </a:t>
            </a:r>
          </a:p>
          <a:p>
            <a:endParaRPr lang="en-US" sz="2000" dirty="0">
              <a:cs typeface="Calibri"/>
            </a:endParaRPr>
          </a:p>
          <a:p>
            <a:r>
              <a:rPr lang="en-US" sz="2000" dirty="0">
                <a:cs typeface="Calibri"/>
              </a:rPr>
              <a:t>Incoming House Officer LSU ID Badges </a:t>
            </a:r>
          </a:p>
          <a:p>
            <a:endParaRPr lang="en-US" sz="2000" dirty="0">
              <a:cs typeface="Calibri"/>
            </a:endParaRPr>
          </a:p>
          <a:p>
            <a:r>
              <a:rPr lang="en-US" sz="2000" dirty="0">
                <a:cs typeface="Calibri"/>
              </a:rPr>
              <a:t>Official Driving Records mailed to: </a:t>
            </a:r>
            <a:r>
              <a:rPr lang="en-US" sz="1000" dirty="0">
                <a:solidFill>
                  <a:srgbClr val="461D7C"/>
                </a:solidFill>
                <a:latin typeface="Arial"/>
                <a:cs typeface="Arial"/>
              </a:rPr>
              <a:t>LSUHSC Environmental Health and Safety Department, Stanislaus Hall Room 216, 450A S. Claiborne Avenue, New Orleans, LA 70112.</a:t>
            </a:r>
            <a:endParaRPr lang="en-US">
              <a:cs typeface="Calibri"/>
            </a:endParaRPr>
          </a:p>
          <a:p>
            <a:pPr lvl="1"/>
            <a:endParaRPr lang="en-US"/>
          </a:p>
          <a:p>
            <a:pPr lvl="1"/>
            <a:endParaRPr lang="en-US" sz="1600" dirty="0">
              <a:cs typeface="Calibri"/>
            </a:endParaRPr>
          </a:p>
        </p:txBody>
      </p:sp>
    </p:spTree>
    <p:extLst>
      <p:ext uri="{BB962C8B-B14F-4D97-AF65-F5344CB8AC3E}">
        <p14:creationId xmlns:p14="http://schemas.microsoft.com/office/powerpoint/2010/main" val="240998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able&#10;&#10;Description automatically generated">
            <a:extLst>
              <a:ext uri="{FF2B5EF4-FFF2-40B4-BE49-F238E27FC236}">
                <a16:creationId xmlns:a16="http://schemas.microsoft.com/office/drawing/2014/main" id="{CD17BE2E-A7E0-2502-EC41-85037B7EEF4D}"/>
              </a:ext>
            </a:extLst>
          </p:cNvPr>
          <p:cNvPicPr>
            <a:picLocks noGrp="1" noChangeAspect="1"/>
          </p:cNvPicPr>
          <p:nvPr>
            <p:ph idx="1"/>
          </p:nvPr>
        </p:nvPicPr>
        <p:blipFill>
          <a:blip r:embed="rId2"/>
          <a:stretch>
            <a:fillRect/>
          </a:stretch>
        </p:blipFill>
        <p:spPr>
          <a:xfrm>
            <a:off x="3169980" y="105889"/>
            <a:ext cx="6524975" cy="6524975"/>
          </a:xfrm>
        </p:spPr>
      </p:pic>
    </p:spTree>
    <p:extLst>
      <p:ext uri="{BB962C8B-B14F-4D97-AF65-F5344CB8AC3E}">
        <p14:creationId xmlns:p14="http://schemas.microsoft.com/office/powerpoint/2010/main" val="309058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740881-9E43-4354-314C-8C5431A116DE}"/>
              </a:ext>
            </a:extLst>
          </p:cNvPr>
          <p:cNvSpPr>
            <a:spLocks noGrp="1"/>
          </p:cNvSpPr>
          <p:nvPr>
            <p:ph idx="1"/>
          </p:nvPr>
        </p:nvSpPr>
        <p:spPr/>
        <p:txBody>
          <a:bodyPr vert="horz" lIns="91440" tIns="45720" rIns="91440" bIns="45720" rtlCol="0" anchor="t">
            <a:normAutofit/>
          </a:bodyPr>
          <a:lstStyle/>
          <a:p>
            <a:pPr marL="0" indent="0" algn="ctr">
              <a:buNone/>
            </a:pPr>
            <a:r>
              <a:rPr lang="en-US" sz="4400">
                <a:cs typeface="Calibri"/>
              </a:rPr>
              <a:t>Q/A</a:t>
            </a:r>
            <a:endParaRPr lang="en-US"/>
          </a:p>
        </p:txBody>
      </p:sp>
    </p:spTree>
    <p:extLst>
      <p:ext uri="{BB962C8B-B14F-4D97-AF65-F5344CB8AC3E}">
        <p14:creationId xmlns:p14="http://schemas.microsoft.com/office/powerpoint/2010/main" val="1885718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a:bodyPr>
          <a:lstStyle/>
          <a:p>
            <a:pPr marL="0" indent="0" algn="ctr">
              <a:buNone/>
            </a:pPr>
            <a:r>
              <a:rPr lang="en-US" sz="2800" dirty="0">
                <a:cs typeface="Calibri"/>
              </a:rPr>
              <a:t>Welcome: Kevin </a:t>
            </a:r>
            <a:r>
              <a:rPr lang="en-US" sz="2800" dirty="0" err="1">
                <a:cs typeface="Calibri"/>
              </a:rPr>
              <a:t>Oufnac</a:t>
            </a:r>
            <a:r>
              <a:rPr lang="en-US" sz="2800" dirty="0">
                <a:cs typeface="Calibri"/>
              </a:rPr>
              <a:t>, Tammy Simien, Cynthia Scott </a:t>
            </a:r>
            <a:endParaRPr lang="en-US" dirty="0"/>
          </a:p>
          <a:p>
            <a:pPr marL="0" indent="0" algn="ctr">
              <a:buNone/>
            </a:pPr>
            <a:endParaRPr lang="en-US" sz="2800" dirty="0">
              <a:cs typeface="Calibri"/>
            </a:endParaRPr>
          </a:p>
          <a:p>
            <a:pPr marL="0" indent="0" algn="ctr">
              <a:buNone/>
            </a:pPr>
            <a:r>
              <a:rPr lang="en-US" sz="2800" dirty="0">
                <a:cs typeface="Calibri"/>
              </a:rPr>
              <a:t> Malpractice coverage Q/A</a:t>
            </a:r>
            <a:endParaRPr lang="en-US"/>
          </a:p>
        </p:txBody>
      </p:sp>
    </p:spTree>
    <p:extLst>
      <p:ext uri="{BB962C8B-B14F-4D97-AF65-F5344CB8AC3E}">
        <p14:creationId xmlns:p14="http://schemas.microsoft.com/office/powerpoint/2010/main" val="215483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TB/Mask Fitting Sessions</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a:bodyPr>
          <a:lstStyle/>
          <a:p>
            <a:r>
              <a:rPr lang="en-US" sz="2000" dirty="0">
                <a:cs typeface="Calibri"/>
              </a:rPr>
              <a:t>LSU TB </a:t>
            </a:r>
            <a:r>
              <a:rPr lang="en-US" sz="2000">
                <a:cs typeface="Calibri"/>
              </a:rPr>
              <a:t>Fair: </a:t>
            </a:r>
            <a:r>
              <a:rPr lang="en-US" sz="1800" u="sng">
                <a:solidFill>
                  <a:srgbClr val="0563C1"/>
                </a:solidFill>
                <a:effectLst/>
                <a:latin typeface="Calibri" panose="020F0502020204030204" pitchFamily="34" charset="0"/>
                <a:ea typeface="Calibri" panose="020F0502020204030204" pitchFamily="34" charset="0"/>
                <a:hlinkClick r:id="rId2"/>
              </a:rPr>
              <a:t>https://www.medschool.lsuhsc.edu/medical_education/supersaas/?schedule=House_Officer_TB_Testing</a:t>
            </a:r>
            <a:r>
              <a:rPr lang="en-US" sz="1800" u="sng">
                <a:solidFill>
                  <a:srgbClr val="0563C1"/>
                </a:solidFill>
                <a:effectLst/>
                <a:latin typeface="Calibri" panose="020F0502020204030204" pitchFamily="34" charset="0"/>
                <a:ea typeface="Calibri" panose="020F0502020204030204" pitchFamily="34" charset="0"/>
              </a:rPr>
              <a:t> </a:t>
            </a:r>
            <a:endParaRPr lang="en-US" dirty="0">
              <a:cs typeface="Calibri"/>
            </a:endParaRPr>
          </a:p>
          <a:p>
            <a:pPr lvl="1"/>
            <a:r>
              <a:rPr lang="en-US" sz="1600" dirty="0">
                <a:cs typeface="Calibri"/>
              </a:rPr>
              <a:t>May 1-3, May 8-10</a:t>
            </a:r>
          </a:p>
          <a:p>
            <a:pPr lvl="1"/>
            <a:r>
              <a:rPr lang="en-US" sz="1600" dirty="0">
                <a:cs typeface="Calibri"/>
              </a:rPr>
              <a:t>May 4-5, May 11-12 Read Only </a:t>
            </a:r>
            <a:endParaRPr lang="en-US" sz="2000" dirty="0">
              <a:cs typeface="Calibri"/>
            </a:endParaRPr>
          </a:p>
          <a:p>
            <a:pPr lvl="1"/>
            <a:r>
              <a:rPr lang="en-US" sz="1600" dirty="0">
                <a:ea typeface="+mn-lt"/>
                <a:cs typeface="+mn-lt"/>
                <a:hlinkClick r:id="rId3"/>
              </a:rPr>
              <a:t>TB Form</a:t>
            </a:r>
            <a:r>
              <a:rPr lang="en-US" sz="1600" dirty="0">
                <a:ea typeface="+mn-lt"/>
                <a:cs typeface="+mn-lt"/>
              </a:rPr>
              <a:t> </a:t>
            </a:r>
          </a:p>
          <a:p>
            <a:pPr marL="457200" lvl="1" indent="0">
              <a:buNone/>
            </a:pPr>
            <a:endParaRPr lang="en-US" sz="1600" dirty="0">
              <a:cs typeface="Calibri"/>
            </a:endParaRPr>
          </a:p>
          <a:p>
            <a:r>
              <a:rPr lang="en-US" sz="2000" dirty="0">
                <a:cs typeface="Calibri"/>
              </a:rPr>
              <a:t>Mask Fit: </a:t>
            </a:r>
            <a:r>
              <a:rPr lang="en-US" sz="2000" dirty="0" err="1">
                <a:cs typeface="Calibri"/>
              </a:rPr>
              <a:t>Supersaas</a:t>
            </a:r>
            <a:r>
              <a:rPr lang="en-US" sz="2000" dirty="0">
                <a:cs typeface="Calibri"/>
              </a:rPr>
              <a:t> link coming </a:t>
            </a:r>
          </a:p>
          <a:p>
            <a:pPr lvl="1"/>
            <a:r>
              <a:rPr lang="en-US" sz="1600" dirty="0">
                <a:cs typeface="Calibri"/>
              </a:rPr>
              <a:t>June 12th AM</a:t>
            </a:r>
          </a:p>
          <a:p>
            <a:pPr lvl="1"/>
            <a:r>
              <a:rPr lang="en-US" sz="1600" dirty="0">
                <a:cs typeface="Calibri"/>
              </a:rPr>
              <a:t>June 13th PM</a:t>
            </a:r>
          </a:p>
          <a:p>
            <a:pPr lvl="1"/>
            <a:endParaRPr lang="en-US" sz="1600" dirty="0">
              <a:cs typeface="Calibri"/>
            </a:endParaRPr>
          </a:p>
        </p:txBody>
      </p:sp>
    </p:spTree>
    <p:extLst>
      <p:ext uri="{BB962C8B-B14F-4D97-AF65-F5344CB8AC3E}">
        <p14:creationId xmlns:p14="http://schemas.microsoft.com/office/powerpoint/2010/main" val="311986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Orientation Portal</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a:bodyPr>
          <a:lstStyle/>
          <a:p>
            <a:r>
              <a:rPr lang="en-US" sz="2000" dirty="0">
                <a:ea typeface="+mn-lt"/>
                <a:cs typeface="+mn-lt"/>
              </a:rPr>
              <a:t>"Opens" </a:t>
            </a:r>
            <a:r>
              <a:rPr lang="en-US" sz="2000" b="1" dirty="0">
                <a:ea typeface="+mn-lt"/>
                <a:cs typeface="+mn-lt"/>
              </a:rPr>
              <a:t>May 15th</a:t>
            </a:r>
            <a:r>
              <a:rPr lang="en-US" sz="2000" dirty="0">
                <a:ea typeface="+mn-lt"/>
                <a:cs typeface="+mn-lt"/>
              </a:rPr>
              <a:t>. Incoming House Officers must complete orientation by </a:t>
            </a:r>
            <a:r>
              <a:rPr lang="en-US" sz="2000" b="1" dirty="0">
                <a:ea typeface="+mn-lt"/>
                <a:cs typeface="+mn-lt"/>
              </a:rPr>
              <a:t>June 15th</a:t>
            </a:r>
            <a:r>
              <a:rPr lang="en-US" sz="2000" dirty="0">
                <a:ea typeface="+mn-lt"/>
                <a:cs typeface="+mn-lt"/>
              </a:rPr>
              <a:t>. </a:t>
            </a:r>
          </a:p>
          <a:p>
            <a:pPr lvl="1"/>
            <a:r>
              <a:rPr lang="en-US" sz="1600" dirty="0">
                <a:ea typeface="+mn-lt"/>
                <a:cs typeface="+mn-lt"/>
              </a:rPr>
              <a:t>Email sent from GME to incoming House Officers with Orientation/Onboarding information in May</a:t>
            </a:r>
          </a:p>
          <a:p>
            <a:pPr marL="0" indent="0">
              <a:buNone/>
            </a:pPr>
            <a:endParaRPr lang="en-US" sz="2000" dirty="0">
              <a:cs typeface="Calibri"/>
            </a:endParaRPr>
          </a:p>
          <a:p>
            <a:r>
              <a:rPr lang="en-US" sz="2000" dirty="0">
                <a:cs typeface="Calibri"/>
              </a:rPr>
              <a:t>Coordinator View</a:t>
            </a:r>
          </a:p>
          <a:p>
            <a:endParaRPr lang="en-US" sz="2000" dirty="0">
              <a:cs typeface="Calibri"/>
            </a:endParaRPr>
          </a:p>
          <a:p>
            <a:r>
              <a:rPr lang="en-US" sz="2000" dirty="0">
                <a:cs typeface="Calibri"/>
              </a:rPr>
              <a:t>Update</a:t>
            </a:r>
          </a:p>
          <a:p>
            <a:pPr lvl="1"/>
            <a:r>
              <a:rPr lang="en-US" sz="1600" dirty="0">
                <a:cs typeface="Calibri"/>
              </a:rPr>
              <a:t>New Modules </a:t>
            </a:r>
          </a:p>
          <a:p>
            <a:pPr lvl="1"/>
            <a:endParaRPr lang="en-US" sz="1600" dirty="0">
              <a:cs typeface="Calibri"/>
            </a:endParaRPr>
          </a:p>
          <a:p>
            <a:r>
              <a:rPr lang="en-US" sz="2000" dirty="0">
                <a:cs typeface="Calibri"/>
              </a:rPr>
              <a:t>Benefits Session</a:t>
            </a:r>
          </a:p>
          <a:p>
            <a:pPr lvl="1"/>
            <a:r>
              <a:rPr lang="en-US" sz="1600" dirty="0">
                <a:cs typeface="Calibri"/>
              </a:rPr>
              <a:t>Must sign up for one Benefits session with HR (virtual)</a:t>
            </a:r>
          </a:p>
          <a:p>
            <a:pPr lvl="2"/>
            <a:r>
              <a:rPr lang="en-US" sz="1200" dirty="0">
                <a:cs typeface="Calibri"/>
              </a:rPr>
              <a:t>June 21st  will be focused on Foreign Nationals </a:t>
            </a:r>
          </a:p>
          <a:p>
            <a:pPr lvl="2"/>
            <a:endParaRPr lang="en-US" sz="1200" dirty="0">
              <a:cs typeface="Calibri"/>
            </a:endParaRPr>
          </a:p>
          <a:p>
            <a:pPr lvl="2"/>
            <a:endParaRPr lang="en-US" sz="1200" dirty="0">
              <a:cs typeface="Calibri"/>
            </a:endParaRPr>
          </a:p>
          <a:p>
            <a:pPr lvl="1"/>
            <a:endParaRPr lang="en-US" sz="1600" dirty="0">
              <a:cs typeface="Calibri"/>
            </a:endParaRPr>
          </a:p>
        </p:txBody>
      </p:sp>
    </p:spTree>
    <p:extLst>
      <p:ext uri="{BB962C8B-B14F-4D97-AF65-F5344CB8AC3E}">
        <p14:creationId xmlns:p14="http://schemas.microsoft.com/office/powerpoint/2010/main" val="411753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a:xfrm>
            <a:off x="7224608" y="-145648"/>
            <a:ext cx="4298415" cy="1464325"/>
          </a:xfrm>
        </p:spPr>
        <p:txBody>
          <a:bodyPr/>
          <a:lstStyle/>
          <a:p>
            <a:r>
              <a:rPr lang="en-US">
                <a:cs typeface="Calibri"/>
              </a:rPr>
              <a:t>Exit Packets</a:t>
            </a:r>
            <a:endParaRPr lang="en-US"/>
          </a:p>
        </p:txBody>
      </p:sp>
      <p:pic>
        <p:nvPicPr>
          <p:cNvPr id="4" name="Picture 4" descr="Text&#10;&#10;Description automatically generated">
            <a:extLst>
              <a:ext uri="{FF2B5EF4-FFF2-40B4-BE49-F238E27FC236}">
                <a16:creationId xmlns:a16="http://schemas.microsoft.com/office/drawing/2014/main" id="{622D518C-608A-9C8C-9F3E-C6A81AB3913B}"/>
              </a:ext>
            </a:extLst>
          </p:cNvPr>
          <p:cNvPicPr>
            <a:picLocks noChangeAspect="1"/>
          </p:cNvPicPr>
          <p:nvPr/>
        </p:nvPicPr>
        <p:blipFill>
          <a:blip r:embed="rId2"/>
          <a:stretch>
            <a:fillRect/>
          </a:stretch>
        </p:blipFill>
        <p:spPr>
          <a:xfrm>
            <a:off x="7286848" y="1021999"/>
            <a:ext cx="4303803" cy="5603005"/>
          </a:xfrm>
          <a:prstGeom prst="rect">
            <a:avLst/>
          </a:prstGeom>
        </p:spPr>
      </p:pic>
      <p:sp>
        <p:nvSpPr>
          <p:cNvPr id="7" name="TextBox 6">
            <a:extLst>
              <a:ext uri="{FF2B5EF4-FFF2-40B4-BE49-F238E27FC236}">
                <a16:creationId xmlns:a16="http://schemas.microsoft.com/office/drawing/2014/main" id="{175EA58E-DC7E-135D-FA14-74B9C8197481}"/>
              </a:ext>
            </a:extLst>
          </p:cNvPr>
          <p:cNvSpPr txBox="1"/>
          <p:nvPr/>
        </p:nvSpPr>
        <p:spPr>
          <a:xfrm>
            <a:off x="431494" y="532481"/>
            <a:ext cx="5187109"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Calibri"/>
                <a:hlinkClick r:id="rId3"/>
              </a:rPr>
              <a:t>Exit</a:t>
            </a:r>
            <a:r>
              <a:rPr lang="en-US">
                <a:ea typeface="+mn-lt"/>
                <a:cs typeface="+mn-lt"/>
                <a:hlinkClick r:id="rId3"/>
              </a:rPr>
              <a:t> Packet</a:t>
            </a:r>
            <a:r>
              <a:rPr lang="en-US">
                <a:ea typeface="+mn-lt"/>
                <a:cs typeface="+mn-lt"/>
              </a:rPr>
              <a:t> </a:t>
            </a:r>
            <a:endParaRPr lang="en-US"/>
          </a:p>
          <a:p>
            <a:pPr marL="285750" indent="-285750">
              <a:buFont typeface="Arial"/>
              <a:buChar char="•"/>
            </a:pPr>
            <a:endParaRPr lang="en-US">
              <a:ea typeface="+mn-lt"/>
              <a:cs typeface="+mn-lt"/>
            </a:endParaRPr>
          </a:p>
          <a:p>
            <a:pPr marL="285750" indent="-285750">
              <a:buFont typeface="Arial,Sans-Serif"/>
              <a:buChar char="•"/>
            </a:pPr>
            <a:r>
              <a:rPr lang="en-US">
                <a:ea typeface="+mn-lt"/>
                <a:cs typeface="+mn-lt"/>
              </a:rPr>
              <a:t>Attachments: </a:t>
            </a:r>
          </a:p>
          <a:p>
            <a:pPr marL="742950" lvl="1" indent="-285750">
              <a:buFont typeface="Arial,Sans-Serif"/>
              <a:buChar char="•"/>
            </a:pPr>
            <a:r>
              <a:rPr lang="en-US">
                <a:ea typeface="+mn-lt"/>
                <a:cs typeface="+mn-lt"/>
              </a:rPr>
              <a:t>Diploma/Resignation Letter/Supporting Documents</a:t>
            </a:r>
          </a:p>
          <a:p>
            <a:pPr marL="742950" lvl="1" indent="-285750">
              <a:buFont typeface="Arial,Sans-Serif"/>
              <a:buChar char="•"/>
            </a:pPr>
            <a:r>
              <a:rPr lang="en-US">
                <a:solidFill>
                  <a:srgbClr val="0000FF"/>
                </a:solidFill>
                <a:ea typeface="+mn-lt"/>
                <a:cs typeface="+mn-lt"/>
                <a:hlinkClick r:id="rId4"/>
              </a:rPr>
              <a:t>GME Data Sheet</a:t>
            </a:r>
            <a:endParaRPr lang="en-US">
              <a:ea typeface="+mn-lt"/>
              <a:cs typeface="+mn-lt"/>
            </a:endParaRPr>
          </a:p>
          <a:p>
            <a:pPr marL="742950" lvl="1" indent="-285750">
              <a:buFont typeface="Arial,Sans-Serif"/>
              <a:buChar char="•"/>
            </a:pPr>
            <a:r>
              <a:rPr lang="en-US">
                <a:ea typeface="+mn-lt"/>
                <a:cs typeface="+mn-lt"/>
              </a:rPr>
              <a:t>Procedure Log</a:t>
            </a:r>
          </a:p>
          <a:p>
            <a:pPr marL="742950" lvl="1" indent="-285750">
              <a:buFont typeface="Arial,Sans-Serif"/>
              <a:buChar char="•"/>
            </a:pPr>
            <a:r>
              <a:rPr lang="en-US">
                <a:solidFill>
                  <a:srgbClr val="0000FF"/>
                </a:solidFill>
                <a:ea typeface="+mn-lt"/>
                <a:cs typeface="+mn-lt"/>
                <a:hlinkClick r:id="rId5"/>
              </a:rPr>
              <a:t>Summative Evaluation</a:t>
            </a:r>
            <a:endParaRPr lang="en-US">
              <a:ea typeface="+mn-lt"/>
              <a:cs typeface="+mn-lt"/>
            </a:endParaRPr>
          </a:p>
          <a:p>
            <a:pPr marL="1200150" lvl="2" indent="-285750">
              <a:buFont typeface="Arial,Sans-Serif"/>
              <a:buChar char="•"/>
            </a:pPr>
            <a:r>
              <a:rPr lang="en-US">
                <a:solidFill>
                  <a:srgbClr val="0000FF"/>
                </a:solidFill>
                <a:ea typeface="+mn-lt"/>
                <a:cs typeface="+mn-lt"/>
                <a:hlinkClick r:id="rId6"/>
              </a:rPr>
              <a:t>Template</a:t>
            </a:r>
            <a:r>
              <a:rPr lang="en-US">
                <a:ea typeface="+mn-lt"/>
                <a:cs typeface="+mn-lt"/>
              </a:rPr>
              <a:t> </a:t>
            </a:r>
          </a:p>
          <a:p>
            <a:pPr marL="742950" lvl="1" indent="-285750">
              <a:buFont typeface="Arial,Sans-Serif"/>
              <a:buChar char="•"/>
            </a:pPr>
            <a:r>
              <a:rPr lang="en-US">
                <a:solidFill>
                  <a:srgbClr val="0000FF"/>
                </a:solidFill>
                <a:ea typeface="+mn-lt"/>
                <a:cs typeface="+mn-lt"/>
                <a:hlinkClick r:id="rId7"/>
              </a:rPr>
              <a:t>Personal Data Change Form</a:t>
            </a:r>
            <a:r>
              <a:rPr lang="en-US">
                <a:ea typeface="+mn-lt"/>
                <a:cs typeface="+mn-lt"/>
              </a:rPr>
              <a:t> </a:t>
            </a:r>
          </a:p>
          <a:p>
            <a:pPr marL="742950" lvl="1" indent="-285750">
              <a:buFont typeface="Arial,Sans-Serif"/>
              <a:buChar char="•"/>
            </a:pPr>
            <a:r>
              <a:rPr lang="en-US">
                <a:solidFill>
                  <a:srgbClr val="0000FF"/>
                </a:solidFill>
                <a:ea typeface="+mn-lt"/>
                <a:cs typeface="+mn-lt"/>
                <a:hlinkClick r:id="rId8"/>
              </a:rPr>
              <a:t>AY Forms</a:t>
            </a:r>
            <a:endParaRPr lang="en-US">
              <a:ea typeface="+mn-lt"/>
              <a:cs typeface="+mn-lt"/>
            </a:endParaRPr>
          </a:p>
          <a:p>
            <a:pPr marL="1200150" lvl="2" indent="-285750">
              <a:buFont typeface="Arial,Sans-Serif"/>
              <a:buChar char="•"/>
            </a:pPr>
            <a:r>
              <a:rPr lang="en-US">
                <a:ea typeface="+mn-lt"/>
                <a:cs typeface="+mn-lt"/>
              </a:rPr>
              <a:t>Verifications Tab</a:t>
            </a:r>
          </a:p>
          <a:p>
            <a:pPr marL="1200150" lvl="2" indent="-285750">
              <a:buFont typeface="Arial,Sans-Serif"/>
              <a:buChar char="•"/>
            </a:pPr>
            <a:endParaRPr lang="en-US">
              <a:ea typeface="+mn-lt"/>
              <a:cs typeface="+mn-lt"/>
            </a:endParaRPr>
          </a:p>
          <a:p>
            <a:pPr marL="285750" indent="-285750">
              <a:buFont typeface="Arial"/>
              <a:buChar char="•"/>
            </a:pPr>
            <a:r>
              <a:rPr lang="en-US">
                <a:ea typeface="+mn-lt"/>
                <a:cs typeface="+mn-lt"/>
              </a:rPr>
              <a:t>Action items: </a:t>
            </a:r>
          </a:p>
          <a:p>
            <a:pPr marL="742950" lvl="1" indent="-285750">
              <a:buFont typeface="Arial"/>
              <a:buChar char="•"/>
            </a:pPr>
            <a:r>
              <a:rPr lang="en-US">
                <a:cs typeface="Calibri"/>
                <a:hlinkClick r:id="rId9"/>
              </a:rPr>
              <a:t>Duty</a:t>
            </a:r>
            <a:r>
              <a:rPr lang="en-US">
                <a:ea typeface="+mn-lt"/>
                <a:cs typeface="+mn-lt"/>
                <a:hlinkClick r:id="rId9"/>
              </a:rPr>
              <a:t> Hour Monitoring Site</a:t>
            </a:r>
            <a:endParaRPr lang="en-US">
              <a:ea typeface="+mn-lt"/>
              <a:cs typeface="+mn-lt"/>
            </a:endParaRPr>
          </a:p>
          <a:p>
            <a:pPr marL="742950" lvl="1" indent="-285750">
              <a:buFont typeface="Arial"/>
              <a:buChar char="•"/>
            </a:pPr>
            <a:r>
              <a:rPr lang="en-US">
                <a:ea typeface="+mn-lt"/>
                <a:cs typeface="+mn-lt"/>
              </a:rPr>
              <a:t>GCEP Modules @ AMA site </a:t>
            </a:r>
            <a:endParaRPr lang="en-US">
              <a:cs typeface="Calibri"/>
            </a:endParaRPr>
          </a:p>
          <a:p>
            <a:pPr marL="742950" lvl="1" indent="-285750">
              <a:buFont typeface="Arial"/>
              <a:buChar char="•"/>
            </a:pPr>
            <a:r>
              <a:rPr lang="en-US">
                <a:cs typeface="Calibri"/>
              </a:rPr>
              <a:t>UMCNO Exit Packet</a:t>
            </a:r>
          </a:p>
          <a:p>
            <a:pPr marL="742950" lvl="1" indent="-285750">
              <a:buFont typeface="Arial"/>
              <a:buChar char="•"/>
            </a:pPr>
            <a:r>
              <a:rPr lang="en-US">
                <a:cs typeface="Calibri"/>
              </a:rPr>
              <a:t>Returns</a:t>
            </a:r>
          </a:p>
          <a:p>
            <a:pPr marL="742950" lvl="1" indent="-285750">
              <a:buFont typeface="Arial"/>
              <a:buChar char="•"/>
            </a:pPr>
            <a:r>
              <a:rPr lang="en-US">
                <a:cs typeface="Calibri"/>
              </a:rPr>
              <a:t>Resident File complete</a:t>
            </a:r>
          </a:p>
          <a:p>
            <a:pPr marL="742950" lvl="1" indent="-285750">
              <a:buFont typeface="Arial"/>
              <a:buChar char="•"/>
            </a:pPr>
            <a:endParaRPr lang="en-US">
              <a:cs typeface="Calibri"/>
            </a:endParaRPr>
          </a:p>
          <a:p>
            <a:pPr lvl="1"/>
            <a:endParaRPr lang="en-US">
              <a:cs typeface="Calibri"/>
            </a:endParaRPr>
          </a:p>
          <a:p>
            <a:pPr marL="285750" indent="-285750">
              <a:buFont typeface="Arial"/>
              <a:buChar char="•"/>
            </a:pPr>
            <a:endParaRPr lang="en-US">
              <a:cs typeface="Calibri"/>
            </a:endParaRPr>
          </a:p>
        </p:txBody>
      </p:sp>
      <p:sp>
        <p:nvSpPr>
          <p:cNvPr id="8" name="TextBox 7">
            <a:extLst>
              <a:ext uri="{FF2B5EF4-FFF2-40B4-BE49-F238E27FC236}">
                <a16:creationId xmlns:a16="http://schemas.microsoft.com/office/drawing/2014/main" id="{3E0618FA-73D4-B0F9-620F-3477C66BA2DA}"/>
              </a:ext>
            </a:extLst>
          </p:cNvPr>
          <p:cNvSpPr txBox="1"/>
          <p:nvPr/>
        </p:nvSpPr>
        <p:spPr>
          <a:xfrm>
            <a:off x="4718892" y="5811397"/>
            <a:ext cx="226763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Due July 31, 2023</a:t>
            </a:r>
            <a:endParaRPr lang="en-US">
              <a:cs typeface="Calibri"/>
            </a:endParaRPr>
          </a:p>
          <a:p>
            <a:pPr algn="l"/>
            <a:endParaRPr lang="en-US">
              <a:cs typeface="Calibri"/>
            </a:endParaRPr>
          </a:p>
        </p:txBody>
      </p:sp>
    </p:spTree>
    <p:extLst>
      <p:ext uri="{BB962C8B-B14F-4D97-AF65-F5344CB8AC3E}">
        <p14:creationId xmlns:p14="http://schemas.microsoft.com/office/powerpoint/2010/main" val="424982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a:cs typeface="Calibri"/>
              </a:rPr>
              <a:t>House Officer Binders</a:t>
            </a:r>
            <a:endParaRPr lang="en-US"/>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457326"/>
            <a:ext cx="10972800" cy="4525963"/>
          </a:xfrm>
        </p:spPr>
        <p:txBody>
          <a:bodyPr vert="horz" lIns="91440" tIns="45720" rIns="91440" bIns="45720" rtlCol="0" anchor="t">
            <a:normAutofit fontScale="92500" lnSpcReduction="20000"/>
          </a:bodyPr>
          <a:lstStyle/>
          <a:p>
            <a:pPr lvl="1"/>
            <a:r>
              <a:rPr lang="en-US" sz="2000" dirty="0">
                <a:ea typeface="+mn-lt"/>
                <a:cs typeface="+mn-lt"/>
              </a:rPr>
              <a:t>House Officer Photo </a:t>
            </a:r>
            <a:endParaRPr lang="en-US" sz="2000" dirty="0">
              <a:cs typeface="Calibri"/>
            </a:endParaRPr>
          </a:p>
          <a:p>
            <a:pPr lvl="1"/>
            <a:r>
              <a:rPr lang="en-US" sz="2000" dirty="0">
                <a:ea typeface="+mn-lt"/>
                <a:cs typeface="+mn-lt"/>
              </a:rPr>
              <a:t>Application/CV/Contract (yearly)</a:t>
            </a:r>
            <a:endParaRPr lang="en-US" dirty="0"/>
          </a:p>
          <a:p>
            <a:pPr lvl="1"/>
            <a:r>
              <a:rPr lang="en-US" sz="2000" dirty="0">
                <a:ea typeface="+mn-lt"/>
                <a:cs typeface="+mn-lt"/>
              </a:rPr>
              <a:t>New Hire Paperwork</a:t>
            </a:r>
            <a:endParaRPr lang="en-US" dirty="0"/>
          </a:p>
          <a:p>
            <a:pPr lvl="2"/>
            <a:r>
              <a:rPr lang="en-US" sz="2000" dirty="0">
                <a:ea typeface="+mn-lt"/>
                <a:cs typeface="+mn-lt"/>
              </a:rPr>
              <a:t>LSU, Sites, yearly applications</a:t>
            </a:r>
            <a:endParaRPr lang="en-US" dirty="0"/>
          </a:p>
          <a:p>
            <a:pPr lvl="1"/>
            <a:r>
              <a:rPr lang="en-US" sz="2000" dirty="0">
                <a:ea typeface="+mn-lt"/>
                <a:cs typeface="+mn-lt"/>
              </a:rPr>
              <a:t>License</a:t>
            </a:r>
            <a:endParaRPr lang="en-US" dirty="0"/>
          </a:p>
          <a:p>
            <a:pPr lvl="1"/>
            <a:r>
              <a:rPr lang="en-US" sz="2000" dirty="0">
                <a:ea typeface="+mn-lt"/>
                <a:cs typeface="+mn-lt"/>
              </a:rPr>
              <a:t>Evaluations</a:t>
            </a:r>
            <a:endParaRPr lang="en-US" dirty="0"/>
          </a:p>
          <a:p>
            <a:pPr lvl="1"/>
            <a:r>
              <a:rPr lang="en-US" sz="2000" dirty="0">
                <a:ea typeface="+mn-lt"/>
                <a:cs typeface="+mn-lt"/>
              </a:rPr>
              <a:t>Research</a:t>
            </a:r>
            <a:endParaRPr lang="en-US" dirty="0"/>
          </a:p>
          <a:p>
            <a:pPr lvl="1"/>
            <a:r>
              <a:rPr lang="en-US" sz="2000" dirty="0">
                <a:ea typeface="+mn-lt"/>
                <a:cs typeface="+mn-lt"/>
              </a:rPr>
              <a:t>Work hours</a:t>
            </a:r>
            <a:endParaRPr lang="en-US" dirty="0"/>
          </a:p>
          <a:p>
            <a:pPr lvl="2"/>
            <a:r>
              <a:rPr lang="en-US" sz="2000" dirty="0">
                <a:ea typeface="+mn-lt"/>
                <a:cs typeface="+mn-lt"/>
              </a:rPr>
              <a:t>Pulled at the end of each year</a:t>
            </a:r>
            <a:endParaRPr lang="en-US" dirty="0"/>
          </a:p>
          <a:p>
            <a:pPr lvl="1"/>
            <a:r>
              <a:rPr lang="en-US" sz="2000" dirty="0">
                <a:ea typeface="+mn-lt"/>
                <a:cs typeface="+mn-lt"/>
              </a:rPr>
              <a:t>Rotation Schedules </a:t>
            </a:r>
            <a:endParaRPr lang="en-US" dirty="0">
              <a:ea typeface="+mn-lt"/>
              <a:cs typeface="+mn-lt"/>
            </a:endParaRPr>
          </a:p>
          <a:p>
            <a:pPr lvl="2"/>
            <a:r>
              <a:rPr lang="en-US" sz="1600" dirty="0">
                <a:ea typeface="+mn-lt"/>
                <a:cs typeface="+mn-lt"/>
              </a:rPr>
              <a:t>Yearly</a:t>
            </a:r>
            <a:endParaRPr lang="en-US" sz="1600" dirty="0">
              <a:cs typeface="Calibri"/>
            </a:endParaRPr>
          </a:p>
          <a:p>
            <a:pPr lvl="1"/>
            <a:r>
              <a:rPr lang="en-US" sz="2000" dirty="0">
                <a:ea typeface="+mn-lt"/>
                <a:cs typeface="+mn-lt"/>
              </a:rPr>
              <a:t>Exam scores </a:t>
            </a:r>
            <a:endParaRPr lang="en-US" dirty="0">
              <a:ea typeface="+mn-lt"/>
              <a:cs typeface="+mn-lt"/>
            </a:endParaRPr>
          </a:p>
          <a:p>
            <a:pPr lvl="2"/>
            <a:r>
              <a:rPr lang="en-US" sz="1600" dirty="0">
                <a:ea typeface="+mn-lt"/>
                <a:cs typeface="+mn-lt"/>
              </a:rPr>
              <a:t>ITE, boards, step 3, etc.</a:t>
            </a:r>
            <a:endParaRPr lang="en-US" sz="1600" dirty="0">
              <a:cs typeface="Calibri"/>
            </a:endParaRPr>
          </a:p>
          <a:p>
            <a:pPr lvl="1"/>
            <a:r>
              <a:rPr lang="en-US" sz="2000" dirty="0">
                <a:ea typeface="+mn-lt"/>
                <a:cs typeface="+mn-lt"/>
              </a:rPr>
              <a:t>Case logs/procedure logs</a:t>
            </a:r>
            <a:endParaRPr lang="en-US" dirty="0"/>
          </a:p>
          <a:p>
            <a:pPr lvl="1"/>
            <a:r>
              <a:rPr lang="en-US" sz="1900" dirty="0">
                <a:cs typeface="Calibri"/>
              </a:rPr>
              <a:t>Campus correspondences/other </a:t>
            </a:r>
          </a:p>
        </p:txBody>
      </p:sp>
    </p:spTree>
    <p:extLst>
      <p:ext uri="{BB962C8B-B14F-4D97-AF65-F5344CB8AC3E}">
        <p14:creationId xmlns:p14="http://schemas.microsoft.com/office/powerpoint/2010/main" val="96274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1E6-B802-5B12-CF4B-DF575F1EB42F}"/>
              </a:ext>
            </a:extLst>
          </p:cNvPr>
          <p:cNvSpPr>
            <a:spLocks noGrp="1"/>
          </p:cNvSpPr>
          <p:nvPr>
            <p:ph type="title"/>
          </p:nvPr>
        </p:nvSpPr>
        <p:spPr/>
        <p:txBody>
          <a:bodyPr/>
          <a:lstStyle/>
          <a:p>
            <a:r>
              <a:rPr lang="en-US">
                <a:cs typeface="Calibri"/>
              </a:rPr>
              <a:t>ERAS 2024 Registration</a:t>
            </a:r>
            <a:endParaRPr lang="en-US"/>
          </a:p>
        </p:txBody>
      </p:sp>
      <p:sp>
        <p:nvSpPr>
          <p:cNvPr id="3" name="Content Placeholder 2">
            <a:extLst>
              <a:ext uri="{FF2B5EF4-FFF2-40B4-BE49-F238E27FC236}">
                <a16:creationId xmlns:a16="http://schemas.microsoft.com/office/drawing/2014/main" id="{1846878F-2EFF-E14B-79CE-5E97E483CDB5}"/>
              </a:ext>
            </a:extLst>
          </p:cNvPr>
          <p:cNvSpPr>
            <a:spLocks noGrp="1"/>
          </p:cNvSpPr>
          <p:nvPr>
            <p:ph idx="1"/>
          </p:nvPr>
        </p:nvSpPr>
        <p:spPr>
          <a:xfrm>
            <a:off x="609600" y="1446088"/>
            <a:ext cx="10972800" cy="4525963"/>
          </a:xfrm>
        </p:spPr>
        <p:txBody>
          <a:bodyPr vert="horz" lIns="91440" tIns="45720" rIns="91440" bIns="45720" rtlCol="0" anchor="t">
            <a:normAutofit lnSpcReduction="10000"/>
          </a:bodyPr>
          <a:lstStyle/>
          <a:p>
            <a:r>
              <a:rPr lang="en-US" dirty="0">
                <a:cs typeface="Calibri"/>
              </a:rPr>
              <a:t>Register in ERAS Account Maintenance (EAM):  </a:t>
            </a:r>
          </a:p>
          <a:p>
            <a:r>
              <a:rPr lang="en-US" dirty="0">
                <a:cs typeface="Calibri"/>
              </a:rPr>
              <a:t>To Complete Registration</a:t>
            </a:r>
          </a:p>
          <a:p>
            <a:pPr lvl="1"/>
            <a:r>
              <a:rPr lang="en-US" dirty="0">
                <a:cs typeface="Calibri"/>
              </a:rPr>
              <a:t>Verify information listed in the Program Contact Information section</a:t>
            </a:r>
          </a:p>
          <a:p>
            <a:pPr lvl="2"/>
            <a:r>
              <a:rPr lang="en-US" dirty="0">
                <a:cs typeface="Calibri"/>
              </a:rPr>
              <a:t>Update Address to CALs Building</a:t>
            </a:r>
          </a:p>
          <a:p>
            <a:pPr lvl="1"/>
            <a:r>
              <a:rPr lang="en-US" dirty="0">
                <a:cs typeface="Calibri"/>
              </a:rPr>
              <a:t>Programs can provide specific program requirements and links to the program's social media site(s) in the Program Requirements box</a:t>
            </a:r>
          </a:p>
          <a:p>
            <a:pPr lvl="2"/>
            <a:r>
              <a:rPr lang="en-US" dirty="0">
                <a:cs typeface="Calibri"/>
              </a:rPr>
              <a:t>If the Applicant selection information is not already listed in the Program Information for Applicants box then add it, (by the expected training start date, only U.S. Citizens, Permanent Residents and J-1 Visa sponsored by ECFMG are eligible for medical residency or fellowship training at LSUHSC …)</a:t>
            </a:r>
          </a:p>
          <a:p>
            <a:endParaRPr lang="en-US" dirty="0">
              <a:cs typeface="Calibri"/>
            </a:endParaRPr>
          </a:p>
        </p:txBody>
      </p:sp>
      <p:pic>
        <p:nvPicPr>
          <p:cNvPr id="4" name="Picture 4" descr="Graphical user interface, text, application&#10;&#10;Description automatically generated">
            <a:extLst>
              <a:ext uri="{FF2B5EF4-FFF2-40B4-BE49-F238E27FC236}">
                <a16:creationId xmlns:a16="http://schemas.microsoft.com/office/drawing/2014/main" id="{661195FE-4AD6-93A1-8189-0286C036D4FC}"/>
              </a:ext>
            </a:extLst>
          </p:cNvPr>
          <p:cNvPicPr>
            <a:picLocks noChangeAspect="1"/>
          </p:cNvPicPr>
          <p:nvPr/>
        </p:nvPicPr>
        <p:blipFill>
          <a:blip r:embed="rId2"/>
          <a:stretch>
            <a:fillRect/>
          </a:stretch>
        </p:blipFill>
        <p:spPr>
          <a:xfrm>
            <a:off x="8712975" y="1483108"/>
            <a:ext cx="2743200" cy="1126435"/>
          </a:xfrm>
          <a:prstGeom prst="rect">
            <a:avLst/>
          </a:prstGeom>
        </p:spPr>
      </p:pic>
    </p:spTree>
    <p:extLst>
      <p:ext uri="{BB962C8B-B14F-4D97-AF65-F5344CB8AC3E}">
        <p14:creationId xmlns:p14="http://schemas.microsoft.com/office/powerpoint/2010/main" val="96389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D13B-605F-4B37-3F48-EF65C661B997}"/>
              </a:ext>
            </a:extLst>
          </p:cNvPr>
          <p:cNvSpPr>
            <a:spLocks noGrp="1"/>
          </p:cNvSpPr>
          <p:nvPr>
            <p:ph type="title"/>
          </p:nvPr>
        </p:nvSpPr>
        <p:spPr/>
        <p:txBody>
          <a:bodyPr/>
          <a:lstStyle/>
          <a:p>
            <a:r>
              <a:rPr lang="en-US">
                <a:cs typeface="Calibri"/>
              </a:rPr>
              <a:t>New for ERAS 2024</a:t>
            </a:r>
            <a:endParaRPr lang="en-US"/>
          </a:p>
        </p:txBody>
      </p:sp>
      <p:sp>
        <p:nvSpPr>
          <p:cNvPr id="3" name="Content Placeholder 2">
            <a:extLst>
              <a:ext uri="{FF2B5EF4-FFF2-40B4-BE49-F238E27FC236}">
                <a16:creationId xmlns:a16="http://schemas.microsoft.com/office/drawing/2014/main" id="{E4BB9297-FE8C-023D-7F69-4FEA1FBC0402}"/>
              </a:ext>
            </a:extLst>
          </p:cNvPr>
          <p:cNvSpPr>
            <a:spLocks noGrp="1"/>
          </p:cNvSpPr>
          <p:nvPr>
            <p:ph idx="1"/>
          </p:nvPr>
        </p:nvSpPr>
        <p:spPr/>
        <p:txBody>
          <a:bodyPr vert="horz" lIns="91440" tIns="45720" rIns="91440" bIns="45720" rtlCol="0" anchor="t">
            <a:normAutofit lnSpcReduction="10000"/>
          </a:bodyPr>
          <a:lstStyle/>
          <a:p>
            <a:r>
              <a:rPr lang="en-US" dirty="0" err="1">
                <a:cs typeface="Calibri"/>
              </a:rPr>
              <a:t>MyERAS</a:t>
            </a:r>
            <a:r>
              <a:rPr lang="en-US" dirty="0">
                <a:cs typeface="Calibri"/>
              </a:rPr>
              <a:t> Application will be updated with lessons learned from the Supplemental ERAS Application</a:t>
            </a:r>
          </a:p>
          <a:p>
            <a:pPr lvl="1"/>
            <a:r>
              <a:rPr lang="en-US" dirty="0">
                <a:cs typeface="Calibri"/>
              </a:rPr>
              <a:t>Residency Programs </a:t>
            </a:r>
            <a:r>
              <a:rPr lang="en-US" dirty="0" err="1">
                <a:cs typeface="Calibri"/>
              </a:rPr>
              <a:t>MyERAS</a:t>
            </a:r>
            <a:r>
              <a:rPr lang="en-US" dirty="0">
                <a:cs typeface="Calibri"/>
              </a:rPr>
              <a:t> application changes</a:t>
            </a:r>
          </a:p>
          <a:p>
            <a:pPr lvl="2"/>
            <a:r>
              <a:rPr lang="en-US" dirty="0">
                <a:cs typeface="Calibri"/>
              </a:rPr>
              <a:t>No more supplemental ERAS Application</a:t>
            </a:r>
          </a:p>
          <a:p>
            <a:pPr lvl="2"/>
            <a:r>
              <a:rPr lang="en-US" dirty="0">
                <a:cs typeface="Calibri"/>
              </a:rPr>
              <a:t>Updates to Applicant Experiences</a:t>
            </a:r>
          </a:p>
          <a:p>
            <a:pPr lvl="2"/>
            <a:r>
              <a:rPr lang="en-US" dirty="0">
                <a:cs typeface="Calibri"/>
              </a:rPr>
              <a:t>Changes/Addition of Applicant Geographic Information </a:t>
            </a:r>
          </a:p>
          <a:p>
            <a:pPr lvl="2"/>
            <a:r>
              <a:rPr lang="en-US" dirty="0">
                <a:cs typeface="Calibri"/>
              </a:rPr>
              <a:t>Addition of Program Signals for Participating Specialties &amp; Programs only</a:t>
            </a:r>
          </a:p>
          <a:p>
            <a:pPr lvl="1"/>
            <a:r>
              <a:rPr lang="en-US" dirty="0">
                <a:cs typeface="Calibri"/>
              </a:rPr>
              <a:t>Fellowship Programs </a:t>
            </a:r>
            <a:r>
              <a:rPr lang="en-US" dirty="0" err="1">
                <a:cs typeface="Calibri"/>
              </a:rPr>
              <a:t>MyERAS</a:t>
            </a:r>
            <a:r>
              <a:rPr lang="en-US" dirty="0">
                <a:cs typeface="Calibri"/>
              </a:rPr>
              <a:t> application Changes</a:t>
            </a:r>
          </a:p>
          <a:p>
            <a:pPr lvl="2"/>
            <a:r>
              <a:rPr lang="en-US" dirty="0">
                <a:cs typeface="Calibri"/>
              </a:rPr>
              <a:t>Updates to Applicant Experiences</a:t>
            </a:r>
          </a:p>
          <a:p>
            <a:pPr lvl="2"/>
            <a:r>
              <a:rPr lang="en-US" dirty="0">
                <a:cs typeface="Calibri"/>
              </a:rPr>
              <a:t>New Geographic Information from Applicant</a:t>
            </a:r>
          </a:p>
          <a:p>
            <a:pPr marL="0" indent="0">
              <a:buNone/>
            </a:pPr>
            <a:endParaRPr lang="en-US" dirty="0">
              <a:cs typeface="Calibri"/>
            </a:endParaRPr>
          </a:p>
          <a:p>
            <a:endParaRPr lang="en-US">
              <a:cs typeface="Calibri"/>
            </a:endParaRPr>
          </a:p>
        </p:txBody>
      </p:sp>
    </p:spTree>
    <p:extLst>
      <p:ext uri="{BB962C8B-B14F-4D97-AF65-F5344CB8AC3E}">
        <p14:creationId xmlns:p14="http://schemas.microsoft.com/office/powerpoint/2010/main" val="10901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1182-2125-F949-50EE-CD0B3A80D838}"/>
              </a:ext>
            </a:extLst>
          </p:cNvPr>
          <p:cNvSpPr>
            <a:spLocks noGrp="1"/>
          </p:cNvSpPr>
          <p:nvPr>
            <p:ph type="title"/>
          </p:nvPr>
        </p:nvSpPr>
        <p:spPr/>
        <p:txBody>
          <a:bodyPr/>
          <a:lstStyle/>
          <a:p>
            <a:r>
              <a:rPr lang="en-US">
                <a:cs typeface="Calibri"/>
              </a:rPr>
              <a:t>ERAS:  Program Signaling</a:t>
            </a:r>
            <a:endParaRPr lang="en-US"/>
          </a:p>
        </p:txBody>
      </p:sp>
      <p:sp>
        <p:nvSpPr>
          <p:cNvPr id="3" name="Content Placeholder 2">
            <a:extLst>
              <a:ext uri="{FF2B5EF4-FFF2-40B4-BE49-F238E27FC236}">
                <a16:creationId xmlns:a16="http://schemas.microsoft.com/office/drawing/2014/main" id="{5D43A980-0B33-9753-AAEF-250FC4E0AE5A}"/>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sz="3000" dirty="0">
                <a:cs typeface="Calibri"/>
              </a:rPr>
              <a:t>A Process in which applicants express interest in a residency program at the time of application.  Program signals are intended to be used by programs as one of many data points to consider when deciding whom to invite for interview.</a:t>
            </a:r>
          </a:p>
          <a:p>
            <a:r>
              <a:rPr lang="en-US" sz="3000" dirty="0">
                <a:cs typeface="Calibri"/>
              </a:rPr>
              <a:t>Opt-in to Program Signaling:</a:t>
            </a:r>
            <a:endParaRPr lang="en-US" dirty="0">
              <a:cs typeface="Calibri"/>
            </a:endParaRPr>
          </a:p>
          <a:p>
            <a:pPr lvl="1"/>
            <a:r>
              <a:rPr lang="en-US" sz="2600" dirty="0">
                <a:cs typeface="Calibri"/>
              </a:rPr>
              <a:t>Residency programs from specialties that a signed participation agreement by February 1, 2023 for program signaling for 2024 must opt-in to receive program signals from applicants.</a:t>
            </a:r>
          </a:p>
          <a:p>
            <a:pPr lvl="2"/>
            <a:r>
              <a:rPr lang="en-US" sz="2200" dirty="0">
                <a:cs typeface="Calibri"/>
              </a:rPr>
              <a:t>More information about this process is found on the 2024 ERAS application Season Program Signaling Webpage:  </a:t>
            </a:r>
            <a:r>
              <a:rPr lang="en-US" sz="1100" dirty="0">
                <a:solidFill>
                  <a:srgbClr val="0000FF"/>
                </a:solidFill>
                <a:latin typeface="Arial"/>
                <a:cs typeface="Arial"/>
                <a:hlinkClick r:id="rId2"/>
              </a:rPr>
              <a:t>The 2024 ERAS Application Season Program Signaling webpage</a:t>
            </a:r>
          </a:p>
          <a:p>
            <a:pPr lvl="2"/>
            <a:r>
              <a:rPr lang="en-US" sz="2200" dirty="0">
                <a:cs typeface="Calibri"/>
              </a:rPr>
              <a:t>Webinar May 4, 2023</a:t>
            </a:r>
            <a:r>
              <a:rPr lang="en-US" sz="2200">
                <a:cs typeface="Calibri"/>
              </a:rPr>
              <a:t> 1:00 pm CT:   Q &amp; A for Navigating the 2024 ERAS Application Update</a:t>
            </a:r>
            <a:endParaRPr lang="en-US" sz="2200">
              <a:latin typeface="Calibri"/>
              <a:cs typeface="Calibri"/>
            </a:endParaRPr>
          </a:p>
          <a:p>
            <a:pPr lvl="2"/>
            <a:r>
              <a:rPr lang="en-US" sz="2200">
                <a:ea typeface="+mn-lt"/>
                <a:cs typeface="+mn-lt"/>
              </a:rPr>
              <a:t>Recorded Webinar on the research from the Supplemental ERAS Application to the plans for ERAS 2024:  </a:t>
            </a:r>
            <a:r>
              <a:rPr lang="en-US" sz="2200" dirty="0">
                <a:ea typeface="+mn-lt"/>
                <a:cs typeface="+mn-lt"/>
                <a:hlinkClick r:id="rId3"/>
              </a:rPr>
              <a:t>https://connect.aamc.org/viewdocument/supplemental-eras-application-resea</a:t>
            </a:r>
            <a:endParaRPr lang="en-US" sz="2200" dirty="0">
              <a:latin typeface="Calibri"/>
              <a:cs typeface="Calibri"/>
              <a:hlinkClick r:id="" action="ppaction://noaction"/>
            </a:endParaRPr>
          </a:p>
          <a:p>
            <a:pPr lvl="2"/>
            <a:endParaRPr lang="en-US" sz="2200" dirty="0">
              <a:latin typeface="Calibri"/>
              <a:cs typeface="Calibri"/>
            </a:endParaRPr>
          </a:p>
          <a:p>
            <a:pPr lvl="2"/>
            <a:endParaRPr lang="en-US" sz="2200">
              <a:latin typeface="Calibri"/>
              <a:cs typeface="Calibri"/>
            </a:endParaRPr>
          </a:p>
          <a:p>
            <a:pPr lvl="2"/>
            <a:endParaRPr lang="en-US" sz="1100">
              <a:latin typeface="Arial"/>
              <a:cs typeface="Arial"/>
            </a:endParaRPr>
          </a:p>
          <a:p>
            <a:pPr lvl="2"/>
            <a:endParaRPr lang="en-US" sz="1100">
              <a:latin typeface="Arial"/>
              <a:cs typeface="Arial"/>
            </a:endParaRPr>
          </a:p>
        </p:txBody>
      </p:sp>
    </p:spTree>
    <p:extLst>
      <p:ext uri="{BB962C8B-B14F-4D97-AF65-F5344CB8AC3E}">
        <p14:creationId xmlns:p14="http://schemas.microsoft.com/office/powerpoint/2010/main" val="23750807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0A4DCE-050A-4F59-921E-D4757BBDC87A}">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5EA7677-7A4F-41D6-8F1C-58DD593BFFC6}">
  <ds:schemaRefs>
    <ds:schemaRef ds:uri="http://schemas.microsoft.com/sharepoint/v3/contenttype/forms"/>
  </ds:schemaRefs>
</ds:datastoreItem>
</file>

<file path=customXml/itemProps3.xml><?xml version="1.0" encoding="utf-8"?>
<ds:datastoreItem xmlns:ds="http://schemas.openxmlformats.org/officeDocument/2006/customXml" ds:itemID="{007C17CF-9014-42D2-91E5-D094FEC22B2F}">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888</Words>
  <Application>Microsoft Office PowerPoint</Application>
  <PresentationFormat>Widescreen</PresentationFormat>
  <Paragraphs>132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Arial,Sans-Serif</vt:lpstr>
      <vt:lpstr>Calibri</vt:lpstr>
      <vt:lpstr>1_Office Theme</vt:lpstr>
      <vt:lpstr>Coordinator Meeting</vt:lpstr>
      <vt:lpstr>PowerPoint Presentation</vt:lpstr>
      <vt:lpstr>TB/Mask Fitting Sessions</vt:lpstr>
      <vt:lpstr>Orientation Portal</vt:lpstr>
      <vt:lpstr>Exit Packets</vt:lpstr>
      <vt:lpstr>House Officer Binders</vt:lpstr>
      <vt:lpstr>ERAS 2024 Registration</vt:lpstr>
      <vt:lpstr>New for ERAS 2024</vt:lpstr>
      <vt:lpstr>ERAS:  Program Signaling</vt:lpstr>
      <vt:lpstr>QI Forum – June 8, 2023</vt:lpstr>
      <vt:lpstr>Expired PLAs</vt:lpstr>
      <vt:lpstr>Up and Coming Dates</vt:lpstr>
      <vt:lpstr>Reminders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Lundsgaard, Yolanda M.</dc:creator>
  <cp:lastModifiedBy>Blakemore, Sara B.</cp:lastModifiedBy>
  <cp:revision>120</cp:revision>
  <dcterms:created xsi:type="dcterms:W3CDTF">2021-04-05T19:52:58Z</dcterms:created>
  <dcterms:modified xsi:type="dcterms:W3CDTF">2023-04-18T18:19:28Z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