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9" r:id="rId5"/>
    <p:sldId id="276" r:id="rId6"/>
    <p:sldId id="288" r:id="rId7"/>
    <p:sldId id="261" r:id="rId8"/>
    <p:sldId id="291" r:id="rId9"/>
    <p:sldId id="279" r:id="rId10"/>
    <p:sldId id="264" r:id="rId11"/>
    <p:sldId id="277" r:id="rId12"/>
    <p:sldId id="262" r:id="rId13"/>
    <p:sldId id="289" r:id="rId14"/>
    <p:sldId id="28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53F1FB5-075A-4813-B3A6-04AB85FF57F2}">
          <p14:sldIdLst>
            <p14:sldId id="259"/>
            <p14:sldId id="276"/>
            <p14:sldId id="288"/>
            <p14:sldId id="261"/>
            <p14:sldId id="291"/>
            <p14:sldId id="279"/>
            <p14:sldId id="264"/>
            <p14:sldId id="277"/>
            <p14:sldId id="262"/>
            <p14:sldId id="289"/>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53FD46-1715-4165-AB6B-CD26B08B027D}" v="20" dt="2023-08-15T11:59:03.276"/>
    <p1510:client id="{533F4ED4-0FAF-44C0-9421-78E568D545F5}" v="531" dt="2023-08-15T12:30:11.175"/>
    <p1510:client id="{7E9D6452-BB8C-4CF5-9A94-C3CB7AD973C5}" v="606" dt="2023-08-09T19:40:59.741"/>
    <p1510:client id="{A1780166-A112-4830-8E07-D4942C3E7807}" v="39" dt="2023-08-10T14:06:57.439"/>
    <p1510:client id="{C2F58608-142E-4709-8B30-0548FEF81A3E}" v="93" dt="2023-08-14T23:21:33.856"/>
    <p1510:client id="{C8E6B937-ED50-45A2-8327-5BB845E55C32}" v="2" dt="2023-08-08T14:18:20.042"/>
    <p1510:client id="{EE3E3546-622B-492D-9E03-500C169D7701}" v="231" dt="2023-08-15T13:53:18.9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8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8/15/2023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8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am10.safelinks.protection.outlook.com/?url=https%3A%2F%2Fwww.signupgenius.com%2Fgo%2F10C0F45AEAD23A3FFC52-coordinator&amp;data=05%7C01%7Csblak3%40lsuhsc.edu%7C11e1e3b40001433f8eb908db894fe261%7C3406368982d44e89a3281ab79cc58d9d%7C0%7C0%7C638254748419403403%7CUnknown%7CTWFpbGZsb3d8eyJWIjoiMC4wLjAwMDAiLCJQIjoiV2luMzIiLCJBTiI6Ik1haWwiLCJXVCI6Mn0%3D%7C3000%7C%7C%7C&amp;sdata=hqoKnYKoqClTlo0ueNnmLau0WSo96SFZZS6YxYjfNHs%3D&amp;reserved=0" TargetMode="External"/><Relationship Id="rId2" Type="http://schemas.openxmlformats.org/officeDocument/2006/relationships/hyperlink" Target="https://forms.office.com/Pages/ResponsePage.aspx?id=iTYGNNSCiU6jKBq3nMWNnQwtatDX0sFBu4TUU59iNUxUOFRHQVNXQVhSRjU0ODQ3Nzc4VUdOOVJBUi4u"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sugme.atlassian.net/wiki/spaces/SELECTION/pages/1556021302/House+Officer+Recruitment" TargetMode="External"/><Relationship Id="rId2" Type="http://schemas.openxmlformats.org/officeDocument/2006/relationships/hyperlink" Target="https://lsugme.atlassian.net/wiki/spaces/SELECTION/overview" TargetMode="External"/><Relationship Id="rId1" Type="http://schemas.openxmlformats.org/officeDocument/2006/relationships/slideLayout" Target="../slideLayouts/slideLayout1.xml"/><Relationship Id="rId5" Type="http://schemas.openxmlformats.org/officeDocument/2006/relationships/hyperlink" Target="https://www.lsuhsc.edu/admin/it/helpdesk/zoom/" TargetMode="External"/><Relationship Id="rId4" Type="http://schemas.openxmlformats.org/officeDocument/2006/relationships/hyperlink" Target="https://www.aamc.org/about-us/mission-areas/medical-education/best-practices-conducting-residency-program-interview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nrmp.org/policies/" TargetMode="External"/><Relationship Id="rId2" Type="http://schemas.openxmlformats.org/officeDocument/2006/relationships/hyperlink" Target="https://www.nrmp.org/intro-to-the-match/the-match-agreement/match-codes-of-conduct/" TargetMode="External"/><Relationship Id="rId1" Type="http://schemas.openxmlformats.org/officeDocument/2006/relationships/slideLayout" Target="../slideLayouts/slideLayout1.xml"/><Relationship Id="rId5" Type="http://schemas.openxmlformats.org/officeDocument/2006/relationships/hyperlink" Target="https://www.nrmp.org/policy/professional-behavior/" TargetMode="External"/><Relationship Id="rId4" Type="http://schemas.openxmlformats.org/officeDocument/2006/relationships/hyperlink" Target="https://www.nrmp.org/policy/privacy-statemen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nrmp.org/residency-applicants/get-ready-for-the-match/are-you-eligible/" TargetMode="External"/><Relationship Id="rId7" Type="http://schemas.openxmlformats.org/officeDocument/2006/relationships/hyperlink" Target="https://lsugme.atlassian.net/wiki/spaces/FORMDOCS/pages/120815636/Interviewee+Acknowledgement+Form" TargetMode="External"/><Relationship Id="rId2" Type="http://schemas.openxmlformats.org/officeDocument/2006/relationships/hyperlink" Target="https://lsugme.atlassian.net/wiki/spaces/SELECTION/pages/1556021280/House+Officer+Selection" TargetMode="External"/><Relationship Id="rId1" Type="http://schemas.openxmlformats.org/officeDocument/2006/relationships/slideLayout" Target="../slideLayouts/slideLayout1.xml"/><Relationship Id="rId6" Type="http://schemas.openxmlformats.org/officeDocument/2006/relationships/hyperlink" Target="https://lsugme.atlassian.net/wiki/spaces/SELECTION/pages/1556021280/House+Officer+Selection?preview=/1245379/970457097/Sample%20Contract%202022-2023.pdf" TargetMode="External"/><Relationship Id="rId5" Type="http://schemas.openxmlformats.org/officeDocument/2006/relationships/hyperlink" Target="https://lsugme.atlassian.net/wiki/spaces/FORMDOCS/pages/11272291/Applicant+Information+Sheet" TargetMode="External"/><Relationship Id="rId4" Type="http://schemas.openxmlformats.org/officeDocument/2006/relationships/hyperlink" Target="https://www.nrmp.org/help/item/is-my-program-eligible-to-participate-in-the-match/"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aamc.org/services/eras-institutions/faqs-aamc-thalamu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nrmp.org/about/news/2023/07/nrmp-hosts-introduction-to-the-fellowship-match-webinar-for-programs-and-institutions/"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www.nrmp.org/wp-content/uploads/2021/08/SMS-Program-Checklist.pdf"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nrmp.org/wp-content/uploads/2023/06/2024-MRM-Program-Checklist.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auth.aamc.org/account/#/login?goto=https:%2F%2Fapi.fr.aamc.org%2Fiam%2Foauth2%2Frealms%2Froot%2Frealms%2FExternal%2Fauthorize%3Fresponse_type%3Dcode%26client_id%3DMDA-GMETRACK%26state%3DLWRRV0RZOUp3UktXazRBNUZSWW55ZkVYTTRqSmxOU21VTzRkbEhIdEliazlBsemicolon%25252F%26redirect_uri%3Dhttps:%2F%2Fmda.aamc.org%2Fmda-gmetrack%2Findex.html%26scope%3Dopenid%2520profile%2520MDA_CONTENT_API%2520MDA_REF_DATA%2520MDA_GME_REPORTS_API%2520MDA_GME_SURVEY_API%2520MDA_GME_INSTITUTION_API%2520MDA_GME_PROGRAM_SURVEY_API%2520MDA_GME_RESIDENT_ROSTER_API%2520MDA_GME_RESIDENT_PROFILE_API%2520MDA_GME_PERSON_API%2520MDA_DOCUMENT_API%2520LOG%26code_challenge%3DQXweYJeeNgvrpAF6-u9CzOSO6RbnZ8DgBP8uLAlEFxU%26code_challenge_method%3DS256%26nonce%3DLWRRV0RZOUp3UktXazRBNUZSWW55ZkVYTTRqSmxOU21VTzRkbEhIdEliazlB" TargetMode="External"/><Relationship Id="rId2" Type="http://schemas.openxmlformats.org/officeDocument/2006/relationships/hyperlink" Target="https://www.aamc.org/data-reports/students-residents/report/gme-track" TargetMode="External"/><Relationship Id="rId1" Type="http://schemas.openxmlformats.org/officeDocument/2006/relationships/slideLayout" Target="../slideLayouts/slideLayout1.xml"/><Relationship Id="rId4" Type="http://schemas.openxmlformats.org/officeDocument/2006/relationships/hyperlink" Target="mailto:gmetrack@aamc.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medschool.lsuhsc.edu/medical_education/graduate/appointments/" TargetMode="External"/><Relationship Id="rId2" Type="http://schemas.openxmlformats.org/officeDocument/2006/relationships/hyperlink" Target="https://www.medschool.lsuhsc.edu/medical_education/graduate/Process_Tracking/Logon.aspx?ReturnUrl=%2fmedical_education%2fGraduate%2fProcess_Tracking%2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969963" y="1503364"/>
            <a:ext cx="10363200" cy="1470025"/>
          </a:xfrm>
        </p:spPr>
        <p:txBody>
          <a:bodyPr/>
          <a:lstStyle/>
          <a:p>
            <a:r>
              <a:rPr lang="en-US">
                <a:cs typeface="Calibri"/>
              </a:rPr>
              <a:t>Coordinator Meeting </a:t>
            </a:r>
            <a:endParaRPr lang="en-US"/>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1733550" y="3425825"/>
            <a:ext cx="8534400" cy="1752600"/>
          </a:xfrm>
        </p:spPr>
        <p:txBody>
          <a:bodyPr vert="horz" lIns="91440" tIns="45720" rIns="91440" bIns="45720" rtlCol="0" anchor="t">
            <a:normAutofit/>
          </a:bodyPr>
          <a:lstStyle/>
          <a:p>
            <a:r>
              <a:rPr lang="en-US">
                <a:solidFill>
                  <a:schemeClr val="tx1"/>
                </a:solidFill>
                <a:cs typeface="Calibri"/>
              </a:rPr>
              <a:t>August 15, 2023</a:t>
            </a:r>
          </a:p>
          <a:p>
            <a:endParaRPr lang="en-US">
              <a:solidFill>
                <a:schemeClr val="tx1"/>
              </a:solidFill>
              <a:cs typeface="Calibri"/>
            </a:endParaRPr>
          </a:p>
          <a:p>
            <a:endParaRPr lang="en-US">
              <a:cs typeface="Calibri"/>
            </a:endParaRPr>
          </a:p>
        </p:txBody>
      </p:sp>
    </p:spTree>
    <p:extLst>
      <p:ext uri="{BB962C8B-B14F-4D97-AF65-F5344CB8AC3E}">
        <p14:creationId xmlns:p14="http://schemas.microsoft.com/office/powerpoint/2010/main" val="3354308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A955-EB7F-4150-9B75-13628657BF1B}"/>
              </a:ext>
            </a:extLst>
          </p:cNvPr>
          <p:cNvSpPr>
            <a:spLocks noGrp="1"/>
          </p:cNvSpPr>
          <p:nvPr>
            <p:ph type="ctrTitle"/>
          </p:nvPr>
        </p:nvSpPr>
        <p:spPr>
          <a:xfrm>
            <a:off x="914400" y="351322"/>
            <a:ext cx="10363200" cy="1470025"/>
          </a:xfrm>
        </p:spPr>
        <p:txBody>
          <a:bodyPr/>
          <a:lstStyle/>
          <a:p>
            <a:r>
              <a:rPr lang="en-US">
                <a:ea typeface="+mj-lt"/>
                <a:cs typeface="+mj-lt"/>
              </a:rPr>
              <a:t>Reminders </a:t>
            </a:r>
          </a:p>
        </p:txBody>
      </p:sp>
      <p:sp>
        <p:nvSpPr>
          <p:cNvPr id="3" name="Subtitle 2">
            <a:extLst>
              <a:ext uri="{FF2B5EF4-FFF2-40B4-BE49-F238E27FC236}">
                <a16:creationId xmlns:a16="http://schemas.microsoft.com/office/drawing/2014/main" id="{373960AF-C83F-46E1-BADC-7D462764A1C2}"/>
              </a:ext>
            </a:extLst>
          </p:cNvPr>
          <p:cNvSpPr>
            <a:spLocks noGrp="1"/>
          </p:cNvSpPr>
          <p:nvPr>
            <p:ph type="subTitle" idx="1"/>
          </p:nvPr>
        </p:nvSpPr>
        <p:spPr>
          <a:xfrm>
            <a:off x="713881" y="1870654"/>
            <a:ext cx="10525539" cy="3887874"/>
          </a:xfrm>
        </p:spPr>
        <p:txBody>
          <a:bodyPr vert="horz" lIns="91440" tIns="45720" rIns="91440" bIns="45720" rtlCol="0" anchor="t">
            <a:normAutofit/>
          </a:bodyPr>
          <a:lstStyle/>
          <a:p>
            <a:pPr marL="457200" indent="-457200" algn="l">
              <a:buChar char="•"/>
            </a:pPr>
            <a:r>
              <a:rPr lang="en-US" dirty="0">
                <a:solidFill>
                  <a:schemeClr val="tx1"/>
                </a:solidFill>
                <a:ea typeface="+mn-lt"/>
                <a:cs typeface="+mn-lt"/>
              </a:rPr>
              <a:t> </a:t>
            </a:r>
            <a:r>
              <a:rPr lang="en-US" dirty="0">
                <a:ea typeface="+mn-lt"/>
                <a:cs typeface="+mn-lt"/>
                <a:hlinkClick r:id="rId2"/>
              </a:rPr>
              <a:t>Onboarding/Orientation Survey for Program Coordinators</a:t>
            </a:r>
            <a:r>
              <a:rPr lang="en-US" dirty="0">
                <a:ea typeface="+mn-lt"/>
                <a:cs typeface="+mn-lt"/>
              </a:rPr>
              <a:t> </a:t>
            </a:r>
            <a:endParaRPr lang="en-US" dirty="0">
              <a:solidFill>
                <a:srgbClr val="000000"/>
              </a:solidFill>
              <a:ea typeface="+mn-lt"/>
              <a:cs typeface="+mn-lt"/>
            </a:endParaRPr>
          </a:p>
          <a:p>
            <a:pPr algn="l"/>
            <a:endParaRPr lang="en-US">
              <a:ea typeface="+mn-lt"/>
              <a:cs typeface="+mn-lt"/>
            </a:endParaRPr>
          </a:p>
          <a:p>
            <a:pPr marL="457200" indent="-457200" algn="l">
              <a:buChar char="•"/>
            </a:pPr>
            <a:r>
              <a:rPr lang="en-US" dirty="0">
                <a:solidFill>
                  <a:schemeClr val="tx1"/>
                </a:solidFill>
                <a:ea typeface="+mn-lt"/>
                <a:cs typeface="+mn-lt"/>
              </a:rPr>
              <a:t>CAG Networking Event: August 22nd!!! </a:t>
            </a:r>
          </a:p>
          <a:p>
            <a:pPr marL="914400" lvl="1" indent="-457200" algn="l">
              <a:buChar char="•"/>
            </a:pPr>
            <a:r>
              <a:rPr lang="en-US" dirty="0">
                <a:solidFill>
                  <a:schemeClr val="tx1"/>
                </a:solidFill>
                <a:cs typeface="Calibri"/>
              </a:rPr>
              <a:t>RSVP Due Today! </a:t>
            </a:r>
          </a:p>
          <a:p>
            <a:pPr marL="914400" lvl="1" indent="-457200" algn="l">
              <a:buChar char="•"/>
            </a:pPr>
            <a:r>
              <a:rPr lang="en-US" dirty="0">
                <a:solidFill>
                  <a:srgbClr val="898989"/>
                </a:solidFill>
                <a:cs typeface="Calibri"/>
                <a:hlinkClick r:id="rId3"/>
              </a:rPr>
              <a:t>Potluck</a:t>
            </a:r>
            <a:r>
              <a:rPr lang="en-US" dirty="0">
                <a:cs typeface="Calibri"/>
                <a:hlinkClick r:id="rId3"/>
              </a:rPr>
              <a:t> RSVP</a:t>
            </a:r>
            <a:r>
              <a:rPr lang="en-US" dirty="0">
                <a:cs typeface="Calibri"/>
              </a:rPr>
              <a:t> </a:t>
            </a:r>
            <a:endParaRPr lang="en-US" dirty="0">
              <a:solidFill>
                <a:srgbClr val="898989"/>
              </a:solidFill>
              <a:cs typeface="Calibri"/>
            </a:endParaRPr>
          </a:p>
          <a:p>
            <a:pPr algn="l"/>
            <a:endParaRPr lang="en-US">
              <a:solidFill>
                <a:schemeClr val="tx1"/>
              </a:solidFill>
              <a:cs typeface="Calibri"/>
            </a:endParaRPr>
          </a:p>
          <a:p>
            <a:pPr marL="457200" indent="-457200" algn="l">
              <a:buFont typeface="Arial" panose="020B0604020202020204" pitchFamily="34" charset="0"/>
              <a:buChar char="•"/>
            </a:pPr>
            <a:endParaRPr lang="en-US">
              <a:solidFill>
                <a:schemeClr val="tx1"/>
              </a:solidFill>
              <a:cs typeface="Calibri"/>
            </a:endParaRPr>
          </a:p>
        </p:txBody>
      </p:sp>
    </p:spTree>
    <p:extLst>
      <p:ext uri="{BB962C8B-B14F-4D97-AF65-F5344CB8AC3E}">
        <p14:creationId xmlns:p14="http://schemas.microsoft.com/office/powerpoint/2010/main" val="2642583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A955-EB7F-4150-9B75-13628657BF1B}"/>
              </a:ext>
            </a:extLst>
          </p:cNvPr>
          <p:cNvSpPr>
            <a:spLocks noGrp="1"/>
          </p:cNvSpPr>
          <p:nvPr>
            <p:ph type="ctrTitle"/>
          </p:nvPr>
        </p:nvSpPr>
        <p:spPr>
          <a:xfrm>
            <a:off x="914400" y="351322"/>
            <a:ext cx="10363200" cy="1470025"/>
          </a:xfrm>
        </p:spPr>
        <p:txBody>
          <a:bodyPr/>
          <a:lstStyle/>
          <a:p>
            <a:r>
              <a:rPr lang="en-US">
                <a:ea typeface="+mj-lt"/>
                <a:cs typeface="+mj-lt"/>
              </a:rPr>
              <a:t>We appreciate you!</a:t>
            </a:r>
          </a:p>
        </p:txBody>
      </p:sp>
      <p:sp>
        <p:nvSpPr>
          <p:cNvPr id="3" name="Subtitle 2">
            <a:extLst>
              <a:ext uri="{FF2B5EF4-FFF2-40B4-BE49-F238E27FC236}">
                <a16:creationId xmlns:a16="http://schemas.microsoft.com/office/drawing/2014/main" id="{373960AF-C83F-46E1-BADC-7D462764A1C2}"/>
              </a:ext>
            </a:extLst>
          </p:cNvPr>
          <p:cNvSpPr>
            <a:spLocks noGrp="1"/>
          </p:cNvSpPr>
          <p:nvPr>
            <p:ph type="subTitle" idx="1"/>
          </p:nvPr>
        </p:nvSpPr>
        <p:spPr>
          <a:xfrm>
            <a:off x="833230" y="1821347"/>
            <a:ext cx="10525539" cy="3887874"/>
          </a:xfrm>
        </p:spPr>
        <p:txBody>
          <a:bodyPr vert="horz" lIns="91440" tIns="45720" rIns="91440" bIns="45720" rtlCol="0" anchor="t">
            <a:normAutofit/>
          </a:bodyPr>
          <a:lstStyle/>
          <a:p>
            <a:pPr algn="l">
              <a:buFont typeface="Arial" panose="020B0604020202020204" pitchFamily="34" charset="0"/>
              <a:buChar char="•"/>
            </a:pPr>
            <a:endParaRPr lang="en-US">
              <a:solidFill>
                <a:schemeClr val="tx1"/>
              </a:solidFill>
              <a:cs typeface="Calibri"/>
            </a:endParaRPr>
          </a:p>
          <a:p>
            <a:pPr algn="l"/>
            <a:endParaRPr lang="en-US">
              <a:solidFill>
                <a:schemeClr val="tx1"/>
              </a:solidFill>
              <a:cs typeface="Calibri"/>
            </a:endParaRPr>
          </a:p>
          <a:p>
            <a:pPr marL="457200" indent="-457200" algn="l">
              <a:buFont typeface="Arial" panose="020B0604020202020204" pitchFamily="34" charset="0"/>
              <a:buChar char="•"/>
            </a:pPr>
            <a:endParaRPr lang="en-US">
              <a:solidFill>
                <a:schemeClr val="tx1"/>
              </a:solidFill>
              <a:cs typeface="Calibri"/>
            </a:endParaRPr>
          </a:p>
        </p:txBody>
      </p:sp>
      <p:pic>
        <p:nvPicPr>
          <p:cNvPr id="4" name="Picture 4" descr="A group of cups with straws and colorful objects&#10;&#10;Description automatically generated">
            <a:extLst>
              <a:ext uri="{FF2B5EF4-FFF2-40B4-BE49-F238E27FC236}">
                <a16:creationId xmlns:a16="http://schemas.microsoft.com/office/drawing/2014/main" id="{7B13CABF-504B-7B30-94D8-42ABFBD53F74}"/>
              </a:ext>
            </a:extLst>
          </p:cNvPr>
          <p:cNvPicPr>
            <a:picLocks noChangeAspect="1"/>
          </p:cNvPicPr>
          <p:nvPr/>
        </p:nvPicPr>
        <p:blipFill>
          <a:blip r:embed="rId2"/>
          <a:stretch>
            <a:fillRect/>
          </a:stretch>
        </p:blipFill>
        <p:spPr>
          <a:xfrm>
            <a:off x="4081749" y="1978627"/>
            <a:ext cx="3964236" cy="3424047"/>
          </a:xfrm>
          <a:prstGeom prst="rect">
            <a:avLst/>
          </a:prstGeom>
        </p:spPr>
      </p:pic>
    </p:spTree>
    <p:extLst>
      <p:ext uri="{BB962C8B-B14F-4D97-AF65-F5344CB8AC3E}">
        <p14:creationId xmlns:p14="http://schemas.microsoft.com/office/powerpoint/2010/main" val="3284433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B29C4-DBB1-4BD3-8D84-B95A3A5B6FB9}"/>
              </a:ext>
            </a:extLst>
          </p:cNvPr>
          <p:cNvSpPr>
            <a:spLocks noGrp="1"/>
          </p:cNvSpPr>
          <p:nvPr>
            <p:ph type="ctrTitle"/>
          </p:nvPr>
        </p:nvSpPr>
        <p:spPr>
          <a:xfrm>
            <a:off x="528810" y="-580"/>
            <a:ext cx="10363200" cy="1470025"/>
          </a:xfrm>
        </p:spPr>
        <p:txBody>
          <a:bodyPr/>
          <a:lstStyle/>
          <a:p>
            <a:r>
              <a:rPr lang="en-US"/>
              <a:t>Recruitment</a:t>
            </a:r>
          </a:p>
        </p:txBody>
      </p:sp>
      <p:sp>
        <p:nvSpPr>
          <p:cNvPr id="3" name="Subtitle 2">
            <a:extLst>
              <a:ext uri="{FF2B5EF4-FFF2-40B4-BE49-F238E27FC236}">
                <a16:creationId xmlns:a16="http://schemas.microsoft.com/office/drawing/2014/main" id="{F2C00E40-A7A7-4FBE-A9A1-DE6FF55249C0}"/>
              </a:ext>
            </a:extLst>
          </p:cNvPr>
          <p:cNvSpPr>
            <a:spLocks noGrp="1"/>
          </p:cNvSpPr>
          <p:nvPr>
            <p:ph type="subTitle" idx="1"/>
          </p:nvPr>
        </p:nvSpPr>
        <p:spPr>
          <a:xfrm>
            <a:off x="347878" y="1570433"/>
            <a:ext cx="5618865" cy="4025976"/>
          </a:xfrm>
        </p:spPr>
        <p:txBody>
          <a:bodyPr vert="horz" lIns="91440" tIns="45720" rIns="91440" bIns="45720" rtlCol="0" anchor="t">
            <a:noAutofit/>
          </a:bodyPr>
          <a:lstStyle/>
          <a:p>
            <a:pPr marL="457200" indent="-457200" algn="l">
              <a:buChar char="•"/>
            </a:pPr>
            <a:r>
              <a:rPr lang="en-US" sz="2800">
                <a:solidFill>
                  <a:srgbClr val="898989"/>
                </a:solidFill>
                <a:ea typeface="+mn-lt"/>
                <a:cs typeface="+mn-lt"/>
                <a:hlinkClick r:id="rId2"/>
              </a:rPr>
              <a:t>KB- House Officer Recruitment and Selection</a:t>
            </a:r>
            <a:r>
              <a:rPr lang="en-US" sz="2800">
                <a:solidFill>
                  <a:srgbClr val="898989"/>
                </a:solidFill>
                <a:ea typeface="+mn-lt"/>
                <a:cs typeface="+mn-lt"/>
              </a:rPr>
              <a:t> </a:t>
            </a:r>
            <a:endParaRPr lang="en-US" sz="2000">
              <a:solidFill>
                <a:schemeClr val="tx1"/>
              </a:solidFill>
              <a:ea typeface="+mn-lt"/>
              <a:cs typeface="+mn-lt"/>
            </a:endParaRPr>
          </a:p>
          <a:p>
            <a:pPr marL="457200" indent="-457200" algn="l">
              <a:buChar char="•"/>
            </a:pPr>
            <a:r>
              <a:rPr lang="en-US" sz="2800">
                <a:ea typeface="+mn-lt"/>
                <a:cs typeface="+mn-lt"/>
                <a:hlinkClick r:id="rId3"/>
              </a:rPr>
              <a:t>KB- House Officer Recruitment</a:t>
            </a:r>
            <a:r>
              <a:rPr lang="en-US" sz="2800">
                <a:ea typeface="+mn-lt"/>
                <a:cs typeface="+mn-lt"/>
              </a:rPr>
              <a:t> </a:t>
            </a:r>
            <a:endParaRPr lang="en-US" sz="2800">
              <a:solidFill>
                <a:srgbClr val="898989"/>
              </a:solidFill>
              <a:ea typeface="+mn-lt"/>
              <a:cs typeface="+mn-lt"/>
            </a:endParaRPr>
          </a:p>
          <a:p>
            <a:pPr marL="457200" indent="-457200" algn="l">
              <a:buChar char="•"/>
            </a:pPr>
            <a:r>
              <a:rPr lang="en-US" sz="2000">
                <a:ea typeface="+mn-lt"/>
                <a:cs typeface="+mn-lt"/>
                <a:hlinkClick r:id="rId4"/>
              </a:rPr>
              <a:t>Best Practices for Conducting Residency Program Interviews | AAMC</a:t>
            </a:r>
            <a:r>
              <a:rPr lang="en-US" sz="2000">
                <a:solidFill>
                  <a:srgbClr val="898989"/>
                </a:solidFill>
                <a:ea typeface="+mn-lt"/>
                <a:cs typeface="+mn-lt"/>
                <a:hlinkClick r:id="rId4"/>
              </a:rPr>
              <a:t> </a:t>
            </a:r>
            <a:r>
              <a:rPr lang="en-US" sz="2000">
                <a:solidFill>
                  <a:schemeClr val="tx1"/>
                </a:solidFill>
                <a:ea typeface="+mn-lt"/>
                <a:cs typeface="+mn-lt"/>
              </a:rPr>
              <a:t>  </a:t>
            </a:r>
          </a:p>
          <a:p>
            <a:pPr marL="457200" indent="-457200" algn="l">
              <a:buChar char="•"/>
            </a:pPr>
            <a:r>
              <a:rPr lang="en-US" sz="2000">
                <a:solidFill>
                  <a:schemeClr val="tx1"/>
                </a:solidFill>
                <a:ea typeface="+mn-lt"/>
                <a:cs typeface="+mn-lt"/>
              </a:rPr>
              <a:t>Discussion: </a:t>
            </a:r>
          </a:p>
          <a:p>
            <a:pPr marL="914400" lvl="1" indent="-457200" algn="l">
              <a:buChar char="•"/>
            </a:pPr>
            <a:r>
              <a:rPr lang="en-US" sz="1600">
                <a:solidFill>
                  <a:schemeClr val="tx1"/>
                </a:solidFill>
                <a:ea typeface="+mn-lt"/>
                <a:cs typeface="+mn-lt"/>
              </a:rPr>
              <a:t>How does your department recruit? </a:t>
            </a:r>
          </a:p>
          <a:p>
            <a:pPr marL="914400" lvl="1" indent="-457200" algn="l">
              <a:buChar char="•"/>
            </a:pPr>
            <a:r>
              <a:rPr lang="en-US" sz="1600">
                <a:solidFill>
                  <a:schemeClr val="tx1"/>
                </a:solidFill>
                <a:ea typeface="+mn-lt"/>
                <a:cs typeface="+mn-lt"/>
              </a:rPr>
              <a:t>Do you have resources/methods you can share with the group?</a:t>
            </a:r>
          </a:p>
          <a:p>
            <a:pPr marL="457200" indent="-457200" algn="l">
              <a:buChar char="•"/>
            </a:pPr>
            <a:endParaRPr lang="en-US" sz="2400">
              <a:solidFill>
                <a:srgbClr val="898989"/>
              </a:solidFill>
              <a:ea typeface="Calibri"/>
              <a:cs typeface="Calibri"/>
            </a:endParaRPr>
          </a:p>
          <a:p>
            <a:pPr marL="457200" indent="-457200" algn="l">
              <a:buChar char="•"/>
            </a:pPr>
            <a:endParaRPr lang="en-US" sz="2800">
              <a:solidFill>
                <a:srgbClr val="898989"/>
              </a:solidFill>
              <a:ea typeface="Calibri"/>
              <a:cs typeface="Calibri"/>
            </a:endParaRPr>
          </a:p>
          <a:p>
            <a:pPr marL="457200" indent="-457200" algn="l">
              <a:buChar char="•"/>
            </a:pPr>
            <a:endParaRPr lang="en-US" sz="2800">
              <a:solidFill>
                <a:srgbClr val="898989"/>
              </a:solidFill>
              <a:ea typeface="Calibri"/>
              <a:cs typeface="Calibri"/>
            </a:endParaRPr>
          </a:p>
          <a:p>
            <a:pPr marL="457200" indent="-457200" algn="l">
              <a:buChar char="•"/>
            </a:pPr>
            <a:endParaRPr lang="en-US" sz="2800">
              <a:solidFill>
                <a:srgbClr val="898989"/>
              </a:solidFill>
              <a:ea typeface="Calibri"/>
              <a:cs typeface="Calibri"/>
            </a:endParaRPr>
          </a:p>
        </p:txBody>
      </p:sp>
      <p:sp>
        <p:nvSpPr>
          <p:cNvPr id="4" name="TextBox 3">
            <a:extLst>
              <a:ext uri="{FF2B5EF4-FFF2-40B4-BE49-F238E27FC236}">
                <a16:creationId xmlns:a16="http://schemas.microsoft.com/office/drawing/2014/main" id="{CECD30A0-3EFD-D604-96AC-05019B6C8503}"/>
              </a:ext>
            </a:extLst>
          </p:cNvPr>
          <p:cNvSpPr txBox="1"/>
          <p:nvPr/>
        </p:nvSpPr>
        <p:spPr>
          <a:xfrm>
            <a:off x="5939928" y="1432193"/>
            <a:ext cx="5848119"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333333"/>
                </a:solidFill>
                <a:ea typeface="+mn-lt"/>
                <a:cs typeface="+mn-lt"/>
              </a:rPr>
              <a:t>Pre-Recruitment Checklist</a:t>
            </a:r>
            <a:endParaRPr lang="en-US" sz="1600" dirty="0">
              <a:cs typeface="Calibri"/>
            </a:endParaRPr>
          </a:p>
          <a:p>
            <a:pPr marL="285750" indent="-285750">
              <a:buFont typeface="Arial"/>
              <a:buChar char="•"/>
            </a:pPr>
            <a:r>
              <a:rPr lang="en-US" sz="1600" dirty="0">
                <a:solidFill>
                  <a:srgbClr val="333333"/>
                </a:solidFill>
                <a:ea typeface="+mn-lt"/>
                <a:cs typeface="+mn-lt"/>
              </a:rPr>
              <a:t>Ensure program website is updated** Natalie</a:t>
            </a:r>
            <a:endParaRPr lang="en-US" sz="1600" dirty="0">
              <a:cs typeface="Calibri"/>
            </a:endParaRPr>
          </a:p>
          <a:p>
            <a:pPr marL="285750" indent="-285750">
              <a:buFont typeface="Arial"/>
              <a:buChar char="•"/>
            </a:pPr>
            <a:r>
              <a:rPr lang="en-US" sz="1600" dirty="0">
                <a:solidFill>
                  <a:srgbClr val="333333"/>
                </a:solidFill>
                <a:ea typeface="+mn-lt"/>
                <a:cs typeface="+mn-lt"/>
              </a:rPr>
              <a:t>Create Social Media posting Calendar</a:t>
            </a:r>
            <a:endParaRPr lang="en-US" sz="1600" dirty="0">
              <a:cs typeface="Calibri"/>
            </a:endParaRPr>
          </a:p>
          <a:p>
            <a:pPr marL="285750" indent="-285750">
              <a:buFont typeface="Arial"/>
              <a:buChar char="•"/>
            </a:pPr>
            <a:r>
              <a:rPr lang="en-US" sz="1600" dirty="0">
                <a:solidFill>
                  <a:srgbClr val="333333"/>
                </a:solidFill>
                <a:ea typeface="+mn-lt"/>
                <a:cs typeface="+mn-lt"/>
              </a:rPr>
              <a:t>Plan and Schedule Pre-Recruitment Activities</a:t>
            </a:r>
            <a:endParaRPr lang="en-US" sz="1600" dirty="0">
              <a:cs typeface="Calibri"/>
            </a:endParaRPr>
          </a:p>
          <a:p>
            <a:pPr marL="742950" lvl="1" indent="-285750">
              <a:buFont typeface="Arial"/>
              <a:buChar char="•"/>
            </a:pPr>
            <a:r>
              <a:rPr lang="en-US" sz="1600" dirty="0">
                <a:solidFill>
                  <a:srgbClr val="333333"/>
                </a:solidFill>
                <a:ea typeface="+mn-lt"/>
                <a:cs typeface="+mn-lt"/>
              </a:rPr>
              <a:t>Including virtual Q&amp;A sessions and virtual Residency Fairs</a:t>
            </a:r>
            <a:endParaRPr lang="en-US" sz="1600" dirty="0">
              <a:cs typeface="Calibri"/>
            </a:endParaRPr>
          </a:p>
          <a:p>
            <a:pPr marL="285750" indent="-285750">
              <a:buFont typeface="Arial"/>
              <a:buChar char="•"/>
            </a:pPr>
            <a:r>
              <a:rPr lang="en-US" sz="1600" dirty="0">
                <a:solidFill>
                  <a:srgbClr val="333333"/>
                </a:solidFill>
                <a:ea typeface="+mn-lt"/>
                <a:cs typeface="+mn-lt"/>
              </a:rPr>
              <a:t>Select Interview Dates</a:t>
            </a:r>
            <a:endParaRPr lang="en-US" sz="1600" dirty="0">
              <a:cs typeface="Calibri"/>
            </a:endParaRPr>
          </a:p>
          <a:p>
            <a:pPr marL="285750" indent="-285750">
              <a:buFont typeface="Arial"/>
              <a:buChar char="•"/>
            </a:pPr>
            <a:r>
              <a:rPr lang="en-US" sz="1600" dirty="0">
                <a:solidFill>
                  <a:srgbClr val="333333"/>
                </a:solidFill>
                <a:ea typeface="+mn-lt"/>
                <a:cs typeface="+mn-lt"/>
              </a:rPr>
              <a:t>Select Interviewers</a:t>
            </a:r>
            <a:endParaRPr lang="en-US" sz="1600" dirty="0">
              <a:cs typeface="Calibri"/>
            </a:endParaRPr>
          </a:p>
          <a:p>
            <a:pPr marL="285750" indent="-285750">
              <a:buFont typeface="Arial"/>
              <a:buChar char="•"/>
            </a:pPr>
            <a:r>
              <a:rPr lang="en-US" sz="1600" dirty="0">
                <a:solidFill>
                  <a:srgbClr val="333333"/>
                </a:solidFill>
                <a:ea typeface="+mn-lt"/>
                <a:cs typeface="+mn-lt"/>
              </a:rPr>
              <a:t>Select Virtual Interview Platform</a:t>
            </a:r>
            <a:endParaRPr lang="en-US" sz="1600" dirty="0">
              <a:cs typeface="Calibri"/>
            </a:endParaRPr>
          </a:p>
          <a:p>
            <a:pPr marL="285750" indent="-285750">
              <a:buFont typeface="Arial"/>
              <a:buChar char="•"/>
            </a:pPr>
            <a:r>
              <a:rPr lang="en-US" sz="1600" dirty="0">
                <a:solidFill>
                  <a:srgbClr val="333333"/>
                </a:solidFill>
                <a:ea typeface="+mn-lt"/>
                <a:cs typeface="+mn-lt"/>
              </a:rPr>
              <a:t>Secure Interview Locations</a:t>
            </a:r>
            <a:endParaRPr lang="en-US" sz="1600" dirty="0">
              <a:cs typeface="Calibri"/>
            </a:endParaRPr>
          </a:p>
          <a:p>
            <a:pPr marL="285750" indent="-285750">
              <a:buFont typeface="Arial"/>
              <a:buChar char="•"/>
            </a:pPr>
            <a:r>
              <a:rPr lang="en-US" sz="1600" dirty="0">
                <a:solidFill>
                  <a:srgbClr val="333333"/>
                </a:solidFill>
                <a:ea typeface="+mn-lt"/>
                <a:cs typeface="+mn-lt"/>
              </a:rPr>
              <a:t>Ensure program has the appropriate technology</a:t>
            </a:r>
            <a:endParaRPr lang="en-US" sz="1600" dirty="0">
              <a:cs typeface="Calibri"/>
            </a:endParaRPr>
          </a:p>
          <a:p>
            <a:pPr marL="285750" indent="-285750">
              <a:buFont typeface="Arial"/>
              <a:buChar char="•"/>
            </a:pPr>
            <a:r>
              <a:rPr lang="en-US" sz="1600" dirty="0">
                <a:solidFill>
                  <a:srgbClr val="333333"/>
                </a:solidFill>
                <a:ea typeface="+mn-lt"/>
                <a:cs typeface="+mn-lt"/>
              </a:rPr>
              <a:t>Review all ERAS applications</a:t>
            </a:r>
            <a:endParaRPr lang="en-US" sz="1600" dirty="0">
              <a:cs typeface="Calibri"/>
            </a:endParaRPr>
          </a:p>
          <a:p>
            <a:pPr marL="285750" indent="-285750">
              <a:buFont typeface="Arial"/>
              <a:buChar char="•"/>
            </a:pPr>
            <a:r>
              <a:rPr lang="en-US" sz="1600" dirty="0">
                <a:solidFill>
                  <a:srgbClr val="333333"/>
                </a:solidFill>
                <a:ea typeface="+mn-lt"/>
                <a:cs typeface="+mn-lt"/>
              </a:rPr>
              <a:t>Train Faculty/Residents on Interview techniques and technology</a:t>
            </a:r>
            <a:endParaRPr lang="en-US" sz="1600" dirty="0">
              <a:cs typeface="Calibri"/>
            </a:endParaRPr>
          </a:p>
          <a:p>
            <a:pPr marL="742950" lvl="1" indent="-285750">
              <a:buFont typeface="Arial"/>
              <a:buChar char="•"/>
            </a:pPr>
            <a:r>
              <a:rPr lang="en-US" sz="1600" dirty="0">
                <a:ea typeface="+mn-lt"/>
                <a:cs typeface="+mn-lt"/>
                <a:hlinkClick r:id="rId5"/>
              </a:rPr>
              <a:t>LSUHSC Zoom Documentation Site</a:t>
            </a:r>
            <a:endParaRPr lang="en-US" sz="1600" dirty="0">
              <a:cs typeface="Calibri"/>
            </a:endParaRPr>
          </a:p>
          <a:p>
            <a:pPr marL="285750" indent="-285750">
              <a:buFont typeface="Arial"/>
              <a:buChar char="•"/>
            </a:pPr>
            <a:r>
              <a:rPr lang="en-US" sz="1600" dirty="0">
                <a:solidFill>
                  <a:srgbClr val="333333"/>
                </a:solidFill>
                <a:ea typeface="+mn-lt"/>
                <a:cs typeface="+mn-lt"/>
              </a:rPr>
              <a:t>Select and communicate with interview candidates</a:t>
            </a:r>
            <a:endParaRPr lang="en-US" sz="1600" dirty="0">
              <a:cs typeface="Calibri"/>
            </a:endParaRPr>
          </a:p>
          <a:p>
            <a:pPr marL="285750" indent="-285750">
              <a:buFont typeface="Arial"/>
              <a:buChar char="•"/>
            </a:pPr>
            <a:r>
              <a:rPr lang="en-US" sz="1600" dirty="0">
                <a:solidFill>
                  <a:srgbClr val="333333"/>
                </a:solidFill>
                <a:ea typeface="+mn-lt"/>
                <a:cs typeface="+mn-lt"/>
              </a:rPr>
              <a:t>Create an interview candidate agenda</a:t>
            </a:r>
            <a:endParaRPr lang="en-US" sz="1600" dirty="0">
              <a:cs typeface="Calibri"/>
            </a:endParaRPr>
          </a:p>
          <a:p>
            <a:pPr marL="285750" indent="-285750">
              <a:buFont typeface="Arial"/>
              <a:buChar char="•"/>
            </a:pPr>
            <a:r>
              <a:rPr lang="en-US" sz="1600" dirty="0">
                <a:solidFill>
                  <a:srgbClr val="333333"/>
                </a:solidFill>
                <a:ea typeface="+mn-lt"/>
                <a:cs typeface="+mn-lt"/>
              </a:rPr>
              <a:t>Create interview rotation schedule</a:t>
            </a:r>
            <a:endParaRPr lang="en-US" sz="1600" dirty="0">
              <a:cs typeface="Calibri"/>
            </a:endParaRPr>
          </a:p>
          <a:p>
            <a:pPr marL="285750" indent="-285750">
              <a:buFont typeface="Arial"/>
              <a:buChar char="•"/>
            </a:pPr>
            <a:r>
              <a:rPr lang="en-US" sz="1600" dirty="0">
                <a:solidFill>
                  <a:srgbClr val="333333"/>
                </a:solidFill>
                <a:cs typeface="Calibri"/>
              </a:rPr>
              <a:t>Ensure applicants have all necessary paperwork sent, completed, and filed</a:t>
            </a:r>
          </a:p>
          <a:p>
            <a:pPr marL="285750" indent="-285750">
              <a:buFont typeface="Arial"/>
              <a:buChar char="•"/>
            </a:pPr>
            <a:endParaRPr lang="en-US">
              <a:cs typeface="Calibri"/>
            </a:endParaRPr>
          </a:p>
        </p:txBody>
      </p:sp>
    </p:spTree>
    <p:extLst>
      <p:ext uri="{BB962C8B-B14F-4D97-AF65-F5344CB8AC3E}">
        <p14:creationId xmlns:p14="http://schemas.microsoft.com/office/powerpoint/2010/main" val="3744103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B29C4-DBB1-4BD3-8D84-B95A3A5B6FB9}"/>
              </a:ext>
            </a:extLst>
          </p:cNvPr>
          <p:cNvSpPr>
            <a:spLocks noGrp="1"/>
          </p:cNvSpPr>
          <p:nvPr>
            <p:ph type="ctrTitle"/>
          </p:nvPr>
        </p:nvSpPr>
        <p:spPr>
          <a:xfrm>
            <a:off x="673980" y="-279923"/>
            <a:ext cx="10363200" cy="1470025"/>
          </a:xfrm>
        </p:spPr>
        <p:txBody>
          <a:bodyPr/>
          <a:lstStyle/>
          <a:p>
            <a:r>
              <a:rPr lang="en-US"/>
              <a:t>Interviews- NRMP Policies </a:t>
            </a:r>
          </a:p>
        </p:txBody>
      </p:sp>
      <p:sp>
        <p:nvSpPr>
          <p:cNvPr id="3" name="Subtitle 2">
            <a:extLst>
              <a:ext uri="{FF2B5EF4-FFF2-40B4-BE49-F238E27FC236}">
                <a16:creationId xmlns:a16="http://schemas.microsoft.com/office/drawing/2014/main" id="{F2C00E40-A7A7-4FBE-A9A1-DE6FF55249C0}"/>
              </a:ext>
            </a:extLst>
          </p:cNvPr>
          <p:cNvSpPr>
            <a:spLocks noGrp="1"/>
          </p:cNvSpPr>
          <p:nvPr>
            <p:ph type="subTitle" idx="1"/>
          </p:nvPr>
        </p:nvSpPr>
        <p:spPr>
          <a:xfrm>
            <a:off x="572330" y="794044"/>
            <a:ext cx="10464470" cy="4147422"/>
          </a:xfrm>
        </p:spPr>
        <p:txBody>
          <a:bodyPr vert="horz" lIns="91440" tIns="45720" rIns="91440" bIns="45720" rtlCol="0" anchor="t">
            <a:noAutofit/>
          </a:bodyPr>
          <a:lstStyle/>
          <a:p>
            <a:pPr marL="342900" indent="-342900" algn="l">
              <a:buChar char="•"/>
            </a:pPr>
            <a:r>
              <a:rPr lang="en-US" sz="1800">
                <a:solidFill>
                  <a:schemeClr val="tx1"/>
                </a:solidFill>
                <a:ea typeface="Calibri"/>
                <a:cs typeface="Calibri"/>
              </a:rPr>
              <a:t>Read the Match Participating Agreement</a:t>
            </a:r>
            <a:endParaRPr lang="en-US" sz="1800">
              <a:solidFill>
                <a:schemeClr val="tx1"/>
              </a:solidFill>
              <a:cs typeface="Calibri"/>
            </a:endParaRPr>
          </a:p>
          <a:p>
            <a:pPr marL="800100" lvl="1" indent="-342900" algn="l">
              <a:buChar char="•"/>
            </a:pPr>
            <a:r>
              <a:rPr lang="en-US" sz="1800">
                <a:solidFill>
                  <a:schemeClr val="tx1"/>
                </a:solidFill>
                <a:ea typeface="Calibri"/>
                <a:cs typeface="Calibri"/>
              </a:rPr>
              <a:t>All parties involved in the applicant interview, selection and Match process MUST BE familiar with the Match Participation Agreement and Match Policies</a:t>
            </a:r>
          </a:p>
          <a:p>
            <a:pPr marL="342900" indent="-342900" algn="l">
              <a:buChar char="•"/>
            </a:pPr>
            <a:r>
              <a:rPr lang="en-US" sz="1800">
                <a:solidFill>
                  <a:schemeClr val="tx1"/>
                </a:solidFill>
                <a:ea typeface="Calibri"/>
                <a:cs typeface="Calibri"/>
              </a:rPr>
              <a:t>Review the Rules governing the Matching Process – Important Policies to Review:</a:t>
            </a:r>
          </a:p>
          <a:p>
            <a:pPr marL="800100" lvl="1" indent="-342900" algn="l">
              <a:buChar char="•"/>
            </a:pPr>
            <a:r>
              <a:rPr lang="en-US" sz="1800">
                <a:ea typeface="+mn-lt"/>
                <a:cs typeface="+mn-lt"/>
                <a:hlinkClick r:id="rId2"/>
              </a:rPr>
              <a:t>NRMP Code of Conduct</a:t>
            </a:r>
            <a:r>
              <a:rPr lang="en-US" sz="1800">
                <a:ea typeface="+mn-lt"/>
                <a:cs typeface="+mn-lt"/>
              </a:rPr>
              <a:t> </a:t>
            </a:r>
          </a:p>
          <a:p>
            <a:pPr marL="800100" lvl="1" indent="-342900" algn="l">
              <a:buChar char="•"/>
            </a:pPr>
            <a:r>
              <a:rPr lang="en-US" sz="1800">
                <a:ea typeface="+mn-lt"/>
                <a:cs typeface="+mn-lt"/>
                <a:hlinkClick r:id="rId3"/>
              </a:rPr>
              <a:t>NRMP All in Policy</a:t>
            </a:r>
            <a:r>
              <a:rPr lang="en-US" sz="1800">
                <a:ea typeface="+mn-lt"/>
                <a:cs typeface="+mn-lt"/>
              </a:rPr>
              <a:t> </a:t>
            </a:r>
          </a:p>
          <a:p>
            <a:pPr marL="800100" lvl="1" indent="-342900" algn="l">
              <a:buChar char="•"/>
            </a:pPr>
            <a:r>
              <a:rPr lang="en-US" sz="1800">
                <a:ea typeface="+mn-lt"/>
                <a:cs typeface="+mn-lt"/>
                <a:hlinkClick r:id="rId4"/>
              </a:rPr>
              <a:t>NRMP Privacy Statement</a:t>
            </a:r>
            <a:r>
              <a:rPr lang="en-US" sz="1800">
                <a:ea typeface="+mn-lt"/>
                <a:cs typeface="+mn-lt"/>
              </a:rPr>
              <a:t> </a:t>
            </a:r>
            <a:endParaRPr lang="en-US" sz="1800">
              <a:solidFill>
                <a:srgbClr val="898989"/>
              </a:solidFill>
              <a:ea typeface="Calibri"/>
              <a:cs typeface="Calibri"/>
            </a:endParaRPr>
          </a:p>
          <a:p>
            <a:pPr marL="800100" lvl="1" indent="-342900" algn="l">
              <a:buChar char="•"/>
            </a:pPr>
            <a:r>
              <a:rPr lang="en-US" sz="1800">
                <a:ea typeface="+mn-lt"/>
                <a:cs typeface="+mn-lt"/>
                <a:hlinkClick r:id="rId5"/>
              </a:rPr>
              <a:t>NRMP Professional Behavior</a:t>
            </a:r>
            <a:r>
              <a:rPr lang="en-US" sz="1800">
                <a:ea typeface="+mn-lt"/>
                <a:cs typeface="+mn-lt"/>
              </a:rPr>
              <a:t> </a:t>
            </a:r>
            <a:endParaRPr lang="en-US" sz="1800">
              <a:solidFill>
                <a:srgbClr val="898989"/>
              </a:solidFill>
              <a:ea typeface="Calibri"/>
              <a:cs typeface="Calibri"/>
            </a:endParaRPr>
          </a:p>
          <a:p>
            <a:pPr marL="800100" lvl="1" indent="-342900" algn="l">
              <a:buChar char="•"/>
            </a:pPr>
            <a:r>
              <a:rPr lang="en-US" sz="1800">
                <a:solidFill>
                  <a:schemeClr val="tx1"/>
                </a:solidFill>
                <a:ea typeface="Calibri"/>
                <a:cs typeface="Calibri"/>
              </a:rPr>
              <a:t>Restrictions on Persuasion</a:t>
            </a:r>
          </a:p>
          <a:p>
            <a:pPr marL="800100" lvl="1" indent="-342900" algn="l">
              <a:buChar char="•"/>
            </a:pPr>
            <a:r>
              <a:rPr lang="en-US" sz="1800">
                <a:solidFill>
                  <a:schemeClr val="tx1"/>
                </a:solidFill>
                <a:ea typeface="Calibri"/>
                <a:cs typeface="Calibri"/>
              </a:rPr>
              <a:t>Provide applicants with complete, timely, accurate information (Contract they will sign, pre-employment drug screen &amp; background check, VISA Status: J1 sponsored by ECFMG</a:t>
            </a:r>
          </a:p>
          <a:p>
            <a:pPr marL="342900" indent="-342900" algn="l">
              <a:buChar char="•"/>
            </a:pPr>
            <a:r>
              <a:rPr lang="en-US" sz="1800">
                <a:solidFill>
                  <a:schemeClr val="tx1"/>
                </a:solidFill>
                <a:ea typeface="Calibri"/>
                <a:cs typeface="Calibri"/>
              </a:rPr>
              <a:t>Applicant Match History – look up applicants</a:t>
            </a:r>
          </a:p>
          <a:p>
            <a:pPr marL="800100" lvl="1" indent="-342900" algn="l">
              <a:buChar char="•"/>
            </a:pPr>
            <a:r>
              <a:rPr lang="en-US" sz="1800">
                <a:solidFill>
                  <a:schemeClr val="tx1"/>
                </a:solidFill>
                <a:ea typeface="Calibri"/>
                <a:cs typeface="Calibri"/>
              </a:rPr>
              <a:t>Determine whether an applicant is eligible for appointment to LSUHSC programs prior to offering interviews or if they have a NRMP waiver/violation history</a:t>
            </a:r>
          </a:p>
          <a:p>
            <a:pPr marL="342900" indent="-342900" algn="l">
              <a:buChar char="•"/>
            </a:pPr>
            <a:r>
              <a:rPr lang="en-US" sz="1800">
                <a:solidFill>
                  <a:schemeClr val="tx1"/>
                </a:solidFill>
                <a:ea typeface="Calibri"/>
                <a:cs typeface="Calibri"/>
              </a:rPr>
              <a:t>Ensure Program Director/Coordinator and public contact information is updated in NRMP and in ERAS: address, email, program website</a:t>
            </a:r>
          </a:p>
          <a:p>
            <a:pPr marL="457200" indent="-457200" algn="l">
              <a:buChar char="•"/>
            </a:pPr>
            <a:endParaRPr lang="en-US" sz="2800">
              <a:solidFill>
                <a:schemeClr val="tx1"/>
              </a:solidFill>
              <a:cs typeface="Calibri"/>
            </a:endParaRPr>
          </a:p>
        </p:txBody>
      </p:sp>
    </p:spTree>
    <p:extLst>
      <p:ext uri="{BB962C8B-B14F-4D97-AF65-F5344CB8AC3E}">
        <p14:creationId xmlns:p14="http://schemas.microsoft.com/office/powerpoint/2010/main" val="842389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B29C4-DBB1-4BD3-8D84-B95A3A5B6FB9}"/>
              </a:ext>
            </a:extLst>
          </p:cNvPr>
          <p:cNvSpPr>
            <a:spLocks noGrp="1"/>
          </p:cNvSpPr>
          <p:nvPr>
            <p:ph type="ctrTitle"/>
          </p:nvPr>
        </p:nvSpPr>
        <p:spPr>
          <a:xfrm>
            <a:off x="866775" y="160752"/>
            <a:ext cx="10363200" cy="1470025"/>
          </a:xfrm>
        </p:spPr>
        <p:txBody>
          <a:bodyPr/>
          <a:lstStyle/>
          <a:p>
            <a:r>
              <a:rPr lang="en-US"/>
              <a:t>Interviews</a:t>
            </a:r>
          </a:p>
        </p:txBody>
      </p:sp>
      <p:sp>
        <p:nvSpPr>
          <p:cNvPr id="3" name="Subtitle 2">
            <a:extLst>
              <a:ext uri="{FF2B5EF4-FFF2-40B4-BE49-F238E27FC236}">
                <a16:creationId xmlns:a16="http://schemas.microsoft.com/office/drawing/2014/main" id="{F2C00E40-A7A7-4FBE-A9A1-DE6FF55249C0}"/>
              </a:ext>
            </a:extLst>
          </p:cNvPr>
          <p:cNvSpPr>
            <a:spLocks noGrp="1"/>
          </p:cNvSpPr>
          <p:nvPr>
            <p:ph type="subTitle" idx="1"/>
          </p:nvPr>
        </p:nvSpPr>
        <p:spPr>
          <a:xfrm>
            <a:off x="351993" y="1023563"/>
            <a:ext cx="11097939" cy="4634000"/>
          </a:xfrm>
        </p:spPr>
        <p:txBody>
          <a:bodyPr vert="horz" lIns="91440" tIns="45720" rIns="91440" bIns="45720" rtlCol="0" anchor="t">
            <a:noAutofit/>
          </a:bodyPr>
          <a:lstStyle/>
          <a:p>
            <a:pPr algn="l"/>
            <a:endParaRPr lang="en-US" sz="2800">
              <a:solidFill>
                <a:srgbClr val="898989"/>
              </a:solidFill>
              <a:ea typeface="+mn-lt"/>
              <a:cs typeface="+mn-lt"/>
            </a:endParaRPr>
          </a:p>
          <a:p>
            <a:pPr marL="457200" indent="-457200" algn="l">
              <a:buChar char="•"/>
            </a:pPr>
            <a:r>
              <a:rPr lang="en-US" sz="2800" dirty="0">
                <a:solidFill>
                  <a:srgbClr val="898989"/>
                </a:solidFill>
                <a:ea typeface="+mn-lt"/>
                <a:cs typeface="+mn-lt"/>
                <a:hlinkClick r:id="rId2"/>
              </a:rPr>
              <a:t>KB- House Officer Selection</a:t>
            </a:r>
            <a:r>
              <a:rPr lang="en-US" sz="2800" dirty="0">
                <a:solidFill>
                  <a:srgbClr val="898989"/>
                </a:solidFill>
                <a:ea typeface="+mn-lt"/>
                <a:cs typeface="+mn-lt"/>
              </a:rPr>
              <a:t> </a:t>
            </a:r>
          </a:p>
          <a:p>
            <a:pPr marL="914400" lvl="1" indent="-457200" algn="l">
              <a:buFont typeface="Arial,Sans-Serif" panose="020B0604020202020204" pitchFamily="34" charset="0"/>
              <a:buChar char="•"/>
            </a:pPr>
            <a:r>
              <a:rPr lang="en-US" sz="2000">
                <a:solidFill>
                  <a:schemeClr val="tx1"/>
                </a:solidFill>
                <a:cs typeface="Calibri"/>
              </a:rPr>
              <a:t>Eligibility-</a:t>
            </a:r>
            <a:endParaRPr lang="en-US" sz="2000">
              <a:solidFill>
                <a:srgbClr val="000000"/>
              </a:solidFill>
              <a:cs typeface="Calibri"/>
            </a:endParaRPr>
          </a:p>
          <a:p>
            <a:pPr marL="1371600" lvl="2" indent="-342900" algn="l">
              <a:buFont typeface="Arial,Sans-Serif" panose="020B0604020202020204" pitchFamily="34" charset="0"/>
              <a:buChar char="•"/>
            </a:pPr>
            <a:r>
              <a:rPr lang="en-US" sz="1600" dirty="0">
                <a:solidFill>
                  <a:schemeClr val="tx1"/>
                </a:solidFill>
                <a:cs typeface="Calibri"/>
              </a:rPr>
              <a:t> </a:t>
            </a:r>
            <a:r>
              <a:rPr lang="en-US" sz="1600" dirty="0">
                <a:solidFill>
                  <a:srgbClr val="0000FF"/>
                </a:solidFill>
                <a:cs typeface="Calibri"/>
                <a:hlinkClick r:id="rId3">
                  <a:extLst>
                    <a:ext uri="{A12FA001-AC4F-418D-AE19-62706E023703}">
                      <ahyp:hlinkClr xmlns:ahyp="http://schemas.microsoft.com/office/drawing/2018/hyperlinkcolor" val="tx"/>
                    </a:ext>
                  </a:extLst>
                </a:hlinkClick>
              </a:rPr>
              <a:t>NRMP Eligibility </a:t>
            </a:r>
            <a:r>
              <a:rPr lang="en-US" sz="1600" dirty="0">
                <a:solidFill>
                  <a:srgbClr val="898989"/>
                </a:solidFill>
                <a:cs typeface="Calibri"/>
              </a:rPr>
              <a:t> </a:t>
            </a:r>
          </a:p>
          <a:p>
            <a:pPr marL="1371600" lvl="2" indent="-342900" algn="l">
              <a:buFont typeface="Arial,Sans-Serif" panose="020B0604020202020204" pitchFamily="34" charset="0"/>
              <a:buChar char="•"/>
            </a:pPr>
            <a:r>
              <a:rPr lang="en-US" sz="1600" dirty="0">
                <a:solidFill>
                  <a:srgbClr val="0000FF"/>
                </a:solidFill>
                <a:cs typeface="Calibri"/>
                <a:hlinkClick r:id="rId4">
                  <a:extLst>
                    <a:ext uri="{A12FA001-AC4F-418D-AE19-62706E023703}">
                      <ahyp:hlinkClr xmlns:ahyp="http://schemas.microsoft.com/office/drawing/2018/hyperlinkcolor" val="tx"/>
                    </a:ext>
                  </a:extLst>
                </a:hlinkClick>
              </a:rPr>
              <a:t>Program Eligibility </a:t>
            </a:r>
            <a:r>
              <a:rPr lang="en-US" sz="1600" dirty="0">
                <a:solidFill>
                  <a:srgbClr val="898989"/>
                </a:solidFill>
                <a:cs typeface="Calibri"/>
              </a:rPr>
              <a:t> </a:t>
            </a:r>
          </a:p>
          <a:p>
            <a:pPr marL="1371600" lvl="2" indent="-342900" algn="l">
              <a:buFont typeface="Arial,Sans-Serif" panose="020B0604020202020204" pitchFamily="34" charset="0"/>
              <a:buChar char="•"/>
            </a:pPr>
            <a:r>
              <a:rPr lang="en-US" sz="1600" dirty="0">
                <a:solidFill>
                  <a:schemeClr val="tx1"/>
                </a:solidFill>
                <a:cs typeface="Calibri"/>
              </a:rPr>
              <a:t>LSU Criteria: </a:t>
            </a:r>
          </a:p>
          <a:p>
            <a:pPr marL="1371600" indent="-285750" algn="l">
              <a:buFont typeface="Arial,Sans-Serif" panose="020B0604020202020204" pitchFamily="34" charset="0"/>
              <a:buChar char="•"/>
            </a:pPr>
            <a:r>
              <a:rPr lang="en-US" sz="1100" dirty="0">
                <a:solidFill>
                  <a:srgbClr val="333333"/>
                </a:solidFill>
                <a:cs typeface="Calibri"/>
              </a:rPr>
              <a:t>US Citizens</a:t>
            </a:r>
          </a:p>
          <a:p>
            <a:pPr lvl="3" indent="-285750" algn="l">
              <a:buFont typeface="Arial,Sans-Serif" panose="020B0604020202020204" pitchFamily="34" charset="0"/>
              <a:buChar char="•"/>
            </a:pPr>
            <a:r>
              <a:rPr lang="en-US" sz="1100" dirty="0">
                <a:solidFill>
                  <a:srgbClr val="333333"/>
                </a:solidFill>
                <a:cs typeface="Calibri"/>
              </a:rPr>
              <a:t>Permanent Residents of the United States</a:t>
            </a:r>
          </a:p>
          <a:p>
            <a:pPr marL="1657350" lvl="3" indent="-285750" algn="l">
              <a:buFont typeface="Arial,Sans-Serif" panose="020B0604020202020204" pitchFamily="34" charset="0"/>
              <a:buChar char="•"/>
            </a:pPr>
            <a:r>
              <a:rPr lang="en-US" sz="1100" dirty="0">
                <a:solidFill>
                  <a:srgbClr val="333333"/>
                </a:solidFill>
                <a:cs typeface="Calibri"/>
              </a:rPr>
              <a:t>J1 Sponsored by ECFMG</a:t>
            </a:r>
          </a:p>
          <a:p>
            <a:pPr marL="2114550" lvl="4" indent="-285750" algn="l">
              <a:buFont typeface="Arial,Sans-Serif" panose="020B0604020202020204" pitchFamily="34" charset="0"/>
              <a:buChar char="•"/>
            </a:pPr>
            <a:r>
              <a:rPr lang="en-US" sz="1100" dirty="0">
                <a:solidFill>
                  <a:srgbClr val="333333"/>
                </a:solidFill>
                <a:cs typeface="Calibri"/>
              </a:rPr>
              <a:t>ECFMG Certificate Required for all non US Medical School Graduates</a:t>
            </a:r>
          </a:p>
          <a:p>
            <a:pPr marL="914400" lvl="1" indent="-457200" algn="l">
              <a:buChar char="•"/>
            </a:pPr>
            <a:r>
              <a:rPr lang="en-US" sz="2000" dirty="0">
                <a:solidFill>
                  <a:schemeClr val="tx1"/>
                </a:solidFill>
                <a:cs typeface="Calibri"/>
              </a:rPr>
              <a:t>Applicant Requirements </a:t>
            </a:r>
          </a:p>
          <a:p>
            <a:pPr marL="1371600" lvl="2" indent="-457200" algn="l">
              <a:buChar char="•"/>
            </a:pPr>
            <a:r>
              <a:rPr lang="en-US" sz="1600" dirty="0">
                <a:solidFill>
                  <a:srgbClr val="898989"/>
                </a:solidFill>
                <a:cs typeface="Calibri"/>
                <a:hlinkClick r:id="rId5">
                  <a:extLst>
                    <a:ext uri="{A12FA001-AC4F-418D-AE19-62706E023703}">
                      <ahyp:hlinkClr xmlns:ahyp="http://schemas.microsoft.com/office/drawing/2018/hyperlinkcolor" val="tx"/>
                    </a:ext>
                  </a:extLst>
                </a:hlinkClick>
              </a:rPr>
              <a:t>Applicant Information Sheet</a:t>
            </a:r>
            <a:endParaRPr lang="en-US" sz="1600" dirty="0">
              <a:cs typeface="Calibri"/>
            </a:endParaRPr>
          </a:p>
          <a:p>
            <a:pPr marL="1371600" lvl="2" indent="-457200" algn="l">
              <a:buChar char="•"/>
            </a:pPr>
            <a:r>
              <a:rPr lang="en-US" sz="1600" dirty="0">
                <a:ea typeface="+mn-lt"/>
                <a:cs typeface="+mn-lt"/>
                <a:hlinkClick r:id="rId6"/>
              </a:rPr>
              <a:t>Sample Contract</a:t>
            </a:r>
            <a:r>
              <a:rPr lang="en-US" sz="1600" dirty="0">
                <a:solidFill>
                  <a:srgbClr val="898989"/>
                </a:solidFill>
                <a:cs typeface="Calibri"/>
              </a:rPr>
              <a:t>  </a:t>
            </a:r>
          </a:p>
          <a:p>
            <a:pPr marL="1371600" lvl="2" indent="-457200" algn="l">
              <a:buChar char="•"/>
            </a:pPr>
            <a:r>
              <a:rPr lang="en-US" sz="1600" dirty="0">
                <a:ea typeface="+mn-lt"/>
                <a:cs typeface="+mn-lt"/>
                <a:hlinkClick r:id="rId7"/>
              </a:rPr>
              <a:t>Interviewee Acknowledgement Form</a:t>
            </a:r>
            <a:r>
              <a:rPr lang="en-US" sz="1600" dirty="0">
                <a:ea typeface="+mn-lt"/>
                <a:cs typeface="+mn-lt"/>
              </a:rPr>
              <a:t> </a:t>
            </a:r>
            <a:endParaRPr lang="en-US" sz="1600" dirty="0">
              <a:solidFill>
                <a:srgbClr val="898989"/>
              </a:solidFill>
              <a:cs typeface="Calibri"/>
            </a:endParaRPr>
          </a:p>
          <a:p>
            <a:pPr marL="914400" lvl="1" indent="-457200" algn="l">
              <a:buChar char="•"/>
            </a:pPr>
            <a:r>
              <a:rPr lang="en-US" sz="2000" dirty="0">
                <a:solidFill>
                  <a:schemeClr val="tx1"/>
                </a:solidFill>
                <a:cs typeface="Calibri"/>
              </a:rPr>
              <a:t>Selection (ERAS, NRMP, Main Match, San Francisco Match,  AUA, Applicant Requirements)</a:t>
            </a:r>
          </a:p>
          <a:p>
            <a:pPr marL="914400" lvl="1" indent="-457200" algn="l">
              <a:buChar char="•"/>
            </a:pPr>
            <a:endParaRPr lang="en-US" sz="1600">
              <a:solidFill>
                <a:srgbClr val="000000"/>
              </a:solidFill>
              <a:cs typeface="Calibri"/>
            </a:endParaRPr>
          </a:p>
          <a:p>
            <a:pPr marL="457200" indent="-457200" algn="l">
              <a:buChar char="•"/>
            </a:pPr>
            <a:endParaRPr lang="en-US" sz="2800">
              <a:solidFill>
                <a:srgbClr val="898989"/>
              </a:solidFill>
              <a:cs typeface="Calibri"/>
            </a:endParaRPr>
          </a:p>
          <a:p>
            <a:pPr marL="457200" indent="-457200" algn="l">
              <a:buChar char="•"/>
            </a:pPr>
            <a:endParaRPr lang="en-US" sz="2800">
              <a:solidFill>
                <a:srgbClr val="898989"/>
              </a:solidFill>
              <a:cs typeface="Calibri"/>
            </a:endParaRPr>
          </a:p>
        </p:txBody>
      </p:sp>
    </p:spTree>
    <p:extLst>
      <p:ext uri="{BB962C8B-B14F-4D97-AF65-F5344CB8AC3E}">
        <p14:creationId xmlns:p14="http://schemas.microsoft.com/office/powerpoint/2010/main" val="1555970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B29C4-DBB1-4BD3-8D84-B95A3A5B6FB9}"/>
              </a:ext>
            </a:extLst>
          </p:cNvPr>
          <p:cNvSpPr>
            <a:spLocks noGrp="1"/>
          </p:cNvSpPr>
          <p:nvPr>
            <p:ph type="ctrTitle"/>
          </p:nvPr>
        </p:nvSpPr>
        <p:spPr>
          <a:xfrm>
            <a:off x="568472" y="212446"/>
            <a:ext cx="10363200" cy="1106610"/>
          </a:xfrm>
        </p:spPr>
        <p:txBody>
          <a:bodyPr>
            <a:normAutofit fontScale="90000"/>
          </a:bodyPr>
          <a:lstStyle/>
          <a:p>
            <a:br>
              <a:rPr lang="en-US"/>
            </a:br>
            <a:r>
              <a:rPr lang="en-US"/>
              <a:t>ERAS Interview Scheduler &amp; Thalamus Core</a:t>
            </a:r>
          </a:p>
          <a:p>
            <a:endParaRPr lang="en-US"/>
          </a:p>
        </p:txBody>
      </p:sp>
      <p:sp>
        <p:nvSpPr>
          <p:cNvPr id="3" name="Subtitle 2">
            <a:extLst>
              <a:ext uri="{FF2B5EF4-FFF2-40B4-BE49-F238E27FC236}">
                <a16:creationId xmlns:a16="http://schemas.microsoft.com/office/drawing/2014/main" id="{F2C00E40-A7A7-4FBE-A9A1-DE6FF55249C0}"/>
              </a:ext>
            </a:extLst>
          </p:cNvPr>
          <p:cNvSpPr>
            <a:spLocks noGrp="1"/>
          </p:cNvSpPr>
          <p:nvPr>
            <p:ph type="subTitle" idx="1"/>
          </p:nvPr>
        </p:nvSpPr>
        <p:spPr>
          <a:xfrm>
            <a:off x="572330" y="1146160"/>
            <a:ext cx="10464470" cy="4299822"/>
          </a:xfrm>
        </p:spPr>
        <p:txBody>
          <a:bodyPr vert="horz" lIns="91440" tIns="45720" rIns="91440" bIns="45720" rtlCol="0" anchor="t">
            <a:noAutofit/>
          </a:bodyPr>
          <a:lstStyle/>
          <a:p>
            <a:pPr marL="342900" indent="-342900" algn="l">
              <a:buChar char="•"/>
            </a:pPr>
            <a:r>
              <a:rPr lang="en-US" sz="1800" dirty="0">
                <a:solidFill>
                  <a:schemeClr val="tx1"/>
                </a:solidFill>
                <a:cs typeface="Calibri"/>
              </a:rPr>
              <a:t>ERAS Programs will have the option to switch to Thalamus Core for the ERAS 2024 Season beginning in summer 2023 for fellowship and fall 2023 residency.</a:t>
            </a:r>
          </a:p>
          <a:p>
            <a:pPr algn="l"/>
            <a:endParaRPr lang="en-US" sz="1800">
              <a:solidFill>
                <a:schemeClr val="tx1"/>
              </a:solidFill>
              <a:cs typeface="Calibri"/>
            </a:endParaRPr>
          </a:p>
          <a:p>
            <a:pPr marL="342900" indent="-342900" algn="l">
              <a:buChar char="•"/>
            </a:pPr>
            <a:r>
              <a:rPr lang="en-US" sz="1800" dirty="0">
                <a:solidFill>
                  <a:schemeClr val="tx1"/>
                </a:solidFill>
                <a:cs typeface="Calibri"/>
              </a:rPr>
              <a:t>For the ERAS 2025 Season, Thalamus Core will replace ERAS Interview Scheduler as the main interview management platform for all applicants and programs</a:t>
            </a:r>
          </a:p>
          <a:p>
            <a:pPr marL="342900" indent="-342900" algn="l">
              <a:buChar char="•"/>
            </a:pPr>
            <a:endParaRPr lang="en-US" sz="1800">
              <a:solidFill>
                <a:schemeClr val="tx1"/>
              </a:solidFill>
              <a:cs typeface="Calibri"/>
            </a:endParaRPr>
          </a:p>
          <a:p>
            <a:pPr marL="342900" indent="-342900" algn="l">
              <a:buChar char="•"/>
            </a:pPr>
            <a:r>
              <a:rPr lang="en-US" sz="1800" dirty="0">
                <a:solidFill>
                  <a:schemeClr val="tx1"/>
                </a:solidFill>
                <a:cs typeface="Calibri"/>
              </a:rPr>
              <a:t>There is no costs to programs.  Beginning in 2023 ERAS participating programs will receive complimentary access to Thalamus Core and Itinerary as well as Cerebellum.</a:t>
            </a:r>
          </a:p>
          <a:p>
            <a:pPr algn="l"/>
            <a:endParaRPr lang="en-US" sz="1800">
              <a:solidFill>
                <a:schemeClr val="tx1"/>
              </a:solidFill>
              <a:cs typeface="Calibri"/>
            </a:endParaRPr>
          </a:p>
          <a:p>
            <a:pPr marL="342900" indent="-342900" algn="l">
              <a:buChar char="•"/>
            </a:pPr>
            <a:r>
              <a:rPr lang="en-US" sz="1800" dirty="0">
                <a:solidFill>
                  <a:schemeClr val="tx1"/>
                </a:solidFill>
                <a:cs typeface="Calibri"/>
              </a:rPr>
              <a:t>For more information:  FAQs:  </a:t>
            </a:r>
            <a:r>
              <a:rPr lang="en-US" sz="1800" dirty="0">
                <a:ea typeface="+mn-lt"/>
                <a:cs typeface="+mn-lt"/>
                <a:hlinkClick r:id="rId2"/>
              </a:rPr>
              <a:t>https://www.aamc.org/services/eras-institutions/faqs-aamc-thalamus</a:t>
            </a:r>
            <a:endParaRPr lang="en-US" sz="1800" dirty="0">
              <a:solidFill>
                <a:srgbClr val="000000"/>
              </a:solidFill>
              <a:ea typeface="+mn-lt"/>
              <a:cs typeface="+mn-lt"/>
            </a:endParaRPr>
          </a:p>
          <a:p>
            <a:pPr marL="342900" indent="-342900" algn="l">
              <a:buChar char="•"/>
            </a:pPr>
            <a:endParaRPr lang="en-US" sz="1800" dirty="0">
              <a:solidFill>
                <a:srgbClr val="898989"/>
              </a:solidFill>
              <a:cs typeface="Calibri"/>
            </a:endParaRPr>
          </a:p>
          <a:p>
            <a:pPr marL="342900" indent="-342900" algn="l">
              <a:buChar char="•"/>
            </a:pPr>
            <a:r>
              <a:rPr lang="en-US" sz="1800" dirty="0">
                <a:solidFill>
                  <a:schemeClr val="tx1"/>
                </a:solidFill>
                <a:cs typeface="Calibri"/>
              </a:rPr>
              <a:t>For ERAS Questions, Contact ERAS support;  for Thalamus Questions, Contact the Thalamus Success Team</a:t>
            </a:r>
          </a:p>
          <a:p>
            <a:pPr algn="l"/>
            <a:endParaRPr lang="en-US" sz="1800" dirty="0">
              <a:solidFill>
                <a:schemeClr val="tx1"/>
              </a:solidFill>
              <a:cs typeface="Calibri"/>
            </a:endParaRPr>
          </a:p>
          <a:p>
            <a:pPr marL="342900" indent="-342900" algn="l">
              <a:buChar char="•"/>
            </a:pPr>
            <a:r>
              <a:rPr lang="en-US" sz="1800" dirty="0">
                <a:solidFill>
                  <a:schemeClr val="tx1"/>
                </a:solidFill>
                <a:highlight>
                  <a:srgbClr val="FFFF00"/>
                </a:highlight>
                <a:cs typeface="Calibri"/>
              </a:rPr>
              <a:t>Are you switching to Thalamus for the ERAS 2024 Season?  Let Yolanda Know.</a:t>
            </a:r>
          </a:p>
        </p:txBody>
      </p:sp>
    </p:spTree>
    <p:extLst>
      <p:ext uri="{BB962C8B-B14F-4D97-AF65-F5344CB8AC3E}">
        <p14:creationId xmlns:p14="http://schemas.microsoft.com/office/powerpoint/2010/main" val="226501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A0578-3DD5-A7F7-D9D8-BAEF394587FF}"/>
              </a:ext>
            </a:extLst>
          </p:cNvPr>
          <p:cNvSpPr>
            <a:spLocks noGrp="1"/>
          </p:cNvSpPr>
          <p:nvPr>
            <p:ph type="ctrTitle"/>
          </p:nvPr>
        </p:nvSpPr>
        <p:spPr>
          <a:xfrm>
            <a:off x="890588" y="146051"/>
            <a:ext cx="10363200" cy="962025"/>
          </a:xfrm>
        </p:spPr>
        <p:txBody>
          <a:bodyPr/>
          <a:lstStyle/>
          <a:p>
            <a:r>
              <a:rPr lang="en-US">
                <a:cs typeface="Calibri"/>
              </a:rPr>
              <a:t>Fellowship Calendar</a:t>
            </a:r>
            <a:endParaRPr lang="en-US"/>
          </a:p>
        </p:txBody>
      </p:sp>
      <p:pic>
        <p:nvPicPr>
          <p:cNvPr id="3" name="Picture 4" descr="A screenshot of a medical report&#10;&#10;Description automatically generated">
            <a:extLst>
              <a:ext uri="{FF2B5EF4-FFF2-40B4-BE49-F238E27FC236}">
                <a16:creationId xmlns:a16="http://schemas.microsoft.com/office/drawing/2014/main" id="{0AB065C1-3A8A-50E1-F18E-71BBFBD98553}"/>
              </a:ext>
            </a:extLst>
          </p:cNvPr>
          <p:cNvPicPr>
            <a:picLocks noChangeAspect="1"/>
          </p:cNvPicPr>
          <p:nvPr/>
        </p:nvPicPr>
        <p:blipFill>
          <a:blip r:embed="rId2"/>
          <a:stretch>
            <a:fillRect/>
          </a:stretch>
        </p:blipFill>
        <p:spPr>
          <a:xfrm>
            <a:off x="4283725" y="1240903"/>
            <a:ext cx="7116283" cy="5110654"/>
          </a:xfrm>
          <a:prstGeom prst="rect">
            <a:avLst/>
          </a:prstGeom>
        </p:spPr>
      </p:pic>
      <p:sp>
        <p:nvSpPr>
          <p:cNvPr id="5" name="TextBox 4">
            <a:extLst>
              <a:ext uri="{FF2B5EF4-FFF2-40B4-BE49-F238E27FC236}">
                <a16:creationId xmlns:a16="http://schemas.microsoft.com/office/drawing/2014/main" id="{E94A386D-C891-268A-4C48-DDFFC5136434}"/>
              </a:ext>
            </a:extLst>
          </p:cNvPr>
          <p:cNvSpPr txBox="1"/>
          <p:nvPr/>
        </p:nvSpPr>
        <p:spPr>
          <a:xfrm>
            <a:off x="437003" y="2631195"/>
            <a:ext cx="3890790"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hlinkClick r:id="rId3"/>
              </a:rPr>
              <a:t>NRMP Introduction to the Fellowship Match Webinar Recording</a:t>
            </a:r>
            <a:r>
              <a:rPr lang="en-US"/>
              <a:t> </a:t>
            </a:r>
            <a:endParaRPr lang="en-US">
              <a:cs typeface="Calibri"/>
            </a:endParaRPr>
          </a:p>
          <a:p>
            <a:pPr marL="285750" indent="-285750">
              <a:buFont typeface="Arial"/>
              <a:buChar char="•"/>
            </a:pPr>
            <a:endParaRPr lang="en-US">
              <a:ea typeface="+mn-lt"/>
              <a:cs typeface="+mn-lt"/>
            </a:endParaRPr>
          </a:p>
          <a:p>
            <a:pPr marL="285750" indent="-285750">
              <a:buFont typeface="Arial"/>
              <a:buChar char="•"/>
            </a:pPr>
            <a:r>
              <a:rPr lang="en-US">
                <a:ea typeface="+mn-lt"/>
                <a:cs typeface="+mn-lt"/>
                <a:hlinkClick r:id="rId4"/>
              </a:rPr>
              <a:t>Fellowship Match Program Checklist</a:t>
            </a:r>
            <a:r>
              <a:rPr lang="en-US">
                <a:ea typeface="+mn-lt"/>
                <a:cs typeface="+mn-lt"/>
              </a:rPr>
              <a:t> </a:t>
            </a:r>
          </a:p>
        </p:txBody>
      </p:sp>
    </p:spTree>
    <p:extLst>
      <p:ext uri="{BB962C8B-B14F-4D97-AF65-F5344CB8AC3E}">
        <p14:creationId xmlns:p14="http://schemas.microsoft.com/office/powerpoint/2010/main" val="2218325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E9CB-575A-45D9-9FD6-6C614E0C87EF}"/>
              </a:ext>
            </a:extLst>
          </p:cNvPr>
          <p:cNvSpPr>
            <a:spLocks noGrp="1"/>
          </p:cNvSpPr>
          <p:nvPr>
            <p:ph type="ctrTitle"/>
          </p:nvPr>
        </p:nvSpPr>
        <p:spPr>
          <a:xfrm>
            <a:off x="814497" y="435633"/>
            <a:ext cx="10371137" cy="1223963"/>
          </a:xfrm>
        </p:spPr>
        <p:txBody>
          <a:bodyPr/>
          <a:lstStyle/>
          <a:p>
            <a:r>
              <a:rPr lang="en-US">
                <a:cs typeface="Calibri"/>
              </a:rPr>
              <a:t>NRMP Main March Match</a:t>
            </a:r>
            <a:endParaRPr lang="en-US"/>
          </a:p>
        </p:txBody>
      </p:sp>
      <p:sp>
        <p:nvSpPr>
          <p:cNvPr id="3" name="Subtitle 2">
            <a:extLst>
              <a:ext uri="{FF2B5EF4-FFF2-40B4-BE49-F238E27FC236}">
                <a16:creationId xmlns:a16="http://schemas.microsoft.com/office/drawing/2014/main" id="{7E89D895-EA8A-4F72-8A1F-57B97014A109}"/>
              </a:ext>
            </a:extLst>
          </p:cNvPr>
          <p:cNvSpPr>
            <a:spLocks noGrp="1"/>
          </p:cNvSpPr>
          <p:nvPr>
            <p:ph type="subTitle" idx="1"/>
          </p:nvPr>
        </p:nvSpPr>
        <p:spPr>
          <a:xfrm>
            <a:off x="291561" y="1507166"/>
            <a:ext cx="11423921" cy="4504720"/>
          </a:xfrm>
        </p:spPr>
        <p:txBody>
          <a:bodyPr vert="horz" lIns="91440" tIns="45720" rIns="91440" bIns="45720" rtlCol="0" anchor="t">
            <a:normAutofit fontScale="77500" lnSpcReduction="20000"/>
          </a:bodyPr>
          <a:lstStyle/>
          <a:p>
            <a:pPr marL="914400" lvl="1" indent="-457200" algn="l">
              <a:buChar char="•"/>
            </a:pPr>
            <a:r>
              <a:rPr lang="en-US" b="1" dirty="0">
                <a:solidFill>
                  <a:schemeClr val="tx1"/>
                </a:solidFill>
                <a:cs typeface="Calibri"/>
              </a:rPr>
              <a:t>Match Opens September 15, 2023</a:t>
            </a:r>
            <a:endParaRPr lang="en-US" b="1" dirty="0">
              <a:solidFill>
                <a:schemeClr val="tx1"/>
              </a:solidFill>
            </a:endParaRPr>
          </a:p>
          <a:p>
            <a:pPr marL="914400" lvl="1" indent="-457200" algn="l">
              <a:buChar char="•"/>
            </a:pPr>
            <a:r>
              <a:rPr lang="en-US" dirty="0">
                <a:ea typeface="+mn-lt"/>
                <a:cs typeface="+mn-lt"/>
                <a:hlinkClick r:id="rId2"/>
              </a:rPr>
              <a:t>Main Residency Match Program Checklist</a:t>
            </a:r>
            <a:r>
              <a:rPr lang="en-US" dirty="0">
                <a:ea typeface="+mn-lt"/>
                <a:cs typeface="+mn-lt"/>
              </a:rPr>
              <a:t> </a:t>
            </a:r>
            <a:endParaRPr lang="en-US" dirty="0">
              <a:solidFill>
                <a:schemeClr val="tx1"/>
              </a:solidFill>
            </a:endParaRPr>
          </a:p>
          <a:p>
            <a:pPr marL="914400" lvl="1" indent="-457200" algn="l">
              <a:buChar char="•"/>
            </a:pPr>
            <a:r>
              <a:rPr lang="en-US" dirty="0">
                <a:solidFill>
                  <a:schemeClr val="tx1"/>
                </a:solidFill>
                <a:cs typeface="Calibri"/>
              </a:rPr>
              <a:t>Important Dates</a:t>
            </a:r>
            <a:endParaRPr lang="en-US" dirty="0">
              <a:solidFill>
                <a:schemeClr val="tx1"/>
              </a:solidFill>
              <a:ea typeface="Calibri"/>
              <a:cs typeface="Calibri"/>
            </a:endParaRPr>
          </a:p>
          <a:p>
            <a:pPr marL="1714500" lvl="2" indent="-342900" algn="l">
              <a:buChar char="•"/>
            </a:pPr>
            <a:r>
              <a:rPr lang="en-US" b="1" dirty="0">
                <a:solidFill>
                  <a:schemeClr val="tx1"/>
                </a:solidFill>
                <a:cs typeface="Calibri"/>
              </a:rPr>
              <a:t>September 27, 2023</a:t>
            </a:r>
            <a:r>
              <a:rPr lang="en-US" dirty="0">
                <a:solidFill>
                  <a:srgbClr val="FF0000"/>
                </a:solidFill>
                <a:cs typeface="Calibri"/>
              </a:rPr>
              <a:t> </a:t>
            </a:r>
            <a:r>
              <a:rPr lang="en-US" dirty="0">
                <a:solidFill>
                  <a:schemeClr val="tx1"/>
                </a:solidFill>
                <a:cs typeface="Calibri"/>
              </a:rPr>
              <a:t>– Applications available in </a:t>
            </a:r>
            <a:r>
              <a:rPr lang="en-US" b="1" u="sng" dirty="0">
                <a:solidFill>
                  <a:schemeClr val="tx1"/>
                </a:solidFill>
                <a:cs typeface="Calibri"/>
              </a:rPr>
              <a:t>ERAS system</a:t>
            </a:r>
            <a:r>
              <a:rPr lang="en-US" dirty="0">
                <a:solidFill>
                  <a:schemeClr val="tx1"/>
                </a:solidFill>
                <a:cs typeface="Calibri"/>
              </a:rPr>
              <a:t>  (ERAS system and Match are separate organizations with separate systems)</a:t>
            </a:r>
            <a:endParaRPr lang="en-US" dirty="0">
              <a:solidFill>
                <a:schemeClr val="tx1"/>
              </a:solidFill>
              <a:ea typeface="Calibri"/>
              <a:cs typeface="Calibri"/>
            </a:endParaRPr>
          </a:p>
          <a:p>
            <a:pPr marL="1714500" lvl="2" indent="-342900" algn="l">
              <a:buChar char="•"/>
            </a:pPr>
            <a:r>
              <a:rPr lang="en-US" b="1" dirty="0">
                <a:solidFill>
                  <a:schemeClr val="tx1"/>
                </a:solidFill>
                <a:cs typeface="Calibri"/>
              </a:rPr>
              <a:t>January 31, 2024</a:t>
            </a:r>
            <a:r>
              <a:rPr lang="en-US" dirty="0">
                <a:solidFill>
                  <a:schemeClr val="tx1"/>
                </a:solidFill>
                <a:cs typeface="Calibri"/>
              </a:rPr>
              <a:t> – NRMP: Quota Change, Withdrawal &amp; SOAP Participation Status Deadline  </a:t>
            </a:r>
            <a:r>
              <a:rPr lang="en-US" b="1" dirty="0">
                <a:solidFill>
                  <a:schemeClr val="tx1"/>
                </a:solidFill>
                <a:cs typeface="Calibri"/>
              </a:rPr>
              <a:t>10:59 pm Central Time</a:t>
            </a:r>
            <a:endParaRPr lang="en-US" b="1" dirty="0">
              <a:solidFill>
                <a:schemeClr val="tx1"/>
              </a:solidFill>
              <a:ea typeface="Calibri"/>
              <a:cs typeface="Calibri"/>
            </a:endParaRPr>
          </a:p>
          <a:p>
            <a:pPr marL="1714500" lvl="2" indent="-342900" algn="l">
              <a:buChar char="•"/>
            </a:pPr>
            <a:r>
              <a:rPr lang="en-US" b="1" dirty="0">
                <a:solidFill>
                  <a:schemeClr val="tx1"/>
                </a:solidFill>
                <a:cs typeface="Calibri"/>
              </a:rPr>
              <a:t>February 1, 2024</a:t>
            </a:r>
            <a:r>
              <a:rPr lang="en-US" dirty="0">
                <a:solidFill>
                  <a:schemeClr val="tx1"/>
                </a:solidFill>
                <a:cs typeface="Calibri"/>
              </a:rPr>
              <a:t> – NRMP: Ranking Opens </a:t>
            </a:r>
            <a:r>
              <a:rPr lang="en-US" b="1" dirty="0">
                <a:solidFill>
                  <a:schemeClr val="tx1"/>
                </a:solidFill>
                <a:cs typeface="Calibri"/>
              </a:rPr>
              <a:t>11:00 a.m. Central Time</a:t>
            </a:r>
            <a:endParaRPr lang="en-US" b="1" dirty="0">
              <a:solidFill>
                <a:schemeClr val="tx1"/>
              </a:solidFill>
              <a:ea typeface="Calibri"/>
              <a:cs typeface="Calibri"/>
            </a:endParaRPr>
          </a:p>
          <a:p>
            <a:pPr marL="1714500" lvl="2" indent="-342900" algn="l">
              <a:buChar char="•"/>
            </a:pPr>
            <a:r>
              <a:rPr lang="en-US" b="1" dirty="0">
                <a:solidFill>
                  <a:schemeClr val="tx1"/>
                </a:solidFill>
                <a:cs typeface="Calibri"/>
              </a:rPr>
              <a:t>February 28, 2024- </a:t>
            </a:r>
            <a:r>
              <a:rPr lang="en-US" dirty="0">
                <a:solidFill>
                  <a:schemeClr val="tx1"/>
                </a:solidFill>
                <a:cs typeface="Calibri"/>
              </a:rPr>
              <a:t>NRMP:</a:t>
            </a:r>
            <a:r>
              <a:rPr lang="en-US" b="1" dirty="0">
                <a:solidFill>
                  <a:schemeClr val="tx1"/>
                </a:solidFill>
                <a:cs typeface="Calibri"/>
              </a:rPr>
              <a:t> </a:t>
            </a:r>
            <a:r>
              <a:rPr lang="en-US" dirty="0">
                <a:solidFill>
                  <a:schemeClr val="tx1"/>
                </a:solidFill>
                <a:cs typeface="Calibri"/>
              </a:rPr>
              <a:t>Rank Order List Certification Deadline </a:t>
            </a:r>
            <a:r>
              <a:rPr lang="en-US" b="1" dirty="0">
                <a:solidFill>
                  <a:schemeClr val="tx1"/>
                </a:solidFill>
                <a:cs typeface="Calibri"/>
              </a:rPr>
              <a:t>8:00 pm Central Time</a:t>
            </a:r>
          </a:p>
          <a:p>
            <a:pPr marL="1714500" lvl="2" indent="-342900" algn="l">
              <a:buFont typeface="Arial,Sans-Serif" panose="020B0604020202020204" pitchFamily="34" charset="0"/>
              <a:buChar char="•"/>
            </a:pPr>
            <a:r>
              <a:rPr lang="en-US" sz="2500" b="1" dirty="0">
                <a:solidFill>
                  <a:schemeClr val="tx1"/>
                </a:solidFill>
                <a:cs typeface="Calibri"/>
              </a:rPr>
              <a:t>March 11, 2024</a:t>
            </a:r>
            <a:r>
              <a:rPr lang="en-US" sz="2500" dirty="0">
                <a:solidFill>
                  <a:schemeClr val="tx1"/>
                </a:solidFill>
                <a:cs typeface="Calibri"/>
              </a:rPr>
              <a:t>- NRMP: Match Week (all Central Time): </a:t>
            </a:r>
          </a:p>
          <a:p>
            <a:pPr marL="2171700" lvl="3" indent="-285750" algn="l">
              <a:buFont typeface="Arial,Sans-Serif" panose="020B0604020202020204" pitchFamily="34" charset="0"/>
              <a:buChar char="•"/>
            </a:pPr>
            <a:r>
              <a:rPr lang="en-US" sz="2100" dirty="0">
                <a:solidFill>
                  <a:schemeClr val="tx1"/>
                </a:solidFill>
                <a:cs typeface="Calibri"/>
              </a:rPr>
              <a:t> </a:t>
            </a:r>
            <a:r>
              <a:rPr lang="en-US" sz="2100" b="1" dirty="0">
                <a:solidFill>
                  <a:schemeClr val="tx1"/>
                </a:solidFill>
                <a:cs typeface="Calibri"/>
              </a:rPr>
              <a:t> 8:30 a.m.</a:t>
            </a:r>
            <a:r>
              <a:rPr lang="en-US" sz="2100" dirty="0">
                <a:solidFill>
                  <a:schemeClr val="tx1"/>
                </a:solidFill>
                <a:cs typeface="Calibri"/>
              </a:rPr>
              <a:t> Unmatched Applicants report available </a:t>
            </a:r>
          </a:p>
          <a:p>
            <a:pPr marL="2171700" lvl="3" indent="-285750" algn="l">
              <a:buFont typeface="Arial,Sans-Serif" panose="020B0604020202020204" pitchFamily="34" charset="0"/>
              <a:buChar char="•"/>
            </a:pPr>
            <a:r>
              <a:rPr lang="en-US" sz="2100" dirty="0">
                <a:solidFill>
                  <a:schemeClr val="tx1"/>
                </a:solidFill>
                <a:cs typeface="Calibri"/>
              </a:rPr>
              <a:t>  </a:t>
            </a:r>
            <a:r>
              <a:rPr lang="en-US" sz="2100" b="1" dirty="0">
                <a:solidFill>
                  <a:schemeClr val="tx1"/>
                </a:solidFill>
                <a:cs typeface="Calibri"/>
              </a:rPr>
              <a:t>9:00 a.m</a:t>
            </a:r>
            <a:r>
              <a:rPr lang="en-US" sz="2100" dirty="0">
                <a:solidFill>
                  <a:schemeClr val="tx1"/>
                </a:solidFill>
                <a:cs typeface="Calibri"/>
              </a:rPr>
              <a:t>. applicant match status and program fill status available, SOAP begins</a:t>
            </a:r>
          </a:p>
          <a:p>
            <a:pPr marL="2171700" lvl="3" indent="-285750" algn="l">
              <a:buFont typeface="Arial,Sans-Serif" panose="020B0604020202020204" pitchFamily="34" charset="0"/>
              <a:buChar char="•"/>
            </a:pPr>
            <a:r>
              <a:rPr lang="en-US" sz="2100" dirty="0">
                <a:solidFill>
                  <a:schemeClr val="tx1"/>
                </a:solidFill>
                <a:cs typeface="Calibri"/>
              </a:rPr>
              <a:t>  </a:t>
            </a:r>
            <a:r>
              <a:rPr lang="en-US" sz="2100" b="1" dirty="0">
                <a:solidFill>
                  <a:schemeClr val="tx1"/>
                </a:solidFill>
                <a:cs typeface="Calibri"/>
              </a:rPr>
              <a:t>10 a.m</a:t>
            </a:r>
            <a:r>
              <a:rPr lang="en-US" sz="2100" dirty="0">
                <a:solidFill>
                  <a:schemeClr val="tx1"/>
                </a:solidFill>
                <a:cs typeface="Calibri"/>
              </a:rPr>
              <a:t>. SOAP applications can start preparing applications in ERAS</a:t>
            </a:r>
          </a:p>
          <a:p>
            <a:pPr marL="1714500" lvl="2" indent="-342900" algn="l">
              <a:buChar char="•"/>
            </a:pPr>
            <a:r>
              <a:rPr lang="en-US" b="1" dirty="0">
                <a:solidFill>
                  <a:schemeClr val="tx1"/>
                </a:solidFill>
                <a:cs typeface="Calibri"/>
              </a:rPr>
              <a:t>March 15, 2024- </a:t>
            </a:r>
            <a:r>
              <a:rPr lang="en-US" dirty="0">
                <a:solidFill>
                  <a:schemeClr val="tx1"/>
                </a:solidFill>
                <a:cs typeface="Calibri"/>
              </a:rPr>
              <a:t>NRMP</a:t>
            </a:r>
            <a:r>
              <a:rPr lang="en-US" b="1" dirty="0">
                <a:solidFill>
                  <a:schemeClr val="tx1"/>
                </a:solidFill>
                <a:cs typeface="Calibri"/>
              </a:rPr>
              <a:t>: </a:t>
            </a:r>
            <a:r>
              <a:rPr lang="en-US" dirty="0">
                <a:solidFill>
                  <a:schemeClr val="tx1"/>
                </a:solidFill>
                <a:cs typeface="Calibri"/>
              </a:rPr>
              <a:t>Match Day</a:t>
            </a:r>
            <a:endParaRPr lang="en-US" dirty="0">
              <a:solidFill>
                <a:schemeClr val="tx1"/>
              </a:solidFill>
            </a:endParaRPr>
          </a:p>
          <a:p>
            <a:pPr marL="2171700" lvl="3" indent="-342900" algn="l">
              <a:buChar char="•"/>
            </a:pPr>
            <a:r>
              <a:rPr lang="en-US" b="1" dirty="0">
                <a:solidFill>
                  <a:schemeClr val="tx1"/>
                </a:solidFill>
                <a:cs typeface="Calibri"/>
              </a:rPr>
              <a:t>11:00 a.m.</a:t>
            </a:r>
            <a:r>
              <a:rPr lang="en-US" dirty="0">
                <a:solidFill>
                  <a:schemeClr val="tx1"/>
                </a:solidFill>
                <a:cs typeface="Calibri"/>
              </a:rPr>
              <a:t> Central Time application Match results available by email. </a:t>
            </a:r>
          </a:p>
          <a:p>
            <a:pPr marL="2171700" lvl="3" algn="l"/>
            <a:endParaRPr lang="en-US">
              <a:solidFill>
                <a:schemeClr val="tx1"/>
              </a:solidFill>
              <a:cs typeface="Calibri"/>
            </a:endParaRPr>
          </a:p>
          <a:p>
            <a:pPr marL="2171700" lvl="3" algn="l">
              <a:buChar char="•"/>
            </a:pPr>
            <a:endParaRPr lang="en-US">
              <a:solidFill>
                <a:schemeClr val="tx1"/>
              </a:solidFill>
              <a:cs typeface="Calibri"/>
            </a:endParaRPr>
          </a:p>
          <a:p>
            <a:pPr marL="2171700" lvl="3" algn="l"/>
            <a:endParaRPr lang="en-US">
              <a:solidFill>
                <a:schemeClr val="tx1"/>
              </a:solidFill>
              <a:cs typeface="Calibri"/>
            </a:endParaRPr>
          </a:p>
          <a:p>
            <a:pPr marL="1371600" lvl="2" algn="l">
              <a:buChar char="•"/>
            </a:pPr>
            <a:endParaRPr lang="en-US">
              <a:solidFill>
                <a:schemeClr val="tx1"/>
              </a:solidFill>
              <a:cs typeface="Calibri"/>
            </a:endParaRPr>
          </a:p>
          <a:p>
            <a:pPr marL="1371600" lvl="2" algn="l">
              <a:buChar char="•"/>
            </a:pPr>
            <a:endParaRPr lang="en-US">
              <a:solidFill>
                <a:schemeClr val="tx1"/>
              </a:solidFill>
              <a:cs typeface="Calibri"/>
            </a:endParaRPr>
          </a:p>
        </p:txBody>
      </p:sp>
    </p:spTree>
    <p:extLst>
      <p:ext uri="{BB962C8B-B14F-4D97-AF65-F5344CB8AC3E}">
        <p14:creationId xmlns:p14="http://schemas.microsoft.com/office/powerpoint/2010/main" val="414716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B29C4-DBB1-4BD3-8D84-B95A3A5B6FB9}"/>
              </a:ext>
            </a:extLst>
          </p:cNvPr>
          <p:cNvSpPr>
            <a:spLocks noGrp="1"/>
          </p:cNvSpPr>
          <p:nvPr>
            <p:ph type="ctrTitle"/>
          </p:nvPr>
        </p:nvSpPr>
        <p:spPr>
          <a:xfrm>
            <a:off x="912679" y="-771"/>
            <a:ext cx="10363200" cy="850900"/>
          </a:xfrm>
        </p:spPr>
        <p:txBody>
          <a:bodyPr/>
          <a:lstStyle/>
          <a:p>
            <a:r>
              <a:rPr lang="en-US"/>
              <a:t>2023 National GME Census in GME Track </a:t>
            </a:r>
          </a:p>
        </p:txBody>
      </p:sp>
      <p:sp>
        <p:nvSpPr>
          <p:cNvPr id="3" name="Subtitle 2">
            <a:extLst>
              <a:ext uri="{FF2B5EF4-FFF2-40B4-BE49-F238E27FC236}">
                <a16:creationId xmlns:a16="http://schemas.microsoft.com/office/drawing/2014/main" id="{F2C00E40-A7A7-4FBE-A9A1-DE6FF55249C0}"/>
              </a:ext>
            </a:extLst>
          </p:cNvPr>
          <p:cNvSpPr>
            <a:spLocks noGrp="1"/>
          </p:cNvSpPr>
          <p:nvPr>
            <p:ph type="subTitle" idx="1"/>
          </p:nvPr>
        </p:nvSpPr>
        <p:spPr>
          <a:xfrm>
            <a:off x="426967" y="602248"/>
            <a:ext cx="11485346" cy="5559157"/>
          </a:xfrm>
        </p:spPr>
        <p:txBody>
          <a:bodyPr vert="horz" lIns="91440" tIns="45720" rIns="91440" bIns="45720" rtlCol="0" anchor="t">
            <a:noAutofit/>
          </a:bodyPr>
          <a:lstStyle/>
          <a:p>
            <a:pPr marL="457200" indent="-457200" algn="l">
              <a:buChar char="•"/>
            </a:pPr>
            <a:endParaRPr lang="en-US" sz="2000">
              <a:solidFill>
                <a:schemeClr val="tx1"/>
              </a:solidFill>
              <a:ea typeface="Calibri"/>
              <a:cs typeface="Calibri"/>
            </a:endParaRPr>
          </a:p>
          <a:p>
            <a:pPr marL="457200" indent="-457200" algn="l">
              <a:buChar char="•"/>
            </a:pPr>
            <a:r>
              <a:rPr lang="en-US" sz="2000" dirty="0">
                <a:ea typeface="+mn-lt"/>
                <a:cs typeface="+mn-lt"/>
                <a:hlinkClick r:id="rId2"/>
              </a:rPr>
              <a:t>GME Track | AAMC </a:t>
            </a:r>
            <a:endParaRPr lang="en-US" sz="2000" dirty="0">
              <a:solidFill>
                <a:schemeClr val="tx1"/>
              </a:solidFill>
              <a:ea typeface="Calibri"/>
              <a:cs typeface="Calibri"/>
            </a:endParaRPr>
          </a:p>
          <a:p>
            <a:pPr marL="914400" lvl="1" indent="-457200" algn="l">
              <a:buChar char="•"/>
            </a:pPr>
            <a:r>
              <a:rPr lang="en-US" sz="1800" dirty="0">
                <a:ea typeface="+mn-lt"/>
                <a:cs typeface="+mn-lt"/>
                <a:hlinkClick r:id="rId3"/>
              </a:rPr>
              <a:t>OneAAMC | Sign in</a:t>
            </a:r>
            <a:endParaRPr lang="en-US" sz="1800">
              <a:solidFill>
                <a:srgbClr val="898989"/>
              </a:solidFill>
              <a:ea typeface="Calibri"/>
              <a:cs typeface="Calibri"/>
            </a:endParaRPr>
          </a:p>
          <a:p>
            <a:pPr marL="457200" indent="-457200" algn="l">
              <a:buChar char="•"/>
            </a:pPr>
            <a:r>
              <a:rPr lang="en-US" sz="2000" dirty="0">
                <a:solidFill>
                  <a:schemeClr val="tx1"/>
                </a:solidFill>
                <a:ea typeface="Calibri"/>
                <a:cs typeface="Calibri"/>
              </a:rPr>
              <a:t>Complete the Program Survey and Resident Survey before the next Deadline: </a:t>
            </a:r>
            <a:r>
              <a:rPr lang="en-US" sz="2000" b="1" dirty="0">
                <a:solidFill>
                  <a:schemeClr val="tx1"/>
                </a:solidFill>
                <a:ea typeface="Calibri"/>
                <a:cs typeface="Calibri"/>
              </a:rPr>
              <a:t>September 29, 2023</a:t>
            </a:r>
            <a:endParaRPr lang="en-US" sz="2000">
              <a:solidFill>
                <a:schemeClr val="tx1"/>
              </a:solidFill>
              <a:cs typeface="Calibri"/>
            </a:endParaRPr>
          </a:p>
          <a:p>
            <a:pPr marL="457200" indent="-457200" algn="l">
              <a:buChar char="•"/>
            </a:pPr>
            <a:r>
              <a:rPr lang="en-US" sz="2000" dirty="0">
                <a:solidFill>
                  <a:schemeClr val="tx1"/>
                </a:solidFill>
                <a:ea typeface="Calibri"/>
                <a:cs typeface="Calibri"/>
              </a:rPr>
              <a:t>Username and Password is the same username and password for ERAS-PDWS</a:t>
            </a:r>
          </a:p>
          <a:p>
            <a:pPr marL="457200" indent="-457200" algn="l">
              <a:buChar char="•"/>
            </a:pPr>
            <a:r>
              <a:rPr lang="en-US" sz="2000" dirty="0">
                <a:solidFill>
                  <a:schemeClr val="tx1"/>
                </a:solidFill>
                <a:ea typeface="Calibri"/>
                <a:cs typeface="Calibri"/>
              </a:rPr>
              <a:t>If there are no residents/fellows, listed for the program, there is a box to check to confirm. </a:t>
            </a:r>
          </a:p>
          <a:p>
            <a:pPr marL="914400" lvl="1" indent="-457200" algn="l">
              <a:buChar char="•"/>
            </a:pPr>
            <a:r>
              <a:rPr lang="en-US" sz="1800" dirty="0">
                <a:solidFill>
                  <a:schemeClr val="tx1"/>
                </a:solidFill>
                <a:ea typeface="Calibri"/>
                <a:cs typeface="Calibri"/>
              </a:rPr>
              <a:t>If there are residents/fellows this year add the residents/fellows.</a:t>
            </a:r>
          </a:p>
          <a:p>
            <a:pPr marL="457200" indent="-457200" algn="l">
              <a:buChar char="•"/>
            </a:pPr>
            <a:r>
              <a:rPr lang="en-US" sz="2000" dirty="0">
                <a:solidFill>
                  <a:schemeClr val="tx1"/>
                </a:solidFill>
                <a:ea typeface="Calibri"/>
                <a:cs typeface="Calibri"/>
              </a:rPr>
              <a:t>If you have any questions, or if you need to request access to complete the survey for the program (you did not complete the survey for the program last year), contact GME Track</a:t>
            </a:r>
          </a:p>
          <a:p>
            <a:pPr marL="914400" lvl="1" indent="-457200" algn="l">
              <a:buChar char="•"/>
            </a:pPr>
            <a:r>
              <a:rPr lang="en-US" sz="1800" dirty="0">
                <a:solidFill>
                  <a:schemeClr val="tx1"/>
                </a:solidFill>
                <a:ea typeface="Calibri"/>
                <a:cs typeface="Calibri"/>
              </a:rPr>
              <a:t>Data Contacts: </a:t>
            </a:r>
          </a:p>
          <a:p>
            <a:pPr marL="914400" lvl="1" indent="-457200" algn="l">
              <a:buChar char="•"/>
            </a:pPr>
            <a:r>
              <a:rPr lang="en-US" sz="1800" dirty="0">
                <a:solidFill>
                  <a:schemeClr val="tx1"/>
                </a:solidFill>
                <a:ea typeface="Calibri"/>
                <a:cs typeface="Calibri"/>
              </a:rPr>
              <a:t>GME Track Help Desk:(202) 862-6171 or </a:t>
            </a:r>
            <a:endParaRPr lang="en-US" sz="1800">
              <a:solidFill>
                <a:schemeClr val="tx1"/>
              </a:solidFill>
              <a:cs typeface="Calibri"/>
            </a:endParaRPr>
          </a:p>
          <a:p>
            <a:pPr marL="914400" lvl="1" indent="-457200" algn="l">
              <a:buChar char="•"/>
            </a:pPr>
            <a:r>
              <a:rPr lang="en-US" sz="1800" dirty="0">
                <a:solidFill>
                  <a:schemeClr val="tx1"/>
                </a:solidFill>
                <a:ea typeface="Calibri"/>
                <a:cs typeface="Calibri"/>
              </a:rPr>
              <a:t>GME Census Hotline (800) 866-6793</a:t>
            </a:r>
          </a:p>
          <a:p>
            <a:pPr marL="914400" lvl="1" indent="-457200" algn="l">
              <a:buChar char="•"/>
            </a:pPr>
            <a:r>
              <a:rPr lang="en-US" sz="1800" dirty="0">
                <a:solidFill>
                  <a:schemeClr val="tx1"/>
                </a:solidFill>
                <a:ea typeface="Calibri"/>
                <a:cs typeface="Calibri"/>
                <a:hlinkClick r:id="rId4">
                  <a:extLst>
                    <a:ext uri="{A12FA001-AC4F-418D-AE19-62706E023703}">
                      <ahyp:hlinkClr xmlns:ahyp="http://schemas.microsoft.com/office/drawing/2018/hyperlinkcolor" val="tx"/>
                    </a:ext>
                  </a:extLst>
                </a:hlinkClick>
              </a:rPr>
              <a:t>gmetrack@aamc.org</a:t>
            </a:r>
            <a:r>
              <a:rPr lang="en-US" sz="1800" dirty="0">
                <a:solidFill>
                  <a:schemeClr val="tx1"/>
                </a:solidFill>
                <a:ea typeface="Calibri"/>
                <a:cs typeface="Calibri"/>
              </a:rPr>
              <a:t> </a:t>
            </a:r>
          </a:p>
          <a:p>
            <a:pPr marL="457200" indent="-457200" algn="l">
              <a:buChar char="•"/>
            </a:pPr>
            <a:endParaRPr lang="en-US" sz="1800" dirty="0">
              <a:solidFill>
                <a:srgbClr val="898989"/>
              </a:solidFill>
              <a:ea typeface="Calibri"/>
              <a:cs typeface="Calibri"/>
            </a:endParaRPr>
          </a:p>
        </p:txBody>
      </p:sp>
      <p:sp>
        <p:nvSpPr>
          <p:cNvPr id="6" name="TextBox 5">
            <a:extLst>
              <a:ext uri="{FF2B5EF4-FFF2-40B4-BE49-F238E27FC236}">
                <a16:creationId xmlns:a16="http://schemas.microsoft.com/office/drawing/2014/main" id="{B5B675B4-108F-B2A1-4A8F-6BEBE96A8578}"/>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D8FA1D21-B4CC-AD37-1FE1-3D49383D636C}"/>
              </a:ext>
            </a:extLst>
          </p:cNvPr>
          <p:cNvSpPr txBox="1"/>
          <p:nvPr/>
        </p:nvSpPr>
        <p:spPr>
          <a:xfrm>
            <a:off x="5490073" y="4030337"/>
            <a:ext cx="6940625"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spcBef>
                <a:spcPct val="20000"/>
              </a:spcBef>
              <a:buFont typeface="Arial,Sans-Serif"/>
              <a:buChar char="•"/>
            </a:pPr>
            <a:r>
              <a:rPr lang="en-US" sz="2000" b="1" dirty="0">
                <a:highlight>
                  <a:srgbClr val="FFFF00"/>
                </a:highlight>
                <a:cs typeface="Calibri"/>
              </a:rPr>
              <a:t>Survey Deadlines:</a:t>
            </a:r>
            <a:endParaRPr lang="en-US" sz="2000">
              <a:highlight>
                <a:srgbClr val="FFFF00"/>
              </a:highlight>
              <a:cs typeface="Calibri"/>
            </a:endParaRPr>
          </a:p>
          <a:p>
            <a:pPr marL="914400" lvl="1" indent="-457200">
              <a:spcBef>
                <a:spcPct val="20000"/>
              </a:spcBef>
              <a:buFont typeface="Arial,Sans-Serif"/>
              <a:buChar char="•"/>
            </a:pPr>
            <a:r>
              <a:rPr lang="en-US" b="1" dirty="0">
                <a:cs typeface="Calibri"/>
              </a:rPr>
              <a:t>May 17, 2023</a:t>
            </a:r>
            <a:r>
              <a:rPr lang="en-US" dirty="0">
                <a:cs typeface="Calibri"/>
              </a:rPr>
              <a:t>: Survey Opens</a:t>
            </a:r>
            <a:endParaRPr lang="en-US">
              <a:cs typeface="Calibri"/>
            </a:endParaRPr>
          </a:p>
          <a:p>
            <a:pPr marL="914400" lvl="1" indent="-457200">
              <a:spcBef>
                <a:spcPct val="20000"/>
              </a:spcBef>
              <a:buFont typeface="Arial,Sans-Serif"/>
              <a:buChar char="•"/>
            </a:pPr>
            <a:r>
              <a:rPr lang="en-US" b="1" dirty="0">
                <a:cs typeface="Calibri"/>
              </a:rPr>
              <a:t>July 14, 2023</a:t>
            </a:r>
            <a:r>
              <a:rPr lang="en-US" dirty="0">
                <a:cs typeface="Calibri"/>
              </a:rPr>
              <a:t>: August FREIDA Deadline</a:t>
            </a:r>
            <a:endParaRPr lang="en-US">
              <a:cs typeface="Calibri"/>
            </a:endParaRPr>
          </a:p>
          <a:p>
            <a:pPr marL="914400" lvl="1" indent="-457200">
              <a:spcBef>
                <a:spcPct val="20000"/>
              </a:spcBef>
              <a:buFont typeface="Arial,Sans-Serif"/>
              <a:buChar char="•"/>
            </a:pPr>
            <a:r>
              <a:rPr lang="en-US" b="1" dirty="0">
                <a:cs typeface="Calibri"/>
              </a:rPr>
              <a:t>July 26, 2023:</a:t>
            </a:r>
            <a:r>
              <a:rPr lang="en-US" dirty="0">
                <a:cs typeface="Calibri"/>
              </a:rPr>
              <a:t> Resident Roster Certification Opens</a:t>
            </a:r>
            <a:endParaRPr lang="en-US">
              <a:cs typeface="Calibri"/>
            </a:endParaRPr>
          </a:p>
          <a:p>
            <a:pPr marL="914400" lvl="1" indent="-457200">
              <a:spcBef>
                <a:spcPct val="20000"/>
              </a:spcBef>
              <a:buFont typeface="Arial,Sans-Serif"/>
              <a:buChar char="•"/>
            </a:pPr>
            <a:r>
              <a:rPr lang="en-US" b="1" dirty="0">
                <a:cs typeface="Calibri"/>
              </a:rPr>
              <a:t>September 29, 2023</a:t>
            </a:r>
            <a:r>
              <a:rPr lang="en-US" dirty="0">
                <a:cs typeface="Calibri"/>
              </a:rPr>
              <a:t>: October FREIDA Deadline</a:t>
            </a:r>
            <a:endParaRPr lang="en-US">
              <a:cs typeface="Calibri"/>
            </a:endParaRPr>
          </a:p>
          <a:p>
            <a:pPr marL="914400" lvl="1" indent="-457200">
              <a:spcBef>
                <a:spcPct val="20000"/>
              </a:spcBef>
              <a:buFont typeface="Arial,Sans-Serif"/>
              <a:buChar char="•"/>
            </a:pPr>
            <a:r>
              <a:rPr lang="en-US" b="1" dirty="0">
                <a:cs typeface="Calibri"/>
              </a:rPr>
              <a:t>December 15, 2023</a:t>
            </a:r>
            <a:r>
              <a:rPr lang="en-US" dirty="0">
                <a:cs typeface="Calibri"/>
              </a:rPr>
              <a:t>: Final GME Track Deadline</a:t>
            </a:r>
            <a:endParaRPr lang="en-US">
              <a:cs typeface="Calibri"/>
            </a:endParaRPr>
          </a:p>
        </p:txBody>
      </p:sp>
    </p:spTree>
    <p:extLst>
      <p:ext uri="{BB962C8B-B14F-4D97-AF65-F5344CB8AC3E}">
        <p14:creationId xmlns:p14="http://schemas.microsoft.com/office/powerpoint/2010/main" val="3882466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A955-EB7F-4150-9B75-13628657BF1B}"/>
              </a:ext>
            </a:extLst>
          </p:cNvPr>
          <p:cNvSpPr>
            <a:spLocks noGrp="1"/>
          </p:cNvSpPr>
          <p:nvPr>
            <p:ph type="ctrTitle"/>
          </p:nvPr>
        </p:nvSpPr>
        <p:spPr>
          <a:xfrm>
            <a:off x="739966" y="-70991"/>
            <a:ext cx="10363200" cy="1470025"/>
          </a:xfrm>
        </p:spPr>
        <p:txBody>
          <a:bodyPr/>
          <a:lstStyle/>
          <a:p>
            <a:r>
              <a:rPr lang="en-US">
                <a:ea typeface="+mj-lt"/>
                <a:cs typeface="+mj-lt"/>
              </a:rPr>
              <a:t>Reminders </a:t>
            </a:r>
          </a:p>
        </p:txBody>
      </p:sp>
      <p:sp>
        <p:nvSpPr>
          <p:cNvPr id="3" name="Subtitle 2">
            <a:extLst>
              <a:ext uri="{FF2B5EF4-FFF2-40B4-BE49-F238E27FC236}">
                <a16:creationId xmlns:a16="http://schemas.microsoft.com/office/drawing/2014/main" id="{373960AF-C83F-46E1-BADC-7D462764A1C2}"/>
              </a:ext>
            </a:extLst>
          </p:cNvPr>
          <p:cNvSpPr>
            <a:spLocks noGrp="1"/>
          </p:cNvSpPr>
          <p:nvPr>
            <p:ph type="subTitle" idx="1"/>
          </p:nvPr>
        </p:nvSpPr>
        <p:spPr>
          <a:xfrm>
            <a:off x="796507" y="1035208"/>
            <a:ext cx="10525539" cy="3887874"/>
          </a:xfrm>
        </p:spPr>
        <p:txBody>
          <a:bodyPr vert="horz" lIns="91440" tIns="45720" rIns="91440" bIns="45720" rtlCol="0" anchor="t">
            <a:noAutofit/>
          </a:bodyPr>
          <a:lstStyle/>
          <a:p>
            <a:pPr marL="342900" indent="-342900" algn="l">
              <a:buChar char="•"/>
            </a:pPr>
            <a:r>
              <a:rPr lang="en-US" sz="2000" dirty="0">
                <a:solidFill>
                  <a:schemeClr val="tx1"/>
                </a:solidFill>
                <a:ea typeface="+mn-lt"/>
                <a:cs typeface="+mn-lt"/>
              </a:rPr>
              <a:t>ADS Updates and APE</a:t>
            </a:r>
            <a:endParaRPr lang="en-US">
              <a:cs typeface="Calibri"/>
            </a:endParaRPr>
          </a:p>
          <a:p>
            <a:pPr marL="342900" indent="-342900" algn="l">
              <a:buChar char="•"/>
            </a:pPr>
            <a:r>
              <a:rPr lang="en-US" sz="2000" dirty="0">
                <a:solidFill>
                  <a:schemeClr val="tx1"/>
                </a:solidFill>
                <a:ea typeface="+mn-lt"/>
                <a:cs typeface="+mn-lt"/>
              </a:rPr>
              <a:t>Exit Packets Due- </a:t>
            </a:r>
            <a:r>
              <a:rPr lang="en-US" sz="2000" dirty="0">
                <a:ea typeface="+mn-lt"/>
                <a:cs typeface="+mn-lt"/>
                <a:hlinkClick r:id="rId2"/>
              </a:rPr>
              <a:t>Trackers</a:t>
            </a:r>
            <a:r>
              <a:rPr lang="en-US" sz="2000" dirty="0">
                <a:ea typeface="+mn-lt"/>
                <a:cs typeface="+mn-lt"/>
              </a:rPr>
              <a:t> </a:t>
            </a:r>
          </a:p>
          <a:p>
            <a:pPr marL="342900" indent="-342900" algn="l">
              <a:buChar char="•"/>
            </a:pPr>
            <a:r>
              <a:rPr lang="en-US" sz="2000" dirty="0">
                <a:solidFill>
                  <a:schemeClr val="tx1"/>
                </a:solidFill>
                <a:ea typeface="+mn-lt"/>
                <a:cs typeface="+mn-lt"/>
              </a:rPr>
              <a:t>Visiting House Officer Packets- LCMC AA update </a:t>
            </a:r>
          </a:p>
          <a:p>
            <a:pPr marL="342900" indent="-342900" algn="l">
              <a:buChar char="•"/>
            </a:pPr>
            <a:r>
              <a:rPr lang="en-US" sz="2000" dirty="0">
                <a:solidFill>
                  <a:schemeClr val="tx1"/>
                </a:solidFill>
                <a:ea typeface="+mn-lt"/>
                <a:cs typeface="+mn-lt"/>
              </a:rPr>
              <a:t>BOM/EOM Reports</a:t>
            </a:r>
          </a:p>
          <a:p>
            <a:pPr marL="800100" lvl="1" indent="-342900" algn="l">
              <a:buChar char="•"/>
            </a:pPr>
            <a:r>
              <a:rPr lang="en-US" sz="2000" dirty="0">
                <a:solidFill>
                  <a:schemeClr val="tx1"/>
                </a:solidFill>
                <a:ea typeface="+mn-lt"/>
                <a:cs typeface="+mn-lt"/>
              </a:rPr>
              <a:t>September BOM Reports are due September 1, 2023</a:t>
            </a:r>
          </a:p>
          <a:p>
            <a:pPr marL="800100" lvl="1" indent="-342900" algn="l">
              <a:buChar char="•"/>
            </a:pPr>
            <a:r>
              <a:rPr lang="en-US" sz="2000" dirty="0">
                <a:solidFill>
                  <a:schemeClr val="tx1"/>
                </a:solidFill>
                <a:ea typeface="+mn-lt"/>
                <a:cs typeface="+mn-lt"/>
              </a:rPr>
              <a:t>Enter September schedules in Resident Scheduler ASAP</a:t>
            </a:r>
          </a:p>
          <a:p>
            <a:pPr marL="800100" lvl="1" indent="-342900" algn="l">
              <a:buChar char="•"/>
            </a:pPr>
            <a:r>
              <a:rPr lang="en-US" sz="2000" dirty="0">
                <a:solidFill>
                  <a:schemeClr val="tx1"/>
                </a:solidFill>
                <a:ea typeface="+mn-lt"/>
                <a:cs typeface="+mn-lt"/>
              </a:rPr>
              <a:t>July EOM Reports are past due</a:t>
            </a:r>
          </a:p>
          <a:p>
            <a:pPr marL="800100" lvl="1" indent="-342900" algn="l">
              <a:buChar char="•"/>
            </a:pPr>
            <a:r>
              <a:rPr lang="en-US" sz="2000" dirty="0">
                <a:solidFill>
                  <a:schemeClr val="tx1"/>
                </a:solidFill>
                <a:ea typeface="+mn-lt"/>
                <a:cs typeface="+mn-lt"/>
              </a:rPr>
              <a:t>August EOM Reports are due September 6, 2023</a:t>
            </a:r>
          </a:p>
          <a:p>
            <a:pPr marL="800100" lvl="1" indent="-342900" algn="l">
              <a:buChar char="•"/>
            </a:pPr>
            <a:r>
              <a:rPr lang="en-US" sz="2000">
                <a:solidFill>
                  <a:schemeClr val="tx1"/>
                </a:solidFill>
                <a:ea typeface="+mn-lt"/>
                <a:cs typeface="+mn-lt"/>
              </a:rPr>
              <a:t>CSOF Per 3s are due when EOM Reports are due</a:t>
            </a:r>
          </a:p>
          <a:p>
            <a:pPr marL="342900" indent="-342900" algn="l">
              <a:buChar char="•"/>
            </a:pPr>
            <a:r>
              <a:rPr lang="en-US" sz="2000" dirty="0">
                <a:solidFill>
                  <a:schemeClr val="tx1"/>
                </a:solidFill>
                <a:ea typeface="+mn-lt"/>
                <a:cs typeface="+mn-lt"/>
              </a:rPr>
              <a:t>All House Officers must have a signed contract that includes 2023-2024 training dates </a:t>
            </a:r>
          </a:p>
          <a:p>
            <a:pPr marL="800100" lvl="1" indent="-342900" algn="l">
              <a:buChar char="•"/>
            </a:pPr>
            <a:r>
              <a:rPr lang="en-US" sz="2000" dirty="0">
                <a:ea typeface="+mn-lt"/>
                <a:cs typeface="+mn-lt"/>
                <a:hlinkClick r:id="rId3"/>
              </a:rPr>
              <a:t>AY FORMS</a:t>
            </a:r>
            <a:r>
              <a:rPr lang="en-US" sz="2000" dirty="0">
                <a:ea typeface="+mn-lt"/>
                <a:cs typeface="+mn-lt"/>
              </a:rPr>
              <a:t> </a:t>
            </a:r>
            <a:endParaRPr lang="en-US" sz="2000" dirty="0">
              <a:solidFill>
                <a:schemeClr val="tx1"/>
              </a:solidFill>
              <a:ea typeface="+mn-lt"/>
              <a:cs typeface="+mn-lt"/>
            </a:endParaRPr>
          </a:p>
          <a:p>
            <a:pPr marL="342900" indent="-342900" algn="l">
              <a:buChar char="•"/>
            </a:pPr>
            <a:r>
              <a:rPr lang="en-US" sz="2000" dirty="0">
                <a:solidFill>
                  <a:schemeClr val="tx1"/>
                </a:solidFill>
                <a:ea typeface="+mn-lt"/>
                <a:cs typeface="+mn-lt"/>
              </a:rPr>
              <a:t>Submit Off-Cycle Promotion PER 3s a month before Promotion date</a:t>
            </a:r>
          </a:p>
          <a:p>
            <a:pPr algn="l">
              <a:buFont typeface="Arial" panose="020B0604020202020204" pitchFamily="34" charset="0"/>
              <a:buChar char="•"/>
            </a:pPr>
            <a:endParaRPr lang="en-US" sz="2000" dirty="0">
              <a:solidFill>
                <a:schemeClr val="tx1"/>
              </a:solidFill>
              <a:ea typeface="+mn-lt"/>
              <a:cs typeface="+mn-lt"/>
            </a:endParaRPr>
          </a:p>
          <a:p>
            <a:pPr algn="l">
              <a:buFont typeface="Arial" panose="020B0604020202020204" pitchFamily="34" charset="0"/>
              <a:buChar char="•"/>
            </a:pPr>
            <a:endParaRPr lang="en-US">
              <a:solidFill>
                <a:schemeClr val="tx1"/>
              </a:solidFill>
              <a:ea typeface="+mn-lt"/>
              <a:cs typeface="+mn-lt"/>
            </a:endParaRPr>
          </a:p>
          <a:p>
            <a:pPr algn="l">
              <a:buChar char="•"/>
            </a:pPr>
            <a:endParaRPr lang="en-US">
              <a:solidFill>
                <a:schemeClr val="tx1"/>
              </a:solidFill>
              <a:ea typeface="+mn-lt"/>
              <a:cs typeface="+mn-lt"/>
            </a:endParaRPr>
          </a:p>
          <a:p>
            <a:pPr algn="l">
              <a:buChar char="•"/>
            </a:pPr>
            <a:endParaRPr lang="en-US">
              <a:solidFill>
                <a:schemeClr val="tx1"/>
              </a:solidFill>
              <a:cs typeface="Calibri"/>
            </a:endParaRPr>
          </a:p>
          <a:p>
            <a:pPr algn="l"/>
            <a:endParaRPr lang="en-US">
              <a:solidFill>
                <a:schemeClr val="tx1"/>
              </a:solidFill>
              <a:cs typeface="Calibri"/>
            </a:endParaRPr>
          </a:p>
          <a:p>
            <a:pPr algn="l"/>
            <a:endParaRPr lang="en-US">
              <a:solidFill>
                <a:schemeClr val="tx1"/>
              </a:solidFill>
              <a:cs typeface="Calibri"/>
            </a:endParaRPr>
          </a:p>
          <a:p>
            <a:pPr marL="457200" indent="-457200" algn="l">
              <a:buFont typeface="Arial" panose="020B0604020202020204" pitchFamily="34" charset="0"/>
              <a:buChar char="•"/>
            </a:pPr>
            <a:endParaRPr lang="en-US">
              <a:solidFill>
                <a:schemeClr val="tx1"/>
              </a:solidFill>
              <a:cs typeface="Calibri"/>
            </a:endParaRPr>
          </a:p>
        </p:txBody>
      </p:sp>
    </p:spTree>
    <p:extLst>
      <p:ext uri="{BB962C8B-B14F-4D97-AF65-F5344CB8AC3E}">
        <p14:creationId xmlns:p14="http://schemas.microsoft.com/office/powerpoint/2010/main" val="287376507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7" ma:contentTypeDescription="Create a new document." ma:contentTypeScope="" ma:versionID="084aeadf619c47b944ddcec653af269d">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787fdd3be0b1ecefb8d2201f1f616430"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206EF5-3EE1-45A9-80E1-C344D39B8076}">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B69780E-10D4-43CA-B567-D978399C1F00}">
  <ds:schemaRefs>
    <ds:schemaRef ds:uri="http://schemas.microsoft.com/sharepoint/v3/contenttype/forms"/>
  </ds:schemaRefs>
</ds:datastoreItem>
</file>

<file path=customXml/itemProps3.xml><?xml version="1.0" encoding="utf-8"?>
<ds:datastoreItem xmlns:ds="http://schemas.openxmlformats.org/officeDocument/2006/customXml" ds:itemID="{7C27C891-D902-4E27-9DEB-3760D5A67769}">
  <ds:schemaRefs>
    <ds:schemaRef ds:uri="http://purl.org/dc/elements/1.1/"/>
    <ds:schemaRef ds:uri="http://schemas.microsoft.com/office/2006/metadata/properties"/>
    <ds:schemaRef ds:uri="http://schemas.microsoft.com/office/2006/documentManagement/types"/>
    <ds:schemaRef ds:uri="975e37a8-7f5f-4888-af20-2bf05acb12f4"/>
    <ds:schemaRef ds:uri="http://purl.org/dc/terms/"/>
    <ds:schemaRef ds:uri="http://schemas.openxmlformats.org/package/2006/metadata/core-properties"/>
    <ds:schemaRef ds:uri="http://purl.org/dc/dcmitype/"/>
    <ds:schemaRef ds:uri="http://schemas.microsoft.com/office/infopath/2007/PartnerControls"/>
    <ds:schemaRef ds:uri="ce103bb2-26e4-4432-b4c4-0552ce98cd7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957</Words>
  <Application>Microsoft Office PowerPoint</Application>
  <PresentationFormat>Widescreen</PresentationFormat>
  <Paragraphs>136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Arial,Sans-Serif</vt:lpstr>
      <vt:lpstr>Calibri</vt:lpstr>
      <vt:lpstr>1_Office Theme</vt:lpstr>
      <vt:lpstr>Coordinator Meeting </vt:lpstr>
      <vt:lpstr>Recruitment</vt:lpstr>
      <vt:lpstr>Interviews- NRMP Policies </vt:lpstr>
      <vt:lpstr>Interviews</vt:lpstr>
      <vt:lpstr> ERAS Interview Scheduler &amp; Thalamus Core </vt:lpstr>
      <vt:lpstr>Fellowship Calendar</vt:lpstr>
      <vt:lpstr>NRMP Main March Match</vt:lpstr>
      <vt:lpstr>2023 National GME Census in GME Track </vt:lpstr>
      <vt:lpstr>Reminders </vt:lpstr>
      <vt:lpstr>Reminders </vt:lpstr>
      <vt:lpstr>We appreciate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Blakemore, Sara B.</dc:creator>
  <cp:lastModifiedBy>Blakemore, Sara B.</cp:lastModifiedBy>
  <cp:revision>90</cp:revision>
  <dcterms:created xsi:type="dcterms:W3CDTF">2021-09-15T14:06:56Z</dcterms:created>
  <dcterms:modified xsi:type="dcterms:W3CDTF">2023-08-15T13:55:32Z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