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7"/>
  </p:notesMasterIdLst>
  <p:sldIdLst>
    <p:sldId id="256" r:id="rId5"/>
    <p:sldId id="338" r:id="rId6"/>
    <p:sldId id="341" r:id="rId7"/>
    <p:sldId id="354" r:id="rId8"/>
    <p:sldId id="353" r:id="rId9"/>
    <p:sldId id="342" r:id="rId10"/>
    <p:sldId id="333" r:id="rId11"/>
    <p:sldId id="328" r:id="rId12"/>
    <p:sldId id="356" r:id="rId13"/>
    <p:sldId id="360" r:id="rId14"/>
    <p:sldId id="344" r:id="rId15"/>
    <p:sldId id="285" r:id="rId16"/>
    <p:sldId id="343" r:id="rId17"/>
    <p:sldId id="319" r:id="rId18"/>
    <p:sldId id="320" r:id="rId19"/>
    <p:sldId id="310" r:id="rId20"/>
    <p:sldId id="355" r:id="rId21"/>
    <p:sldId id="357" r:id="rId22"/>
    <p:sldId id="262" r:id="rId23"/>
    <p:sldId id="359" r:id="rId24"/>
    <p:sldId id="339" r:id="rId25"/>
    <p:sldId id="31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D9"/>
    <a:srgbClr val="ED40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E530-CF5F-4660-A49D-1A4E59DE95B2}" type="datetimeFigureOut">
              <a:rPr lang="en-US"/>
              <a:t>2/20/2024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3EABC7-EF9F-4B18-A577-27E5197331F0}" type="slidenum">
              <a:rPr lang="en-US"/>
              <a:t>‹#›</a:t>
            </a:fld>
            <a:endParaRPr lang="en-US"/>
          </a:p>
        </p:txBody>
      </p:sp>
    </p:spTree>
    <p:extLst>
      <p:ext uri="{BB962C8B-B14F-4D97-AF65-F5344CB8AC3E}">
        <p14:creationId xmlns:p14="http://schemas.microsoft.com/office/powerpoint/2010/main" val="2209240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08000" y="6324601"/>
            <a:ext cx="2844800" cy="365125"/>
          </a:xfrm>
        </p:spPr>
        <p:txBody>
          <a:bodyPr/>
          <a:lstStyle/>
          <a:p>
            <a:fld id="{7E5B49D3-E3B8-4CC3-AEBB-C5777793C706}"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19438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63205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18196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5B49D3-E3B8-4CC3-AEBB-C5777793C706}"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351543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5B49D3-E3B8-4CC3-AEBB-C5777793C706}" type="datetimeFigureOut">
              <a:rPr lang="en-US" smtClean="0"/>
              <a:t>2/20/2024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4876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5B49D3-E3B8-4CC3-AEBB-C5777793C706}" type="datetimeFigureOut">
              <a:rPr lang="en-US" smtClean="0"/>
              <a:t>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07328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5B49D3-E3B8-4CC3-AEBB-C5777793C706}" type="datetimeFigureOut">
              <a:rPr lang="en-US" smtClean="0"/>
              <a:t>2/20/2024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47845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5B49D3-E3B8-4CC3-AEBB-C5777793C706}" type="datetimeFigureOut">
              <a:rPr lang="en-US" smtClean="0"/>
              <a:t>2/20/2024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294350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B49D3-E3B8-4CC3-AEBB-C5777793C706}" type="datetimeFigureOut">
              <a:rPr lang="en-US" smtClean="0"/>
              <a:t>2/20/2024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51437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74158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5B49D3-E3B8-4CC3-AEBB-C5777793C706}" type="datetimeFigureOut">
              <a:rPr lang="en-US" smtClean="0"/>
              <a:t>2/20/2024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A42A9B-B33B-49CB-8140-010AC597ACB2}" type="slidenum">
              <a:rPr lang="en-US" smtClean="0"/>
              <a:t>‹#›</a:t>
            </a:fld>
            <a:endParaRPr lang="en-US"/>
          </a:p>
        </p:txBody>
      </p:sp>
    </p:spTree>
    <p:extLst>
      <p:ext uri="{BB962C8B-B14F-4D97-AF65-F5344CB8AC3E}">
        <p14:creationId xmlns:p14="http://schemas.microsoft.com/office/powerpoint/2010/main" val="182281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B49D3-E3B8-4CC3-AEBB-C5777793C706}" type="datetimeFigureOut">
              <a:rPr lang="en-US" smtClean="0"/>
              <a:t>2/20/2024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A42A9B-B33B-49CB-8140-010AC597ACB2}"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19101" y="5791200"/>
            <a:ext cx="2514598" cy="838200"/>
          </a:xfrm>
          <a:prstGeom prst="rect">
            <a:avLst/>
          </a:prstGeom>
        </p:spPr>
      </p:pic>
    </p:spTree>
    <p:extLst>
      <p:ext uri="{BB962C8B-B14F-4D97-AF65-F5344CB8AC3E}">
        <p14:creationId xmlns:p14="http://schemas.microsoft.com/office/powerpoint/2010/main" val="1111947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ome-ccalla-serv.master.lsuhsc.edu/ResidentDataStatus/default.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calla@lsuhsc.edu" TargetMode="External"/><Relationship Id="rId2" Type="http://schemas.openxmlformats.org/officeDocument/2006/relationships/hyperlink" Target="https://www.medschool.lsuhsc.edu/medical_education/graduate/RotationSit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lsugme.atlassian.net/wiki/spaces/DIRECTORY/pages/2031676/GME+Rotation+Sit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nam10.safelinks.protection.outlook.com/?url=https%3A%2F%2Ft.e2ma.net%2Fclick%2F5iqnyf%2Fd116t3db%2Fpinw1k&amp;data=05%7C02%7Csblak3%40lsuhsc.edu%7C583d9c56e80e474fce5108dc219e94f4%7C3406368982d44e89a3281ab79cc58d9d%7C0%7C0%7C638422212209266756%7CUnknown%7CTWFpbGZsb3d8eyJWIjoiMC4wLjAwMDAiLCJQIjoiV2luMzIiLCJBTiI6Ik1haWwiLCJXVCI6Mn0%3D%7C0%7C%7C%7C&amp;sdata=3KiVpyFheyhgK2mgjX0FGXFPTAntexKN89IkpZv2sa0%3D&amp;reserved=0" TargetMode="External"/><Relationship Id="rId2" Type="http://schemas.openxmlformats.org/officeDocument/2006/relationships/hyperlink" Target="https://nam10.safelinks.protection.outlook.com/?url=https%3A%2F%2Fr20.rs6.net%2Ftn.jsp%3Ff%3D001d2oDWmRgLhD0yqG54i5yxI1oKl2HVjbOnLit5fPY9n2Q4DlUygjX1InXmotNTeJS0vQmz47UaMi5v-_Vv2_CheQf7g_mcbx_3Zt4TZSPmk31VlLlwY3o7ccVSJ0dD78_kOpcS_7CUbk%3D%26c%3DNfPIcaUCSiWTAnWdyANSkYsIYTsdi0HKa5X8kBFL9tChED9W_atugw%3D%3D%26ch%3Db8JQ3WF-2HMcKt1w0QfirSQcOnh4sYLJOood2tdAHBz2mC_XAZfYpA%3D%3D&amp;data=05%7C02%7Ccestep%40lsuhsc.edu%7Ccec1bff1088f4593288808dc1de54c5e%7C3406368982d44e89a3281ab79cc58d9d%7C0%7C0%7C638418117876870962%7CUnknown%7CTWFpbGZsb3d8eyJWIjoiMC4wLjAwMDAiLCJQIjoiV2luMzIiLCJBTiI6Ik1haWwiLCJXVCI6Mn0%3D%7C0%7C%7C%7C&amp;sdata=RCNAu2V%2B82oyz6G6kE7le%2BD7SwPhijGa2AGlz70mWUE%3D&amp;reserved=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nsama.org/annual-conference" TargetMode="External"/><Relationship Id="rId2" Type="http://schemas.openxmlformats.org/officeDocument/2006/relationships/hyperlink" Target="https://nam10.safelinks.protection.outlook.com/?url=https%3A%2F%2Faamc.elevate.commpartners.com%2Fproducts%2Fnew-eras-content-updates-for-the-eras-2024-2025-application-season-february-21%3Futm_source%3Dsfmc%26utm_medium%3Demail%26utm_campaign%3Deras%26utm_content%3DEmail%2520to%2520residency%2520programs%2C%2520DIOs%2520and%2520med%2520schools%2520about%2520new%2520PPT%2520with%2520program%2520signaling%2520update%2C%2520invite%2520to%2520Feb.%252021%2520webinar%2520and%2520specialty%2520opt-in.&amp;data=05%7C02%7Csblak3%40lsuhsc.edu%7C945fc03e98814c1e810608dc2e31e0ed%7C3406368982d44e89a3281ab79cc58d9d%7C0%7C0%7C638436038965165175%7CUnknown%7CTWFpbGZsb3d8eyJWIjoiMC4wLjAwMDAiLCJQIjoiV2luMzIiLCJBTiI6Ik1haWwiLCJXVCI6Mn0%3D%7C0%7C%7C%7C&amp;sdata=r8sB5qAfpR6Ff65%2Bi0nx076xFDDD3BSXz6e0M9qAeEs%3D&amp;reserved=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noacctpayroll@lsuhsc.ed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lsugme.atlassian.net/wiki/spaces/POLICY/pages/2946760705/Sending+Encrypted+Email" TargetMode="External"/><Relationship Id="rId2" Type="http://schemas.openxmlformats.org/officeDocument/2006/relationships/hyperlink" Target="https://lsugme.atlassian.net/wiki/spaces/AY/pages/15859806/2023-2024+VA+On-Boarding+Process+-+Southeast+Louisiana+Veterans+Health+Care+System+SLVHCS"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medschool.lsuhsc.edu/medical_education/graduate/appointments/"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lsbme.la.gov/content/application-instructions-initial-licensure-internship-registration"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s://online.lalsbme.org/#/" TargetMode="External"/><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hyperlink" Target="https://www.nrmp.org/about/news/2024/02/nrmp-hosts-introduction-to-the-fellowship-match-webinar-for-programs-and-institutions-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rmp.org/wp-content/uploads/2023/06/2024-Match-Week-and-SOAP-Schedule.pdf"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medschool.lsuhsc.edu/medical_education/graduate/appointments/"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file:///C:\Users\sblak3\Downloads\Academic%20Year%202024-2025%20Paperwork%20Time-Line.pdf"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AC16C-7E1D-49C7-8F1B-6A2489C2BD8E}"/>
              </a:ext>
            </a:extLst>
          </p:cNvPr>
          <p:cNvSpPr>
            <a:spLocks noGrp="1"/>
          </p:cNvSpPr>
          <p:nvPr>
            <p:ph type="ctrTitle"/>
          </p:nvPr>
        </p:nvSpPr>
        <p:spPr>
          <a:xfrm>
            <a:off x="1048871" y="2164044"/>
            <a:ext cx="10363200" cy="1470025"/>
          </a:xfrm>
        </p:spPr>
        <p:txBody>
          <a:bodyPr/>
          <a:lstStyle/>
          <a:p>
            <a:r>
              <a:rPr lang="en-US">
                <a:cs typeface="Calibri"/>
              </a:rPr>
              <a:t>Coordinator Meeting</a:t>
            </a:r>
            <a:endParaRPr lang="en-US"/>
          </a:p>
        </p:txBody>
      </p:sp>
      <p:sp>
        <p:nvSpPr>
          <p:cNvPr id="3" name="Subtitle 2">
            <a:extLst>
              <a:ext uri="{FF2B5EF4-FFF2-40B4-BE49-F238E27FC236}">
                <a16:creationId xmlns:a16="http://schemas.microsoft.com/office/drawing/2014/main" id="{0A226860-FD19-4C32-B612-71866314E36E}"/>
              </a:ext>
            </a:extLst>
          </p:cNvPr>
          <p:cNvSpPr>
            <a:spLocks noGrp="1"/>
          </p:cNvSpPr>
          <p:nvPr>
            <p:ph type="subTitle" idx="1"/>
          </p:nvPr>
        </p:nvSpPr>
        <p:spPr>
          <a:xfrm>
            <a:off x="1828800" y="3583642"/>
            <a:ext cx="8534400" cy="2055158"/>
          </a:xfrm>
        </p:spPr>
        <p:txBody>
          <a:bodyPr vert="horz" lIns="91440" tIns="45720" rIns="91440" bIns="45720" rtlCol="0" anchor="t">
            <a:normAutofit/>
          </a:bodyPr>
          <a:lstStyle/>
          <a:p>
            <a:r>
              <a:rPr lang="en-US">
                <a:solidFill>
                  <a:schemeClr val="tx1"/>
                </a:solidFill>
                <a:cs typeface="Calibri"/>
              </a:rPr>
              <a:t>February 20, 2024</a:t>
            </a:r>
          </a:p>
          <a:p>
            <a:endParaRPr lang="en-US" b="1">
              <a:cs typeface="Calibri"/>
            </a:endParaRPr>
          </a:p>
          <a:p>
            <a:endParaRPr lang="en-US">
              <a:cs typeface="Calibri"/>
            </a:endParaRPr>
          </a:p>
        </p:txBody>
      </p:sp>
    </p:spTree>
    <p:extLst>
      <p:ext uri="{BB962C8B-B14F-4D97-AF65-F5344CB8AC3E}">
        <p14:creationId xmlns:p14="http://schemas.microsoft.com/office/powerpoint/2010/main" val="3882813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8F0EA-BD93-E4C6-76C9-6DDDCFCB9F2A}"/>
              </a:ext>
            </a:extLst>
          </p:cNvPr>
          <p:cNvSpPr>
            <a:spLocks noGrp="1"/>
          </p:cNvSpPr>
          <p:nvPr>
            <p:ph type="title"/>
          </p:nvPr>
        </p:nvSpPr>
        <p:spPr>
          <a:xfrm>
            <a:off x="609600" y="46038"/>
            <a:ext cx="10972800" cy="1457325"/>
          </a:xfrm>
        </p:spPr>
        <p:txBody>
          <a:bodyPr>
            <a:normAutofit fontScale="90000"/>
          </a:bodyPr>
          <a:lstStyle/>
          <a:p>
            <a:br>
              <a:rPr lang="en-US" sz="2500" b="1">
                <a:cs typeface="Calibri"/>
              </a:rPr>
            </a:br>
            <a:r>
              <a:rPr lang="en-US" sz="2500" b="1">
                <a:cs typeface="Calibri"/>
              </a:rPr>
              <a:t>Transfer Applicant Data from ERAS to NI</a:t>
            </a:r>
            <a:br>
              <a:rPr lang="en-US" sz="2500" b="1">
                <a:cs typeface="Calibri"/>
              </a:rPr>
            </a:br>
            <a:r>
              <a:rPr lang="en-US" sz="2500" b="1">
                <a:cs typeface="Calibri"/>
              </a:rPr>
              <a:t>Due March 15, 2024 @ 11:00 am CT</a:t>
            </a:r>
            <a:br>
              <a:rPr lang="en-US" sz="2500" b="1">
                <a:cs typeface="Calibri"/>
              </a:rPr>
            </a:br>
            <a:r>
              <a:rPr lang="en-US" sz="2500">
                <a:cs typeface="Calibri"/>
              </a:rPr>
              <a:t>Select the "</a:t>
            </a:r>
            <a:r>
              <a:rPr lang="en-US" sz="2500" i="1">
                <a:cs typeface="Calibri"/>
              </a:rPr>
              <a:t>Will Start</a:t>
            </a:r>
            <a:r>
              <a:rPr lang="en-US" sz="2500">
                <a:cs typeface="Calibri"/>
              </a:rPr>
              <a:t>" status for each applicant after Match results are received</a:t>
            </a:r>
            <a:br>
              <a:rPr lang="en-US" sz="2500">
                <a:cs typeface="Calibri"/>
              </a:rPr>
            </a:br>
            <a:r>
              <a:rPr lang="en-US" sz="2000" b="1">
                <a:solidFill>
                  <a:srgbClr val="000000"/>
                </a:solidFill>
                <a:cs typeface="Calibri"/>
              </a:rPr>
              <a:t>**Programs that used Thalamus will have different instructions that will be shared later**</a:t>
            </a:r>
            <a:endParaRPr lang="en-US" sz="2000" b="1">
              <a:solidFill>
                <a:srgbClr val="808080"/>
              </a:solidFill>
              <a:cs typeface="Calibri"/>
            </a:endParaRPr>
          </a:p>
          <a:p>
            <a:endParaRPr lang="en-US">
              <a:cs typeface="Calibri"/>
            </a:endParaRPr>
          </a:p>
        </p:txBody>
      </p:sp>
      <p:sp>
        <p:nvSpPr>
          <p:cNvPr id="3" name="Content Placeholder 2">
            <a:extLst>
              <a:ext uri="{FF2B5EF4-FFF2-40B4-BE49-F238E27FC236}">
                <a16:creationId xmlns:a16="http://schemas.microsoft.com/office/drawing/2014/main" id="{F7CB2A46-0C0E-4A80-2C3A-4FD2853B5C1D}"/>
              </a:ext>
            </a:extLst>
          </p:cNvPr>
          <p:cNvSpPr>
            <a:spLocks noGrp="1"/>
          </p:cNvSpPr>
          <p:nvPr>
            <p:ph idx="1"/>
          </p:nvPr>
        </p:nvSpPr>
        <p:spPr/>
        <p:txBody>
          <a:bodyPr vert="horz" lIns="91440" tIns="45720" rIns="91440" bIns="45720" rtlCol="0" anchor="t">
            <a:normAutofit fontScale="85000" lnSpcReduction="20000"/>
          </a:bodyPr>
          <a:lstStyle/>
          <a:p>
            <a:r>
              <a:rPr lang="en-US" b="1">
                <a:cs typeface="Calibri"/>
              </a:rPr>
              <a:t>Step 1:</a:t>
            </a:r>
            <a:r>
              <a:rPr lang="en-US">
                <a:cs typeface="Calibri"/>
              </a:rPr>
              <a:t>  Log into PDWS; Navigate to the Dashboard </a:t>
            </a:r>
          </a:p>
          <a:p>
            <a:r>
              <a:rPr lang="en-US" b="1">
                <a:cs typeface="Calibri"/>
              </a:rPr>
              <a:t>Step2:</a:t>
            </a:r>
            <a:r>
              <a:rPr lang="en-US">
                <a:cs typeface="Calibri"/>
              </a:rPr>
              <a:t>  In the Stats Box select </a:t>
            </a:r>
            <a:r>
              <a:rPr lang="en-US" b="1" i="1">
                <a:cs typeface="Calibri"/>
              </a:rPr>
              <a:t>Reviewed Applicants</a:t>
            </a:r>
            <a:r>
              <a:rPr lang="en-US" i="1">
                <a:cs typeface="Calibri"/>
              </a:rPr>
              <a:t> </a:t>
            </a:r>
            <a:r>
              <a:rPr lang="en-US">
                <a:cs typeface="Calibri"/>
              </a:rPr>
              <a:t>The list of applicants will load</a:t>
            </a:r>
          </a:p>
          <a:p>
            <a:r>
              <a:rPr lang="en-US" b="1">
                <a:cs typeface="Calibri"/>
              </a:rPr>
              <a:t>Step 3:</a:t>
            </a:r>
            <a:r>
              <a:rPr lang="en-US">
                <a:cs typeface="Calibri"/>
              </a:rPr>
              <a:t> Click on the box to the left of the name of each applicant that Matched and </a:t>
            </a:r>
            <a:r>
              <a:rPr lang="en-US" i="1">
                <a:cs typeface="Calibri"/>
              </a:rPr>
              <a:t>Will Start. </a:t>
            </a:r>
            <a:r>
              <a:rPr lang="en-US">
                <a:cs typeface="Calibri"/>
              </a:rPr>
              <a:t>The Status box will highlight and show the number of applicants selected.</a:t>
            </a:r>
          </a:p>
          <a:p>
            <a:r>
              <a:rPr lang="en-US" b="1">
                <a:cs typeface="Calibri"/>
              </a:rPr>
              <a:t>Step 4:</a:t>
            </a:r>
            <a:r>
              <a:rPr lang="en-US">
                <a:cs typeface="Calibri"/>
              </a:rPr>
              <a:t> Select the drop-down arrow in the Actions (Applicants#) box; Select </a:t>
            </a:r>
            <a:r>
              <a:rPr lang="en-US" b="1" i="1">
                <a:cs typeface="Calibri"/>
              </a:rPr>
              <a:t>Update Status</a:t>
            </a:r>
            <a:r>
              <a:rPr lang="en-US">
                <a:cs typeface="Calibri"/>
              </a:rPr>
              <a:t>; Scroll down to select the </a:t>
            </a:r>
            <a:r>
              <a:rPr lang="en-US" b="1" i="1">
                <a:cs typeface="Calibri"/>
              </a:rPr>
              <a:t>Will Start</a:t>
            </a:r>
            <a:r>
              <a:rPr lang="en-US">
                <a:cs typeface="Calibri"/>
              </a:rPr>
              <a:t> Status</a:t>
            </a:r>
          </a:p>
          <a:p>
            <a:r>
              <a:rPr lang="en-US" b="1">
                <a:cs typeface="Calibri"/>
              </a:rPr>
              <a:t>Step 5:</a:t>
            </a:r>
            <a:r>
              <a:rPr lang="en-US">
                <a:cs typeface="Calibri"/>
              </a:rPr>
              <a:t>  Click </a:t>
            </a:r>
            <a:r>
              <a:rPr lang="en-US" b="1" i="1">
                <a:cs typeface="Calibri"/>
              </a:rPr>
              <a:t>Assign</a:t>
            </a:r>
            <a:r>
              <a:rPr lang="en-US">
                <a:cs typeface="Calibri"/>
              </a:rPr>
              <a:t> in the will start status; Click the </a:t>
            </a:r>
            <a:r>
              <a:rPr lang="en-US" b="1" i="1">
                <a:cs typeface="Calibri"/>
              </a:rPr>
              <a:t>Save</a:t>
            </a:r>
            <a:r>
              <a:rPr lang="en-US">
                <a:cs typeface="Calibri"/>
              </a:rPr>
              <a:t> button.</a:t>
            </a:r>
          </a:p>
          <a:p>
            <a:pPr marL="0" indent="0">
              <a:buNone/>
            </a:pPr>
            <a:r>
              <a:rPr lang="en-US">
                <a:cs typeface="Calibri"/>
              </a:rPr>
              <a:t> Applicants will now be included in ERAS data Transfers to NI</a:t>
            </a:r>
          </a:p>
          <a:p>
            <a:pPr marL="0" indent="0">
              <a:buNone/>
            </a:pPr>
            <a:r>
              <a:rPr lang="en-US" b="1">
                <a:cs typeface="Calibri"/>
              </a:rPr>
              <a:t>**Add SSN in NI by March 24th @ 11am**</a:t>
            </a:r>
          </a:p>
          <a:p>
            <a:endParaRPr lang="en-US">
              <a:cs typeface="Calibri"/>
            </a:endParaRPr>
          </a:p>
        </p:txBody>
      </p:sp>
    </p:spTree>
    <p:extLst>
      <p:ext uri="{BB962C8B-B14F-4D97-AF65-F5344CB8AC3E}">
        <p14:creationId xmlns:p14="http://schemas.microsoft.com/office/powerpoint/2010/main" val="2556803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91D77-CA74-4E42-B2CF-8567D9634AD8}"/>
              </a:ext>
            </a:extLst>
          </p:cNvPr>
          <p:cNvSpPr>
            <a:spLocks noGrp="1"/>
          </p:cNvSpPr>
          <p:nvPr>
            <p:ph type="title"/>
          </p:nvPr>
        </p:nvSpPr>
        <p:spPr>
          <a:xfrm>
            <a:off x="609600" y="274638"/>
            <a:ext cx="10972800" cy="974912"/>
          </a:xfrm>
        </p:spPr>
        <p:txBody>
          <a:bodyPr>
            <a:normAutofit/>
          </a:bodyPr>
          <a:lstStyle/>
          <a:p>
            <a:r>
              <a:rPr lang="en-US" b="1">
                <a:cs typeface="Calibri"/>
              </a:rPr>
              <a:t>Not Importing from ERAS Instructions</a:t>
            </a:r>
            <a:endParaRPr lang="en-US" sz="3200" b="1"/>
          </a:p>
        </p:txBody>
      </p:sp>
      <p:pic>
        <p:nvPicPr>
          <p:cNvPr id="3" name="Picture 3" descr="Graphical user interface, text, application, email&#10;&#10;Description automatically generated">
            <a:extLst>
              <a:ext uri="{FF2B5EF4-FFF2-40B4-BE49-F238E27FC236}">
                <a16:creationId xmlns:a16="http://schemas.microsoft.com/office/drawing/2014/main" id="{7DA34CBA-71D6-FAF8-4A7E-9817BD0030CD}"/>
              </a:ext>
            </a:extLst>
          </p:cNvPr>
          <p:cNvPicPr>
            <a:picLocks noGrp="1" noChangeAspect="1"/>
          </p:cNvPicPr>
          <p:nvPr>
            <p:ph sz="half" idx="2"/>
          </p:nvPr>
        </p:nvPicPr>
        <p:blipFill>
          <a:blip r:embed="rId2"/>
          <a:stretch>
            <a:fillRect/>
          </a:stretch>
        </p:blipFill>
        <p:spPr>
          <a:xfrm>
            <a:off x="3200113" y="1334714"/>
            <a:ext cx="8721905" cy="5243755"/>
          </a:xfrm>
        </p:spPr>
      </p:pic>
      <p:sp>
        <p:nvSpPr>
          <p:cNvPr id="12" name="TextBox 11">
            <a:extLst>
              <a:ext uri="{FF2B5EF4-FFF2-40B4-BE49-F238E27FC236}">
                <a16:creationId xmlns:a16="http://schemas.microsoft.com/office/drawing/2014/main" id="{E45E66A6-7DF6-1F1C-9744-2F69BD6096A9}"/>
              </a:ext>
            </a:extLst>
          </p:cNvPr>
          <p:cNvSpPr txBox="1"/>
          <p:nvPr/>
        </p:nvSpPr>
        <p:spPr>
          <a:xfrm>
            <a:off x="533028" y="1481829"/>
            <a:ext cx="2598859"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cs typeface="Calibri"/>
              </a:rPr>
              <a:t>**Due March 22 @ 11am in NI** </a:t>
            </a:r>
          </a:p>
          <a:p>
            <a:endParaRPr lang="en-US" sz="2400" b="1" dirty="0">
              <a:cs typeface="Calibri"/>
            </a:endParaRPr>
          </a:p>
          <a:p>
            <a:r>
              <a:rPr lang="en-US" sz="2400" b="1" dirty="0">
                <a:cs typeface="Calibri"/>
              </a:rPr>
              <a:t>**new- Natalie/Chris will add in your new hire if not using ERAS</a:t>
            </a:r>
          </a:p>
          <a:p>
            <a:endParaRPr lang="en-US" sz="2400" b="1" dirty="0">
              <a:cs typeface="Calibri"/>
            </a:endParaRPr>
          </a:p>
          <a:p>
            <a:r>
              <a:rPr lang="en-US" sz="2400" b="1" dirty="0">
                <a:cs typeface="Calibri"/>
              </a:rPr>
              <a:t>Same for training record.</a:t>
            </a:r>
          </a:p>
        </p:txBody>
      </p:sp>
    </p:spTree>
    <p:extLst>
      <p:ext uri="{BB962C8B-B14F-4D97-AF65-F5344CB8AC3E}">
        <p14:creationId xmlns:p14="http://schemas.microsoft.com/office/powerpoint/2010/main" val="2773447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1AB43-7243-4831-AA99-D9A6E894A34C}"/>
              </a:ext>
            </a:extLst>
          </p:cNvPr>
          <p:cNvSpPr>
            <a:spLocks noGrp="1"/>
          </p:cNvSpPr>
          <p:nvPr>
            <p:ph type="title"/>
          </p:nvPr>
        </p:nvSpPr>
        <p:spPr/>
        <p:txBody>
          <a:bodyPr>
            <a:normAutofit fontScale="90000"/>
          </a:bodyPr>
          <a:lstStyle/>
          <a:p>
            <a:r>
              <a:rPr lang="en-US" b="1">
                <a:cs typeface="Calibri"/>
              </a:rPr>
              <a:t>New Innovations Training Record Additional info Special Situations</a:t>
            </a:r>
          </a:p>
        </p:txBody>
      </p:sp>
      <p:sp>
        <p:nvSpPr>
          <p:cNvPr id="3" name="Content Placeholder 2">
            <a:extLst>
              <a:ext uri="{FF2B5EF4-FFF2-40B4-BE49-F238E27FC236}">
                <a16:creationId xmlns:a16="http://schemas.microsoft.com/office/drawing/2014/main" id="{A9B1F95A-ED89-4F0F-A475-5E93CA4390D4}"/>
              </a:ext>
            </a:extLst>
          </p:cNvPr>
          <p:cNvSpPr>
            <a:spLocks noGrp="1"/>
          </p:cNvSpPr>
          <p:nvPr>
            <p:ph idx="1"/>
          </p:nvPr>
        </p:nvSpPr>
        <p:spPr/>
        <p:txBody>
          <a:bodyPr vert="horz" lIns="91440" tIns="45720" rIns="91440" bIns="45720" rtlCol="0" anchor="t">
            <a:normAutofit/>
          </a:bodyPr>
          <a:lstStyle/>
          <a:p>
            <a:r>
              <a:rPr lang="en-US">
                <a:ea typeface="+mn-lt"/>
                <a:cs typeface="+mn-lt"/>
              </a:rPr>
              <a:t>Appointment forms and spreadsheets are updated nightly to reflect changes made in New Innovations.</a:t>
            </a:r>
            <a:endParaRPr lang="en-US">
              <a:cs typeface="Calibri"/>
            </a:endParaRPr>
          </a:p>
          <a:p>
            <a:r>
              <a:rPr lang="en-US">
                <a:ea typeface="+mn-lt"/>
                <a:cs typeface="+mn-lt"/>
              </a:rPr>
              <a:t>Contact Chris Callac for</a:t>
            </a:r>
            <a:endParaRPr lang="en-US">
              <a:cs typeface="Calibri"/>
            </a:endParaRPr>
          </a:p>
          <a:p>
            <a:pPr marL="400050" lvl="1" indent="0">
              <a:buNone/>
            </a:pPr>
            <a:r>
              <a:rPr lang="en-US">
                <a:ea typeface="+mn-lt"/>
                <a:cs typeface="+mn-lt"/>
              </a:rPr>
              <a:t>–Setting up gratis appointments</a:t>
            </a:r>
            <a:endParaRPr lang="en-US">
              <a:cs typeface="Calibri"/>
            </a:endParaRPr>
          </a:p>
          <a:p>
            <a:pPr marL="400050" lvl="1" indent="0">
              <a:buNone/>
            </a:pPr>
            <a:r>
              <a:rPr lang="en-US">
                <a:ea typeface="+mn-lt"/>
                <a:cs typeface="+mn-lt"/>
              </a:rPr>
              <a:t>–Unusual promotion or demotion</a:t>
            </a:r>
            <a:endParaRPr lang="en-US">
              <a:cs typeface="Calibri"/>
            </a:endParaRPr>
          </a:p>
          <a:p>
            <a:pPr marL="400050" lvl="1" indent="0">
              <a:buNone/>
            </a:pPr>
            <a:r>
              <a:rPr lang="en-US">
                <a:ea typeface="+mn-lt"/>
                <a:cs typeface="+mn-lt"/>
              </a:rPr>
              <a:t>–Appointment Form or spreadsheet is incorrect and you are unsure why</a:t>
            </a:r>
            <a:endParaRPr lang="en-US">
              <a:cs typeface="Calibri"/>
            </a:endParaRPr>
          </a:p>
          <a:p>
            <a:pPr marL="400050" lvl="1" indent="0">
              <a:buNone/>
            </a:pPr>
            <a:r>
              <a:rPr lang="en-US">
                <a:ea typeface="+mn-lt"/>
                <a:cs typeface="+mn-lt"/>
              </a:rPr>
              <a:t>–Changes made in New Innovations not reflected on appointment form</a:t>
            </a:r>
            <a:endParaRPr lang="en-US">
              <a:cs typeface="Calibri"/>
            </a:endParaRPr>
          </a:p>
          <a:p>
            <a:endParaRPr lang="en-US">
              <a:cs typeface="Calibri"/>
            </a:endParaRPr>
          </a:p>
        </p:txBody>
      </p:sp>
    </p:spTree>
    <p:extLst>
      <p:ext uri="{BB962C8B-B14F-4D97-AF65-F5344CB8AC3E}">
        <p14:creationId xmlns:p14="http://schemas.microsoft.com/office/powerpoint/2010/main" val="2363457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1AB43-7243-4831-AA99-D9A6E894A34C}"/>
              </a:ext>
            </a:extLst>
          </p:cNvPr>
          <p:cNvSpPr>
            <a:spLocks noGrp="1"/>
          </p:cNvSpPr>
          <p:nvPr>
            <p:ph type="title"/>
          </p:nvPr>
        </p:nvSpPr>
        <p:spPr/>
        <p:txBody>
          <a:bodyPr>
            <a:normAutofit/>
          </a:bodyPr>
          <a:lstStyle/>
          <a:p>
            <a:r>
              <a:rPr lang="en-US" b="1">
                <a:cs typeface="Calibri"/>
              </a:rPr>
              <a:t>Missing Data in New Innovations</a:t>
            </a:r>
          </a:p>
        </p:txBody>
      </p:sp>
      <p:sp>
        <p:nvSpPr>
          <p:cNvPr id="3" name="Content Placeholder 2">
            <a:extLst>
              <a:ext uri="{FF2B5EF4-FFF2-40B4-BE49-F238E27FC236}">
                <a16:creationId xmlns:a16="http://schemas.microsoft.com/office/drawing/2014/main" id="{A9B1F95A-ED89-4F0F-A475-5E93CA4390D4}"/>
              </a:ext>
            </a:extLst>
          </p:cNvPr>
          <p:cNvSpPr>
            <a:spLocks noGrp="1"/>
          </p:cNvSpPr>
          <p:nvPr>
            <p:ph idx="1"/>
          </p:nvPr>
        </p:nvSpPr>
        <p:spPr/>
        <p:txBody>
          <a:bodyPr vert="horz" lIns="91440" tIns="45720" rIns="91440" bIns="45720" rtlCol="0" anchor="t">
            <a:normAutofit/>
          </a:bodyPr>
          <a:lstStyle/>
          <a:p>
            <a:r>
              <a:rPr lang="en-US">
                <a:ea typeface="+mn-lt"/>
                <a:cs typeface="+mn-lt"/>
                <a:hlinkClick r:id="rId2"/>
              </a:rPr>
              <a:t>Missing Data in New Innovations</a:t>
            </a:r>
            <a:endParaRPr lang="en-US">
              <a:ea typeface="+mn-lt"/>
              <a:cs typeface="+mn-lt"/>
            </a:endParaRPr>
          </a:p>
          <a:p>
            <a:endParaRPr lang="en-US">
              <a:ea typeface="+mn-lt"/>
              <a:cs typeface="+mn-lt"/>
            </a:endParaRPr>
          </a:p>
          <a:p>
            <a:r>
              <a:rPr lang="en-US">
                <a:ea typeface="+mn-lt"/>
                <a:cs typeface="+mn-lt"/>
              </a:rPr>
              <a:t>Review data for all residents, including incoming</a:t>
            </a:r>
          </a:p>
          <a:p>
            <a:r>
              <a:rPr lang="en-US">
                <a:ea typeface="+mn-lt"/>
                <a:cs typeface="+mn-lt"/>
              </a:rPr>
              <a:t>Some data may not get imported from ERAS </a:t>
            </a:r>
          </a:p>
        </p:txBody>
      </p:sp>
    </p:spTree>
    <p:extLst>
      <p:ext uri="{BB962C8B-B14F-4D97-AF65-F5344CB8AC3E}">
        <p14:creationId xmlns:p14="http://schemas.microsoft.com/office/powerpoint/2010/main" val="2566173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GME Rotation Sites</a:t>
            </a:r>
          </a:p>
        </p:txBody>
      </p:sp>
      <p:sp>
        <p:nvSpPr>
          <p:cNvPr id="3" name="Content Placeholder 2"/>
          <p:cNvSpPr>
            <a:spLocks noGrp="1"/>
          </p:cNvSpPr>
          <p:nvPr>
            <p:ph idx="1"/>
          </p:nvPr>
        </p:nvSpPr>
        <p:spPr>
          <a:xfrm>
            <a:off x="609600" y="1249404"/>
            <a:ext cx="10972800" cy="4525963"/>
          </a:xfrm>
        </p:spPr>
        <p:txBody>
          <a:bodyPr vert="horz" lIns="91440" tIns="45720" rIns="91440" bIns="45720" rtlCol="0" anchor="t">
            <a:normAutofit/>
          </a:bodyPr>
          <a:lstStyle/>
          <a:p>
            <a:r>
              <a:rPr lang="en-US" sz="2800"/>
              <a:t>Rotation sites for the 2024-2025 Academic Year need to be updated/confirmed online by </a:t>
            </a:r>
            <a:r>
              <a:rPr lang="en-US" sz="2800" b="1"/>
              <a:t>March 1st</a:t>
            </a:r>
            <a:br>
              <a:rPr lang="en-US" sz="1200" baseline="30000"/>
            </a:br>
            <a:endParaRPr lang="en-US" sz="1800"/>
          </a:p>
          <a:p>
            <a:r>
              <a:rPr lang="en-US" sz="2400">
                <a:hlinkClick r:id="rId2"/>
              </a:rPr>
              <a:t>GME Rotation Sites</a:t>
            </a:r>
            <a:br>
              <a:rPr lang="en-US" sz="1600"/>
            </a:br>
            <a:endParaRPr lang="en-US" sz="1600">
              <a:cs typeface="Calibri"/>
            </a:endParaRPr>
          </a:p>
          <a:p>
            <a:r>
              <a:rPr lang="en-US" sz="2800"/>
              <a:t>Rotation sites set determine which new hire packets are available as part of the New Hire Forms automatically generated</a:t>
            </a:r>
            <a:br>
              <a:rPr lang="en-US" sz="1000"/>
            </a:br>
            <a:endParaRPr lang="en-US" sz="1400"/>
          </a:p>
          <a:p>
            <a:r>
              <a:rPr lang="en-US" sz="2800"/>
              <a:t>If unsure about a new site, email </a:t>
            </a:r>
            <a:r>
              <a:rPr lang="en-US" sz="2800">
                <a:hlinkClick r:id="rId3"/>
              </a:rPr>
              <a:t>ccalla@lsuhsc.edu</a:t>
            </a:r>
            <a:r>
              <a:rPr lang="en-US" sz="2800"/>
              <a:t> with info</a:t>
            </a:r>
            <a:br>
              <a:rPr lang="en-US" sz="2800"/>
            </a:br>
            <a:endParaRPr lang="en-US" sz="1600"/>
          </a:p>
          <a:p>
            <a:r>
              <a:rPr lang="en-US" sz="2800"/>
              <a:t>Rotation sites can be changed later if necessary</a:t>
            </a:r>
            <a:endParaRPr lang="en-US" sz="2800">
              <a:cs typeface="Calibri"/>
            </a:endParaRPr>
          </a:p>
        </p:txBody>
      </p:sp>
    </p:spTree>
    <p:extLst>
      <p:ext uri="{BB962C8B-B14F-4D97-AF65-F5344CB8AC3E}">
        <p14:creationId xmlns:p14="http://schemas.microsoft.com/office/powerpoint/2010/main" val="4109841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GME Rotation Sites</a:t>
            </a:r>
          </a:p>
        </p:txBody>
      </p:sp>
      <p:sp>
        <p:nvSpPr>
          <p:cNvPr id="3" name="Content Placeholder 2"/>
          <p:cNvSpPr>
            <a:spLocks noGrp="1"/>
          </p:cNvSpPr>
          <p:nvPr>
            <p:ph idx="1"/>
          </p:nvPr>
        </p:nvSpPr>
        <p:spPr>
          <a:xfrm>
            <a:off x="609600" y="1405891"/>
            <a:ext cx="10972800" cy="4525963"/>
          </a:xfrm>
        </p:spPr>
        <p:txBody>
          <a:bodyPr vert="horz" lIns="91440" tIns="45720" rIns="91440" bIns="45720" rtlCol="0" anchor="t">
            <a:normAutofit fontScale="55000" lnSpcReduction="20000"/>
          </a:bodyPr>
          <a:lstStyle/>
          <a:p>
            <a:pPr marL="0" indent="0">
              <a:buNone/>
            </a:pPr>
            <a:r>
              <a:rPr lang="en-US"/>
              <a:t>A few things to remember:</a:t>
            </a:r>
            <a:br>
              <a:rPr lang="en-US"/>
            </a:br>
            <a:endParaRPr lang="en-US" sz="1900"/>
          </a:p>
          <a:p>
            <a:r>
              <a:rPr lang="en-US"/>
              <a:t>This list will not contain all rotation sites you may rotate to. It consists primarily of our larger partner sites. If you rotate to sites which are not listed, that is OK and we do not need to be notified.</a:t>
            </a:r>
            <a:br>
              <a:rPr lang="en-US"/>
            </a:br>
            <a:endParaRPr lang="en-US"/>
          </a:p>
          <a:p>
            <a:r>
              <a:rPr lang="en-US"/>
              <a:t>If your sites are not properly updated for the academic year, your incoming house officers will not receive the correct hospital appointment packets when they download their new hire paperwork.</a:t>
            </a:r>
            <a:br>
              <a:rPr lang="en-US"/>
            </a:br>
            <a:endParaRPr lang="en-US"/>
          </a:p>
          <a:p>
            <a:r>
              <a:rPr lang="en-US"/>
              <a:t>University Hospital and Clinics IS NOT University Medical Center - New Orleans. University Hospital and Clinics refers to the facility in Lafayette.</a:t>
            </a:r>
            <a:br>
              <a:rPr lang="en-US"/>
            </a:br>
            <a:endParaRPr lang="en-US"/>
          </a:p>
          <a:p>
            <a:r>
              <a:rPr lang="en-US"/>
              <a:t>Additional information is in the </a:t>
            </a:r>
            <a:r>
              <a:rPr lang="en-US">
                <a:hlinkClick r:id="rId2" tooltip="https://lsugme.atlassian.net/wiki/spaces/DIRECTORY/pages/2031676/GME+Rotation+Sites"/>
              </a:rPr>
              <a:t>Knowledge Base- GME Rotation Sites</a:t>
            </a:r>
            <a:r>
              <a:rPr lang="en-US"/>
              <a:t>.</a:t>
            </a:r>
            <a:br>
              <a:rPr lang="en-US"/>
            </a:br>
            <a:endParaRPr lang="en-US"/>
          </a:p>
          <a:p>
            <a:r>
              <a:rPr lang="en-US"/>
              <a:t>Be sure to click “Save” at the bottom, even if you are not changing anything.</a:t>
            </a:r>
          </a:p>
          <a:p>
            <a:endParaRPr lang="en-US">
              <a:cs typeface="Calibri"/>
            </a:endParaRPr>
          </a:p>
          <a:p>
            <a:r>
              <a:rPr lang="en-US">
                <a:latin typeface="Calibri"/>
                <a:cs typeface="Times New Roman"/>
              </a:rPr>
              <a:t>**Lakeview Regional Medical Center (LRMC) &amp; Tulane Medical Center (TULANE) need responses from everyone **</a:t>
            </a:r>
            <a:endParaRPr lang="en-US">
              <a:latin typeface="Calibri"/>
              <a:cs typeface="Calibri"/>
            </a:endParaRPr>
          </a:p>
        </p:txBody>
      </p:sp>
    </p:spTree>
    <p:extLst>
      <p:ext uri="{BB962C8B-B14F-4D97-AF65-F5344CB8AC3E}">
        <p14:creationId xmlns:p14="http://schemas.microsoft.com/office/powerpoint/2010/main" val="2957745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62AEB-FF04-4900-8F93-ACA1EA476F46}"/>
              </a:ext>
            </a:extLst>
          </p:cNvPr>
          <p:cNvSpPr>
            <a:spLocks noGrp="1"/>
          </p:cNvSpPr>
          <p:nvPr>
            <p:ph type="title"/>
          </p:nvPr>
        </p:nvSpPr>
        <p:spPr/>
        <p:txBody>
          <a:bodyPr/>
          <a:lstStyle/>
          <a:p>
            <a:r>
              <a:rPr lang="en-US">
                <a:cs typeface="Calibri"/>
              </a:rPr>
              <a:t>Webinars</a:t>
            </a:r>
            <a:endParaRPr lang="en-US"/>
          </a:p>
        </p:txBody>
      </p:sp>
      <p:sp>
        <p:nvSpPr>
          <p:cNvPr id="3" name="Content Placeholder 2">
            <a:extLst>
              <a:ext uri="{FF2B5EF4-FFF2-40B4-BE49-F238E27FC236}">
                <a16:creationId xmlns:a16="http://schemas.microsoft.com/office/drawing/2014/main" id="{60C74CC9-EB03-4C86-9843-644915BA6916}"/>
              </a:ext>
            </a:extLst>
          </p:cNvPr>
          <p:cNvSpPr>
            <a:spLocks noGrp="1"/>
          </p:cNvSpPr>
          <p:nvPr>
            <p:ph idx="1"/>
          </p:nvPr>
        </p:nvSpPr>
        <p:spPr>
          <a:xfrm>
            <a:off x="609600" y="1149731"/>
            <a:ext cx="10972800" cy="4976433"/>
          </a:xfrm>
        </p:spPr>
        <p:txBody>
          <a:bodyPr vert="horz" lIns="91440" tIns="45720" rIns="91440" bIns="45720" rtlCol="0" anchor="t">
            <a:normAutofit/>
          </a:bodyPr>
          <a:lstStyle/>
          <a:p>
            <a:r>
              <a:rPr lang="en-US" sz="2600" b="1">
                <a:solidFill>
                  <a:srgbClr val="000000"/>
                </a:solidFill>
                <a:ea typeface="+mn-lt"/>
                <a:cs typeface="+mn-lt"/>
              </a:rPr>
              <a:t>AHME: Balancing Act: Battling Burnout and the Art of Self-Care for Program Coordinators</a:t>
            </a:r>
            <a:endParaRPr lang="en-US" sz="2600">
              <a:solidFill>
                <a:srgbClr val="808080"/>
              </a:solidFill>
              <a:ea typeface="+mn-lt"/>
              <a:cs typeface="+mn-lt"/>
            </a:endParaRPr>
          </a:p>
          <a:p>
            <a:pPr lvl="1"/>
            <a:r>
              <a:rPr lang="en-US" sz="1600">
                <a:solidFill>
                  <a:srgbClr val="403F42"/>
                </a:solidFill>
                <a:ea typeface="+mn-lt"/>
                <a:cs typeface="+mn-lt"/>
                <a:hlinkClick r:id="rId2">
                  <a:extLst>
                    <a:ext uri="{A12FA001-AC4F-418D-AE19-62706E023703}">
                      <ahyp:hlinkClr xmlns:ahyp="http://schemas.microsoft.com/office/drawing/2018/hyperlinkcolor" val="tx"/>
                    </a:ext>
                  </a:extLst>
                </a:hlinkClick>
              </a:rPr>
              <a:t>Register online now at www.ahme.org</a:t>
            </a:r>
            <a:r>
              <a:rPr lang="en-US" sz="1600">
                <a:solidFill>
                  <a:srgbClr val="403F42"/>
                </a:solidFill>
                <a:ea typeface="+mn-lt"/>
                <a:cs typeface="+mn-lt"/>
              </a:rPr>
              <a:t> </a:t>
            </a:r>
            <a:endParaRPr lang="en-US" sz="1600">
              <a:solidFill>
                <a:srgbClr val="000000"/>
              </a:solidFill>
              <a:ea typeface="+mn-lt"/>
              <a:cs typeface="+mn-lt"/>
            </a:endParaRPr>
          </a:p>
          <a:p>
            <a:pPr lvl="1"/>
            <a:r>
              <a:rPr lang="en-US" sz="1600" b="1">
                <a:solidFill>
                  <a:srgbClr val="000000"/>
                </a:solidFill>
                <a:ea typeface="+mn-lt"/>
                <a:cs typeface="+mn-lt"/>
              </a:rPr>
              <a:t>Thursday, Feb. 29, 2024 1pm-2pm Eastern</a:t>
            </a:r>
            <a:endParaRPr lang="en-US" sz="1600" b="1">
              <a:solidFill>
                <a:srgbClr val="808080"/>
              </a:solidFill>
              <a:ea typeface="+mn-lt"/>
              <a:cs typeface="+mn-lt"/>
            </a:endParaRPr>
          </a:p>
          <a:p>
            <a:pPr lvl="1"/>
            <a:r>
              <a:rPr lang="en-US" sz="1600">
                <a:solidFill>
                  <a:srgbClr val="000000"/>
                </a:solidFill>
                <a:ea typeface="+mn-lt"/>
                <a:cs typeface="+mn-lt"/>
              </a:rPr>
              <a:t>AHME Members: Only $75 by February 15 -- $100 after 02/15/24</a:t>
            </a:r>
            <a:endParaRPr lang="en-US" sz="1600">
              <a:solidFill>
                <a:srgbClr val="808080"/>
              </a:solidFill>
              <a:ea typeface="+mn-lt"/>
              <a:cs typeface="+mn-lt"/>
            </a:endParaRPr>
          </a:p>
          <a:p>
            <a:pPr lvl="1"/>
            <a:r>
              <a:rPr lang="en-US" sz="1600">
                <a:solidFill>
                  <a:srgbClr val="000000"/>
                </a:solidFill>
                <a:ea typeface="+mn-lt"/>
                <a:cs typeface="+mn-lt"/>
              </a:rPr>
              <a:t>Non-Members: Only $100 by February 15 -- $125 after 02/15/24</a:t>
            </a:r>
            <a:endParaRPr lang="en-US" sz="1600">
              <a:solidFill>
                <a:srgbClr val="808080"/>
              </a:solidFill>
              <a:ea typeface="+mn-lt"/>
              <a:cs typeface="+mn-lt"/>
            </a:endParaRPr>
          </a:p>
          <a:p>
            <a:r>
              <a:rPr lang="en-US" sz="2800" b="1">
                <a:solidFill>
                  <a:srgbClr val="232333"/>
                </a:solidFill>
                <a:ea typeface="+mn-lt"/>
                <a:cs typeface="+mn-lt"/>
              </a:rPr>
              <a:t>Building a Strong Foundation: Professional Development for GME Program Coordinators, with Natasha Brocks, C-TAGME</a:t>
            </a:r>
            <a:endParaRPr lang="en-US" sz="2800">
              <a:solidFill>
                <a:srgbClr val="000000"/>
              </a:solidFill>
              <a:ea typeface="+mn-lt"/>
              <a:cs typeface="+mn-lt"/>
            </a:endParaRPr>
          </a:p>
          <a:p>
            <a:pPr lvl="1"/>
            <a:r>
              <a:rPr lang="en-US" sz="1600">
                <a:solidFill>
                  <a:srgbClr val="000000"/>
                </a:solidFill>
                <a:latin typeface="Arial"/>
                <a:ea typeface="+mn-lt"/>
                <a:cs typeface="Arial"/>
                <a:hlinkClick r:id="rId3"/>
              </a:rPr>
              <a:t>Register Here</a:t>
            </a:r>
            <a:endParaRPr lang="en-US" sz="1600" b="1">
              <a:solidFill>
                <a:srgbClr val="232333"/>
              </a:solidFill>
              <a:ea typeface="+mn-lt"/>
              <a:cs typeface="+mn-lt"/>
            </a:endParaRPr>
          </a:p>
          <a:p>
            <a:pPr lvl="1"/>
            <a:r>
              <a:rPr lang="en-US" sz="1600" b="1">
                <a:solidFill>
                  <a:srgbClr val="232333"/>
                </a:solidFill>
                <a:ea typeface="+mn-lt"/>
                <a:cs typeface="+mn-lt"/>
              </a:rPr>
              <a:t>Apr 2, 2024 12:00 PM</a:t>
            </a:r>
            <a:endParaRPr lang="en-US" sz="1600" b="1">
              <a:solidFill>
                <a:srgbClr val="000000"/>
              </a:solidFill>
              <a:ea typeface="+mn-lt"/>
              <a:cs typeface="+mn-lt"/>
            </a:endParaRPr>
          </a:p>
          <a:p>
            <a:pPr lvl="1"/>
            <a:r>
              <a:rPr lang="en-US" sz="1600">
                <a:solidFill>
                  <a:srgbClr val="232333"/>
                </a:solidFill>
                <a:ea typeface="+mn-lt"/>
                <a:cs typeface="+mn-lt"/>
              </a:rPr>
              <a:t>Description</a:t>
            </a:r>
            <a:endParaRPr lang="en-US" sz="1600">
              <a:solidFill>
                <a:srgbClr val="000000"/>
              </a:solidFill>
              <a:ea typeface="+mn-lt"/>
              <a:cs typeface="+mn-lt"/>
            </a:endParaRPr>
          </a:p>
          <a:p>
            <a:pPr lvl="2">
              <a:buFont typeface="Wingdings" panose="020B0604020202020204" pitchFamily="34" charset="0"/>
              <a:buChar char="§"/>
            </a:pPr>
            <a:r>
              <a:rPr lang="en-US" sz="1600">
                <a:solidFill>
                  <a:srgbClr val="232333"/>
                </a:solidFill>
                <a:ea typeface="+mn-lt"/>
                <a:cs typeface="+mn-lt"/>
              </a:rPr>
              <a:t>Gain invaluable knowledge, skills, and insight into effective organizational practices, honing leadership, abilities, and fostering collaborations. This presentation is a gateway to empowering the GME community with the tools needed for success. </a:t>
            </a:r>
            <a:endParaRPr lang="en-US" sz="1600">
              <a:solidFill>
                <a:srgbClr val="000000"/>
              </a:solidFill>
              <a:ea typeface="+mn-lt"/>
              <a:cs typeface="+mn-lt"/>
            </a:endParaRPr>
          </a:p>
          <a:p>
            <a:pPr lvl="1"/>
            <a:endParaRPr lang="en-US">
              <a:cs typeface="Calibri"/>
            </a:endParaRPr>
          </a:p>
          <a:p>
            <a:pPr lvl="1">
              <a:buNone/>
            </a:pPr>
            <a:endParaRPr lang="en-US">
              <a:cs typeface="Calibri"/>
            </a:endParaRPr>
          </a:p>
          <a:p>
            <a:pPr marL="457200" lvl="1" indent="0">
              <a:buNone/>
            </a:pPr>
            <a:endParaRPr lang="en-US">
              <a:cs typeface="Calibri"/>
            </a:endParaRPr>
          </a:p>
        </p:txBody>
      </p:sp>
    </p:spTree>
    <p:extLst>
      <p:ext uri="{BB962C8B-B14F-4D97-AF65-F5344CB8AC3E}">
        <p14:creationId xmlns:p14="http://schemas.microsoft.com/office/powerpoint/2010/main" val="3211676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7BC442-C94D-07BC-95D5-FC3AC92540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E79C0C-30A1-DBEF-F038-34262DE5AF20}"/>
              </a:ext>
            </a:extLst>
          </p:cNvPr>
          <p:cNvSpPr>
            <a:spLocks noGrp="1"/>
          </p:cNvSpPr>
          <p:nvPr>
            <p:ph type="title"/>
          </p:nvPr>
        </p:nvSpPr>
        <p:spPr>
          <a:xfrm>
            <a:off x="609600" y="274638"/>
            <a:ext cx="10972800" cy="1143000"/>
          </a:xfrm>
        </p:spPr>
        <p:txBody>
          <a:bodyPr anchor="ctr">
            <a:normAutofit/>
          </a:bodyPr>
          <a:lstStyle/>
          <a:p>
            <a:r>
              <a:rPr lang="en-US">
                <a:cs typeface="Calibri"/>
              </a:rPr>
              <a:t>Webinars/Conferences Cont.</a:t>
            </a:r>
            <a:endParaRPr lang="en-US"/>
          </a:p>
        </p:txBody>
      </p:sp>
      <p:sp>
        <p:nvSpPr>
          <p:cNvPr id="5" name="Content Placeholder 4">
            <a:extLst>
              <a:ext uri="{FF2B5EF4-FFF2-40B4-BE49-F238E27FC236}">
                <a16:creationId xmlns:a16="http://schemas.microsoft.com/office/drawing/2014/main" id="{CFFC25B6-9745-6787-358D-D2D14F7A673B}"/>
              </a:ext>
            </a:extLst>
          </p:cNvPr>
          <p:cNvSpPr>
            <a:spLocks noGrp="1"/>
          </p:cNvSpPr>
          <p:nvPr>
            <p:ph idx="1"/>
          </p:nvPr>
        </p:nvSpPr>
        <p:spPr/>
        <p:txBody>
          <a:bodyPr vert="horz" lIns="91440" tIns="45720" rIns="91440" bIns="45720" rtlCol="0" anchor="t">
            <a:normAutofit/>
          </a:bodyPr>
          <a:lstStyle/>
          <a:p>
            <a:r>
              <a:rPr lang="en-US" sz="2000">
                <a:cs typeface="Calibri"/>
                <a:hlinkClick r:id="rId2"/>
              </a:rPr>
              <a:t>AAMC Webinars and Online Courses: New ERAS Content Updates for the ERAS 2024-2025 Application Season - February 21 (commpartners.com)</a:t>
            </a:r>
            <a:r>
              <a:rPr lang="en-US" sz="2000">
                <a:cs typeface="Calibri"/>
              </a:rPr>
              <a:t> </a:t>
            </a:r>
          </a:p>
          <a:p>
            <a:r>
              <a:rPr lang="en-US" sz="2000">
                <a:cs typeface="Calibri"/>
              </a:rPr>
              <a:t>NRMP &amp; ERAS Joint Webinar on March 6, 2024, at noon central time</a:t>
            </a:r>
          </a:p>
          <a:p>
            <a:r>
              <a:rPr lang="en-US" sz="2000">
                <a:cs typeface="Calibri"/>
              </a:rPr>
              <a:t>TAGME- Applications open on April 1st. </a:t>
            </a:r>
            <a:endParaRPr lang="en-US" sz="2000">
              <a:ea typeface="Calibri"/>
              <a:cs typeface="Calibri"/>
            </a:endParaRPr>
          </a:p>
          <a:p>
            <a:r>
              <a:rPr lang="en-US" sz="2000">
                <a:cs typeface="Calibri"/>
              </a:rPr>
              <a:t>NSAMA Conference is on April 5th </a:t>
            </a:r>
            <a:endParaRPr lang="en-US" sz="2000">
              <a:ea typeface="Calibri"/>
              <a:cs typeface="Calibri"/>
            </a:endParaRPr>
          </a:p>
          <a:p>
            <a:pPr lvl="1">
              <a:buFont typeface="Courier New" panose="020B0604020202020204" pitchFamily="34" charset="0"/>
              <a:buChar char="o"/>
            </a:pPr>
            <a:r>
              <a:rPr lang="en-US" sz="1800">
                <a:ea typeface="+mn-lt"/>
                <a:cs typeface="+mn-lt"/>
                <a:hlinkClick r:id="rId3"/>
              </a:rPr>
              <a:t>https://www.nsama.org/annual-conference</a:t>
            </a:r>
            <a:r>
              <a:rPr lang="en-US" sz="1800">
                <a:ea typeface="+mn-lt"/>
                <a:cs typeface="+mn-lt"/>
              </a:rPr>
              <a:t> </a:t>
            </a:r>
          </a:p>
          <a:p>
            <a:pPr lvl="1">
              <a:buFont typeface="Courier New" panose="020B0604020202020204" pitchFamily="34" charset="0"/>
              <a:buChar char="o"/>
            </a:pPr>
            <a:r>
              <a:rPr lang="en-US" sz="1800">
                <a:cs typeface="Calibri"/>
              </a:rPr>
              <a:t>$99 and includes yearly membership</a:t>
            </a:r>
            <a:endParaRPr lang="en-US" sz="1800">
              <a:ea typeface="Calibri"/>
              <a:cs typeface="Calibri"/>
            </a:endParaRPr>
          </a:p>
        </p:txBody>
      </p:sp>
    </p:spTree>
    <p:extLst>
      <p:ext uri="{BB962C8B-B14F-4D97-AF65-F5344CB8AC3E}">
        <p14:creationId xmlns:p14="http://schemas.microsoft.com/office/powerpoint/2010/main" val="1412347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BB3F-9032-A853-0068-EC31044B8F69}"/>
              </a:ext>
            </a:extLst>
          </p:cNvPr>
          <p:cNvSpPr>
            <a:spLocks noGrp="1"/>
          </p:cNvSpPr>
          <p:nvPr>
            <p:ph type="title"/>
          </p:nvPr>
        </p:nvSpPr>
        <p:spPr/>
        <p:txBody>
          <a:bodyPr/>
          <a:lstStyle/>
          <a:p>
            <a:r>
              <a:rPr lang="en-US">
                <a:cs typeface="Calibri"/>
              </a:rPr>
              <a:t>Payroll and W2s </a:t>
            </a:r>
          </a:p>
        </p:txBody>
      </p:sp>
      <p:sp>
        <p:nvSpPr>
          <p:cNvPr id="3" name="Content Placeholder 2">
            <a:extLst>
              <a:ext uri="{FF2B5EF4-FFF2-40B4-BE49-F238E27FC236}">
                <a16:creationId xmlns:a16="http://schemas.microsoft.com/office/drawing/2014/main" id="{194D5D0C-138D-BD1B-051D-9E7A1BE63E98}"/>
              </a:ext>
            </a:extLst>
          </p:cNvPr>
          <p:cNvSpPr>
            <a:spLocks noGrp="1"/>
          </p:cNvSpPr>
          <p:nvPr>
            <p:ph idx="1"/>
          </p:nvPr>
        </p:nvSpPr>
        <p:spPr/>
        <p:txBody>
          <a:bodyPr vert="horz" lIns="91440" tIns="45720" rIns="91440" bIns="45720" rtlCol="0" anchor="t">
            <a:normAutofit fontScale="92500" lnSpcReduction="20000"/>
          </a:bodyPr>
          <a:lstStyle/>
          <a:p>
            <a:r>
              <a:rPr lang="en-US">
                <a:cs typeface="Calibri"/>
              </a:rPr>
              <a:t>House Officers 2nd February paycheck will be slightly less then they usually receive because February is a short month. The Pay period is February 16-29 -  14 days.</a:t>
            </a:r>
          </a:p>
          <a:p>
            <a:r>
              <a:rPr lang="en-US">
                <a:cs typeface="Calibri"/>
              </a:rPr>
              <a:t>W2s are available through the PeopleSoft Self Service Portal</a:t>
            </a:r>
            <a:endParaRPr lang="en-US"/>
          </a:p>
          <a:p>
            <a:pPr lvl="1" indent="-342900">
              <a:buFont typeface="Courier New" panose="020B0604020202020204" pitchFamily="34" charset="0"/>
              <a:buChar char="o"/>
            </a:pPr>
            <a:r>
              <a:rPr lang="en-US">
                <a:cs typeface="Calibri"/>
              </a:rPr>
              <a:t>The forms are accessed in the same manner that a check stub is accessed</a:t>
            </a:r>
          </a:p>
          <a:p>
            <a:pPr lvl="1" indent="-342900">
              <a:buFont typeface="Courier New" panose="020B0604020202020204" pitchFamily="34" charset="0"/>
              <a:buChar char="o"/>
            </a:pPr>
            <a:r>
              <a:rPr lang="en-US">
                <a:cs typeface="Calibri"/>
              </a:rPr>
              <a:t>For those that did not consent to electronic delivery, the paper forms were mailed out January 31, 2024.</a:t>
            </a:r>
          </a:p>
          <a:p>
            <a:pPr marL="0" indent="0">
              <a:buNone/>
            </a:pPr>
            <a:endParaRPr lang="en-US" sz="1900">
              <a:cs typeface="Calibri"/>
            </a:endParaRPr>
          </a:p>
          <a:p>
            <a:r>
              <a:rPr lang="en-US">
                <a:cs typeface="Calibri"/>
              </a:rPr>
              <a:t>If you have questions, contact the payroll office at </a:t>
            </a:r>
            <a:r>
              <a:rPr lang="en-US">
                <a:cs typeface="Calibri"/>
                <a:hlinkClick r:id="rId2"/>
              </a:rPr>
              <a:t>noacctpayroll@lsuhsc.edu</a:t>
            </a:r>
            <a:r>
              <a:rPr lang="en-US">
                <a:cs typeface="Calibri"/>
              </a:rPr>
              <a:t> </a:t>
            </a:r>
          </a:p>
          <a:p>
            <a:pPr lvl="1" indent="-342900">
              <a:buFont typeface="Courier New" panose="020B0604020202020204" pitchFamily="34" charset="0"/>
              <a:buChar char="o"/>
            </a:pPr>
            <a:r>
              <a:rPr lang="en-US">
                <a:cs typeface="Calibri"/>
              </a:rPr>
              <a:t> </a:t>
            </a:r>
          </a:p>
        </p:txBody>
      </p:sp>
    </p:spTree>
    <p:extLst>
      <p:ext uri="{BB962C8B-B14F-4D97-AF65-F5344CB8AC3E}">
        <p14:creationId xmlns:p14="http://schemas.microsoft.com/office/powerpoint/2010/main" val="3478015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55701-ED83-4FE2-99D2-628266550F95}"/>
              </a:ext>
            </a:extLst>
          </p:cNvPr>
          <p:cNvSpPr>
            <a:spLocks noGrp="1"/>
          </p:cNvSpPr>
          <p:nvPr>
            <p:ph type="title"/>
          </p:nvPr>
        </p:nvSpPr>
        <p:spPr/>
        <p:txBody>
          <a:bodyPr/>
          <a:lstStyle/>
          <a:p>
            <a:r>
              <a:rPr lang="en-US">
                <a:cs typeface="Calibri"/>
              </a:rPr>
              <a:t>Upcoming Dates</a:t>
            </a:r>
            <a:endParaRPr lang="en-US"/>
          </a:p>
        </p:txBody>
      </p:sp>
      <p:sp>
        <p:nvSpPr>
          <p:cNvPr id="3" name="Content Placeholder 2">
            <a:extLst>
              <a:ext uri="{FF2B5EF4-FFF2-40B4-BE49-F238E27FC236}">
                <a16:creationId xmlns:a16="http://schemas.microsoft.com/office/drawing/2014/main" id="{7C4FB7F0-53C5-4EE2-9971-FB8A34006D16}"/>
              </a:ext>
            </a:extLst>
          </p:cNvPr>
          <p:cNvSpPr>
            <a:spLocks noGrp="1"/>
          </p:cNvSpPr>
          <p:nvPr>
            <p:ph idx="1"/>
          </p:nvPr>
        </p:nvSpPr>
        <p:spPr>
          <a:xfrm>
            <a:off x="749968" y="1163445"/>
            <a:ext cx="10972800" cy="4525963"/>
          </a:xfrm>
        </p:spPr>
        <p:txBody>
          <a:bodyPr vert="horz" lIns="91440" tIns="45720" rIns="91440" bIns="45720" rtlCol="0" anchor="t">
            <a:normAutofit fontScale="92500" lnSpcReduction="20000"/>
          </a:bodyPr>
          <a:lstStyle/>
          <a:p>
            <a:pPr marL="0" indent="0">
              <a:buNone/>
            </a:pPr>
            <a:endParaRPr lang="en-US" sz="2400">
              <a:cs typeface="Calibri"/>
            </a:endParaRPr>
          </a:p>
          <a:p>
            <a:pPr marL="0" indent="0">
              <a:buNone/>
            </a:pPr>
            <a:r>
              <a:rPr lang="en-US" sz="2000">
                <a:cs typeface="Calibri"/>
              </a:rPr>
              <a:t>February 27, 2024 – LSBME Permit Renewal Paperwork due to GME</a:t>
            </a:r>
            <a:endParaRPr lang="en-US" sz="2000">
              <a:ea typeface="Calibri"/>
              <a:cs typeface="Calibri"/>
            </a:endParaRPr>
          </a:p>
          <a:p>
            <a:pPr marL="0" indent="0">
              <a:buNone/>
            </a:pPr>
            <a:r>
              <a:rPr lang="en-US" sz="2400" b="1">
                <a:cs typeface="Calibri"/>
              </a:rPr>
              <a:t>February 28, 2024 - NRMP Rank Order List Certification Deadline 8:00 pm CT</a:t>
            </a:r>
            <a:endParaRPr lang="en-US">
              <a:cs typeface="Calibri"/>
            </a:endParaRPr>
          </a:p>
          <a:p>
            <a:pPr marL="0" indent="0">
              <a:buNone/>
            </a:pPr>
            <a:r>
              <a:rPr lang="en-US" sz="2100">
                <a:ea typeface="Calibri"/>
                <a:cs typeface="Calibri"/>
              </a:rPr>
              <a:t>February 28, 2024 – LSBME Permit Renewal Paperwork final mailing to LSBME</a:t>
            </a:r>
            <a:endParaRPr lang="en-US">
              <a:ea typeface="Calibri"/>
              <a:cs typeface="Calibri"/>
            </a:endParaRPr>
          </a:p>
          <a:p>
            <a:pPr marL="0" indent="0">
              <a:buNone/>
            </a:pPr>
            <a:r>
              <a:rPr lang="en-US" sz="2400" b="1">
                <a:ea typeface="Calibri"/>
                <a:cs typeface="Calibri"/>
              </a:rPr>
              <a:t>February 29, 2024</a:t>
            </a:r>
            <a:r>
              <a:rPr lang="en-US" sz="2400">
                <a:ea typeface="Calibri"/>
                <a:cs typeface="Calibri"/>
              </a:rPr>
              <a:t> – VA New Rotators Applications due to the VA – Crystal Cruz</a:t>
            </a:r>
            <a:endParaRPr lang="en-US">
              <a:ea typeface="Calibri"/>
              <a:cs typeface="Calibri"/>
            </a:endParaRPr>
          </a:p>
          <a:p>
            <a:pPr marL="0" indent="0">
              <a:buNone/>
            </a:pPr>
            <a:r>
              <a:rPr lang="en-US" sz="2400">
                <a:ea typeface="Calibri"/>
                <a:cs typeface="Calibri"/>
              </a:rPr>
              <a:t>Due NOW! - January EOM Reports</a:t>
            </a:r>
          </a:p>
          <a:p>
            <a:pPr marL="0" indent="0">
              <a:buNone/>
            </a:pPr>
            <a:r>
              <a:rPr lang="en-US" sz="2400">
                <a:cs typeface="Calibri"/>
              </a:rPr>
              <a:t>Mach 1, 2024 – March BOM Reports Due</a:t>
            </a:r>
            <a:endParaRPr lang="en-US" sz="2400">
              <a:ea typeface="Calibri"/>
              <a:cs typeface="Calibri"/>
            </a:endParaRPr>
          </a:p>
          <a:p>
            <a:pPr marL="0" indent="0">
              <a:buNone/>
            </a:pPr>
            <a:r>
              <a:rPr lang="en-US" sz="2400">
                <a:cs typeface="Calibri"/>
              </a:rPr>
              <a:t>March 7, 2024 – February EOM Reports Due </a:t>
            </a:r>
            <a:endParaRPr lang="en-US">
              <a:cs typeface="Calibri"/>
            </a:endParaRPr>
          </a:p>
          <a:p>
            <a:pPr marL="0" indent="0">
              <a:buNone/>
            </a:pPr>
            <a:r>
              <a:rPr lang="en-US" sz="2400">
                <a:cs typeface="Calibri"/>
              </a:rPr>
              <a:t>March 11 – 15, 2024 - NRMP – Match Week</a:t>
            </a:r>
            <a:endParaRPr lang="en-US" sz="2400">
              <a:ea typeface="Calibri"/>
              <a:cs typeface="Calibri"/>
            </a:endParaRPr>
          </a:p>
          <a:p>
            <a:pPr marL="0" indent="0">
              <a:buNone/>
            </a:pPr>
            <a:r>
              <a:rPr lang="en-US" sz="2400">
                <a:ea typeface="+mn-lt"/>
                <a:cs typeface="+mn-lt"/>
              </a:rPr>
              <a:t>March 14, 2024 – SOAP Rounds 1-4 – all day, 7:55 am – 8:00 pm </a:t>
            </a:r>
          </a:p>
          <a:p>
            <a:pPr marL="0" indent="0">
              <a:buNone/>
            </a:pPr>
            <a:r>
              <a:rPr lang="en-US" sz="2400" b="1">
                <a:ea typeface="+mn-lt"/>
                <a:cs typeface="+mn-lt"/>
              </a:rPr>
              <a:t>March 15, 2024 – Match Day</a:t>
            </a:r>
          </a:p>
          <a:p>
            <a:pPr marL="0" indent="0">
              <a:buNone/>
            </a:pPr>
            <a:r>
              <a:rPr lang="en-US" sz="2400">
                <a:cs typeface="Calibri"/>
              </a:rPr>
              <a:t>March 5 &amp; 26 – Coordinator Meetings</a:t>
            </a:r>
            <a:endParaRPr lang="en-US" sz="2400">
              <a:ea typeface="Calibri"/>
              <a:cs typeface="Calibri"/>
            </a:endParaRPr>
          </a:p>
          <a:p>
            <a:pPr marL="0" indent="0">
              <a:buNone/>
            </a:pPr>
            <a:r>
              <a:rPr lang="en-US" sz="2400">
                <a:ea typeface="Calibri"/>
                <a:cs typeface="Calibri"/>
              </a:rPr>
              <a:t>April 1-June 1- TAGME applications open.</a:t>
            </a:r>
          </a:p>
          <a:p>
            <a:pPr marL="0" indent="0">
              <a:buNone/>
            </a:pPr>
            <a:endParaRPr lang="en-US" sz="2400">
              <a:ea typeface="Calibri"/>
              <a:cs typeface="Calibri"/>
            </a:endParaRPr>
          </a:p>
        </p:txBody>
      </p:sp>
    </p:spTree>
    <p:extLst>
      <p:ext uri="{BB962C8B-B14F-4D97-AF65-F5344CB8AC3E}">
        <p14:creationId xmlns:p14="http://schemas.microsoft.com/office/powerpoint/2010/main" val="542179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nchor="ctr">
            <a:normAutofit/>
          </a:bodyPr>
          <a:lstStyle/>
          <a:p>
            <a:r>
              <a:rPr lang="en-US"/>
              <a:t>ACGME requirement check ins</a:t>
            </a:r>
          </a:p>
        </p:txBody>
      </p:sp>
      <p:sp>
        <p:nvSpPr>
          <p:cNvPr id="5" name="Content Placeholder 4">
            <a:extLst>
              <a:ext uri="{FF2B5EF4-FFF2-40B4-BE49-F238E27FC236}">
                <a16:creationId xmlns:a16="http://schemas.microsoft.com/office/drawing/2014/main" id="{4BED100E-38BA-FB13-9198-E9789BE35290}"/>
              </a:ext>
            </a:extLst>
          </p:cNvPr>
          <p:cNvSpPr>
            <a:spLocks noGrp="1"/>
          </p:cNvSpPr>
          <p:nvPr>
            <p:ph idx="1"/>
          </p:nvPr>
        </p:nvSpPr>
        <p:spPr/>
        <p:txBody>
          <a:bodyPr vert="horz" lIns="91440" tIns="45720" rIns="91440" bIns="45720" rtlCol="0" anchor="t">
            <a:normAutofit/>
          </a:bodyPr>
          <a:lstStyle/>
          <a:p>
            <a:r>
              <a:rPr lang="en-US">
                <a:ea typeface="Calibri"/>
                <a:cs typeface="Calibri"/>
              </a:rPr>
              <a:t>Schedules coming soon- there will be resources given prior.</a:t>
            </a:r>
            <a:endParaRPr lang="en-US">
              <a:cs typeface="Calibri"/>
            </a:endParaRPr>
          </a:p>
          <a:p>
            <a:r>
              <a:rPr lang="en-US">
                <a:cs typeface="Calibri"/>
              </a:rPr>
              <a:t>Where are you saving your program's documents?</a:t>
            </a:r>
            <a:endParaRPr lang="en-US"/>
          </a:p>
          <a:p>
            <a:pPr lvl="1">
              <a:buFont typeface="Courier New" panose="020B0604020202020204" pitchFamily="34" charset="0"/>
              <a:buChar char="o"/>
            </a:pPr>
            <a:r>
              <a:rPr lang="en-US">
                <a:cs typeface="Calibri"/>
              </a:rPr>
              <a:t>Department T-drive is a shared drive</a:t>
            </a:r>
            <a:endParaRPr lang="en-US">
              <a:ea typeface="Calibri"/>
              <a:cs typeface="Calibri"/>
            </a:endParaRPr>
          </a:p>
          <a:p>
            <a:pPr lvl="1">
              <a:buFont typeface="Courier New" panose="020B0604020202020204" pitchFamily="34" charset="0"/>
              <a:buChar char="o"/>
            </a:pPr>
            <a:r>
              <a:rPr lang="en-US">
                <a:cs typeface="Calibri"/>
              </a:rPr>
              <a:t>NI</a:t>
            </a:r>
            <a:endParaRPr lang="en-US">
              <a:ea typeface="Calibri"/>
              <a:cs typeface="Calibri"/>
            </a:endParaRPr>
          </a:p>
          <a:p>
            <a:pPr lvl="1">
              <a:buFont typeface="Courier New" panose="020B0604020202020204" pitchFamily="34" charset="0"/>
              <a:buChar char="o"/>
            </a:pPr>
            <a:r>
              <a:rPr lang="en-US">
                <a:cs typeface="Calibri"/>
              </a:rPr>
              <a:t>Hard Copies</a:t>
            </a:r>
            <a:endParaRPr lang="en-US">
              <a:ea typeface="Calibri"/>
              <a:cs typeface="Calibri"/>
            </a:endParaRPr>
          </a:p>
        </p:txBody>
      </p:sp>
    </p:spTree>
    <p:extLst>
      <p:ext uri="{BB962C8B-B14F-4D97-AF65-F5344CB8AC3E}">
        <p14:creationId xmlns:p14="http://schemas.microsoft.com/office/powerpoint/2010/main" val="4105276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70323-5C3D-45BF-ABF6-8101BA0C4C41}"/>
              </a:ext>
            </a:extLst>
          </p:cNvPr>
          <p:cNvSpPr>
            <a:spLocks noGrp="1"/>
          </p:cNvSpPr>
          <p:nvPr>
            <p:ph type="title"/>
          </p:nvPr>
        </p:nvSpPr>
        <p:spPr/>
        <p:txBody>
          <a:bodyPr/>
          <a:lstStyle/>
          <a:p>
            <a:r>
              <a:rPr lang="en-US">
                <a:cs typeface="Calibri"/>
              </a:rPr>
              <a:t>Orientation/Onboarding Dates</a:t>
            </a:r>
            <a:endParaRPr lang="en-US"/>
          </a:p>
        </p:txBody>
      </p:sp>
      <p:sp>
        <p:nvSpPr>
          <p:cNvPr id="3" name="Content Placeholder 2">
            <a:extLst>
              <a:ext uri="{FF2B5EF4-FFF2-40B4-BE49-F238E27FC236}">
                <a16:creationId xmlns:a16="http://schemas.microsoft.com/office/drawing/2014/main" id="{27F2219B-5243-479D-8D11-907E6B4F0E87}"/>
              </a:ext>
            </a:extLst>
          </p:cNvPr>
          <p:cNvSpPr>
            <a:spLocks noGrp="1"/>
          </p:cNvSpPr>
          <p:nvPr>
            <p:ph sz="half" idx="1"/>
          </p:nvPr>
        </p:nvSpPr>
        <p:spPr>
          <a:xfrm>
            <a:off x="609600" y="1600201"/>
            <a:ext cx="11067667" cy="4525963"/>
          </a:xfrm>
        </p:spPr>
        <p:txBody>
          <a:bodyPr vert="horz" lIns="91440" tIns="45720" rIns="91440" bIns="45720" rtlCol="0" anchor="t">
            <a:normAutofit/>
          </a:bodyPr>
          <a:lstStyle/>
          <a:p>
            <a:r>
              <a:rPr lang="en-US">
                <a:cs typeface="Calibri"/>
              </a:rPr>
              <a:t>LSU Online Orientation- May 15-June 15</a:t>
            </a:r>
            <a:endParaRPr lang="en-US"/>
          </a:p>
          <a:p>
            <a:r>
              <a:rPr lang="en-US">
                <a:cs typeface="Calibri"/>
              </a:rPr>
              <a:t>LSU Onboarding: June 24-25</a:t>
            </a:r>
            <a:endParaRPr lang="en-US">
              <a:ea typeface="Calibri"/>
              <a:cs typeface="Calibri"/>
            </a:endParaRPr>
          </a:p>
          <a:p>
            <a:r>
              <a:rPr lang="en-US">
                <a:cs typeface="Calibri"/>
              </a:rPr>
              <a:t>LSU BR-June 24</a:t>
            </a:r>
            <a:endParaRPr lang="en-US">
              <a:solidFill>
                <a:srgbClr val="808080"/>
              </a:solidFill>
              <a:cs typeface="Calibri"/>
            </a:endParaRPr>
          </a:p>
          <a:p>
            <a:r>
              <a:rPr lang="en-US">
                <a:cs typeface="Calibri"/>
              </a:rPr>
              <a:t>UMC: June 26</a:t>
            </a:r>
            <a:endParaRPr lang="en-US">
              <a:ea typeface="Calibri"/>
              <a:cs typeface="Calibri"/>
            </a:endParaRPr>
          </a:p>
        </p:txBody>
      </p:sp>
    </p:spTree>
    <p:extLst>
      <p:ext uri="{BB962C8B-B14F-4D97-AF65-F5344CB8AC3E}">
        <p14:creationId xmlns:p14="http://schemas.microsoft.com/office/powerpoint/2010/main" val="1546933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E9656-C816-49D5-8DFB-F55A2C084F2B}"/>
              </a:ext>
            </a:extLst>
          </p:cNvPr>
          <p:cNvSpPr>
            <a:spLocks noGrp="1"/>
          </p:cNvSpPr>
          <p:nvPr>
            <p:ph type="title"/>
          </p:nvPr>
        </p:nvSpPr>
        <p:spPr/>
        <p:txBody>
          <a:bodyPr>
            <a:normAutofit/>
          </a:bodyPr>
          <a:lstStyle/>
          <a:p>
            <a:r>
              <a:rPr lang="en-US">
                <a:cs typeface="Calibri"/>
              </a:rPr>
              <a:t>Sending VA Paperwork </a:t>
            </a:r>
          </a:p>
        </p:txBody>
      </p:sp>
      <p:sp>
        <p:nvSpPr>
          <p:cNvPr id="4" name="TextBox 3">
            <a:extLst>
              <a:ext uri="{FF2B5EF4-FFF2-40B4-BE49-F238E27FC236}">
                <a16:creationId xmlns:a16="http://schemas.microsoft.com/office/drawing/2014/main" id="{0E5B084F-4DF8-2BEB-39D7-7CF545D96110}"/>
              </a:ext>
            </a:extLst>
          </p:cNvPr>
          <p:cNvSpPr txBox="1"/>
          <p:nvPr/>
        </p:nvSpPr>
        <p:spPr>
          <a:xfrm>
            <a:off x="726283" y="1377322"/>
            <a:ext cx="11228263" cy="40318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742950" lvl="1" indent="-285750">
              <a:buFont typeface="Arial"/>
              <a:buChar char="•"/>
            </a:pPr>
            <a:r>
              <a:rPr lang="en-US" sz="3200">
                <a:ea typeface="+mn-lt"/>
                <a:cs typeface="+mn-lt"/>
              </a:rPr>
              <a:t>Returning Packets due February 29, 2024</a:t>
            </a:r>
            <a:endParaRPr lang="en-US" sz="3200">
              <a:cs typeface="Calibri"/>
            </a:endParaRPr>
          </a:p>
          <a:p>
            <a:pPr marL="742950" lvl="1" indent="-285750">
              <a:buFont typeface="Arial"/>
              <a:buChar char="•"/>
            </a:pPr>
            <a:r>
              <a:rPr lang="en-US" sz="3200">
                <a:ea typeface="+mn-lt"/>
                <a:cs typeface="+mn-lt"/>
              </a:rPr>
              <a:t>TQCVL with Spreadsheet &amp; Coordinator Tracker due </a:t>
            </a:r>
          </a:p>
          <a:p>
            <a:pPr lvl="2"/>
            <a:r>
              <a:rPr lang="en-US" sz="3200">
                <a:ea typeface="+mn-lt"/>
                <a:cs typeface="+mn-lt"/>
              </a:rPr>
              <a:t>March 28, 2024</a:t>
            </a:r>
          </a:p>
          <a:p>
            <a:pPr marL="742950" lvl="1" indent="-285750">
              <a:buFont typeface="Arial"/>
              <a:buChar char="•"/>
            </a:pPr>
            <a:r>
              <a:rPr lang="en-US" sz="3200">
                <a:ea typeface="+mn-lt"/>
                <a:cs typeface="+mn-lt"/>
              </a:rPr>
              <a:t>New Rotator Packets due April 10, 2024</a:t>
            </a:r>
            <a:endParaRPr lang="en-US" sz="3200">
              <a:cs typeface="Calibri"/>
            </a:endParaRPr>
          </a:p>
          <a:p>
            <a:pPr lvl="1" algn="l"/>
            <a:endParaRPr lang="en-US" sz="3200">
              <a:cs typeface="Calibri"/>
            </a:endParaRPr>
          </a:p>
          <a:p>
            <a:r>
              <a:rPr lang="en-US" sz="3200">
                <a:cs typeface="Calibri"/>
              </a:rPr>
              <a:t>How to Submit paperwork to the VA: </a:t>
            </a:r>
          </a:p>
          <a:p>
            <a:pPr marL="457200" indent="-457200">
              <a:buFont typeface="Arial"/>
              <a:buChar char="•"/>
            </a:pPr>
            <a:r>
              <a:rPr lang="en-US" sz="3200">
                <a:ea typeface="+mn-lt"/>
                <a:cs typeface="+mn-lt"/>
                <a:hlinkClick r:id="rId2"/>
              </a:rPr>
              <a:t>VA Onboarding Process Instructions</a:t>
            </a:r>
            <a:r>
              <a:rPr lang="en-US" sz="3200">
                <a:ea typeface="+mn-lt"/>
                <a:cs typeface="+mn-lt"/>
              </a:rPr>
              <a:t> </a:t>
            </a:r>
            <a:endParaRPr lang="en-US">
              <a:cs typeface="Calibri"/>
            </a:endParaRPr>
          </a:p>
          <a:p>
            <a:pPr marL="285750" indent="-285750">
              <a:buFont typeface="Arial"/>
              <a:buChar char="•"/>
            </a:pPr>
            <a:r>
              <a:rPr lang="en-US" sz="3200">
                <a:cs typeface="Calibri"/>
              </a:rPr>
              <a:t> </a:t>
            </a:r>
            <a:r>
              <a:rPr lang="en-US" sz="3200">
                <a:ea typeface="+mn-lt"/>
                <a:cs typeface="+mn-lt"/>
                <a:hlinkClick r:id="rId3"/>
              </a:rPr>
              <a:t>Sending Encrypted Emails</a:t>
            </a:r>
            <a:r>
              <a:rPr lang="en-US" sz="3200">
                <a:ea typeface="+mn-lt"/>
                <a:cs typeface="+mn-lt"/>
              </a:rPr>
              <a:t> </a:t>
            </a:r>
            <a:endParaRPr lang="en-US" sz="3200">
              <a:cs typeface="Calibri"/>
            </a:endParaRPr>
          </a:p>
        </p:txBody>
      </p:sp>
    </p:spTree>
    <p:extLst>
      <p:ext uri="{BB962C8B-B14F-4D97-AF65-F5344CB8AC3E}">
        <p14:creationId xmlns:p14="http://schemas.microsoft.com/office/powerpoint/2010/main" val="969393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078FB-60F0-4688-9673-E026D597B624}"/>
              </a:ext>
            </a:extLst>
          </p:cNvPr>
          <p:cNvSpPr>
            <a:spLocks noGrp="1"/>
          </p:cNvSpPr>
          <p:nvPr>
            <p:ph type="title"/>
          </p:nvPr>
        </p:nvSpPr>
        <p:spPr/>
        <p:txBody>
          <a:bodyPr>
            <a:normAutofit fontScale="90000"/>
          </a:bodyPr>
          <a:lstStyle/>
          <a:p>
            <a:r>
              <a:rPr lang="en-US">
                <a:cs typeface="Calibri"/>
              </a:rPr>
              <a:t>TQCVL and Resident Tracker</a:t>
            </a:r>
            <a:br>
              <a:rPr lang="en-US">
                <a:cs typeface="Calibri"/>
              </a:rPr>
            </a:br>
            <a:r>
              <a:rPr lang="en-US">
                <a:cs typeface="Calibri"/>
              </a:rPr>
              <a:t>Spreadsheet Download</a:t>
            </a:r>
            <a:endParaRPr lang="en-US"/>
          </a:p>
        </p:txBody>
      </p:sp>
      <p:sp>
        <p:nvSpPr>
          <p:cNvPr id="3" name="Content Placeholder 2">
            <a:extLst>
              <a:ext uri="{FF2B5EF4-FFF2-40B4-BE49-F238E27FC236}">
                <a16:creationId xmlns:a16="http://schemas.microsoft.com/office/drawing/2014/main" id="{068E57D7-9C3A-4064-AB4D-B75B9EB5FA3F}"/>
              </a:ext>
            </a:extLst>
          </p:cNvPr>
          <p:cNvSpPr>
            <a:spLocks noGrp="1"/>
          </p:cNvSpPr>
          <p:nvPr>
            <p:ph sz="half" idx="1"/>
          </p:nvPr>
        </p:nvSpPr>
        <p:spPr>
          <a:xfrm>
            <a:off x="609600" y="1600201"/>
            <a:ext cx="11009085" cy="4525963"/>
          </a:xfrm>
        </p:spPr>
        <p:txBody>
          <a:bodyPr vert="horz" lIns="91440" tIns="45720" rIns="91440" bIns="45720" rtlCol="0" anchor="t">
            <a:normAutofit/>
          </a:bodyPr>
          <a:lstStyle/>
          <a:p>
            <a:r>
              <a:rPr lang="en-US">
                <a:cs typeface="Calibri"/>
              </a:rPr>
              <a:t>Prefilled TQCVL Spreadsheet and Coordinator Tracker spreadsheets can be downloaded from the </a:t>
            </a:r>
            <a:r>
              <a:rPr lang="en-US">
                <a:cs typeface="Calibri"/>
                <a:hlinkClick r:id="rId2"/>
              </a:rPr>
              <a:t>GME Online Appointment Forms </a:t>
            </a:r>
            <a:r>
              <a:rPr lang="en-US">
                <a:cs typeface="Calibri"/>
              </a:rPr>
              <a:t>site.  The TQCVL Spreadsheet must be attached to the completed TQCVL form</a:t>
            </a:r>
            <a:endParaRPr lang="en-US">
              <a:ea typeface="Calibri"/>
              <a:cs typeface="Calibri"/>
            </a:endParaRPr>
          </a:p>
          <a:p>
            <a:r>
              <a:rPr lang="en-US">
                <a:cs typeface="Calibri"/>
              </a:rPr>
              <a:t>Only resident levels expected to rotate will be included on the spreadsheets.</a:t>
            </a:r>
            <a:endParaRPr lang="en-US">
              <a:ea typeface="Calibri"/>
              <a:cs typeface="Calibri"/>
            </a:endParaRPr>
          </a:p>
          <a:p>
            <a:r>
              <a:rPr lang="en-US">
                <a:cs typeface="Calibri"/>
              </a:rPr>
              <a:t>Rotation sites must be updated for 2024-2025 academic year before downloading.**</a:t>
            </a:r>
            <a:endParaRPr lang="en-US">
              <a:ea typeface="Calibri"/>
              <a:cs typeface="Calibri"/>
            </a:endParaRPr>
          </a:p>
        </p:txBody>
      </p:sp>
      <p:pic>
        <p:nvPicPr>
          <p:cNvPr id="7" name="Picture 6"/>
          <p:cNvPicPr>
            <a:picLocks noChangeAspect="1"/>
          </p:cNvPicPr>
          <p:nvPr/>
        </p:nvPicPr>
        <p:blipFill>
          <a:blip r:embed="rId3"/>
          <a:stretch>
            <a:fillRect/>
          </a:stretch>
        </p:blipFill>
        <p:spPr>
          <a:xfrm>
            <a:off x="3318444" y="4463716"/>
            <a:ext cx="8263956" cy="2044366"/>
          </a:xfrm>
          <a:prstGeom prst="rect">
            <a:avLst/>
          </a:prstGeom>
        </p:spPr>
      </p:pic>
    </p:spTree>
    <p:extLst>
      <p:ext uri="{BB962C8B-B14F-4D97-AF65-F5344CB8AC3E}">
        <p14:creationId xmlns:p14="http://schemas.microsoft.com/office/powerpoint/2010/main" val="686832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E326-8351-C745-2851-8C2A31291067}"/>
              </a:ext>
            </a:extLst>
          </p:cNvPr>
          <p:cNvSpPr>
            <a:spLocks noGrp="1"/>
          </p:cNvSpPr>
          <p:nvPr>
            <p:ph type="title"/>
          </p:nvPr>
        </p:nvSpPr>
        <p:spPr>
          <a:xfrm>
            <a:off x="5057897" y="233049"/>
            <a:ext cx="7967471" cy="406966"/>
          </a:xfrm>
        </p:spPr>
        <p:txBody>
          <a:bodyPr>
            <a:noAutofit/>
          </a:bodyPr>
          <a:lstStyle/>
          <a:p>
            <a:pPr algn="ctr"/>
            <a:r>
              <a:rPr lang="en-US" sz="4000">
                <a:cs typeface="Calibri"/>
              </a:rPr>
              <a:t>LSBME – Permit Application</a:t>
            </a:r>
          </a:p>
        </p:txBody>
      </p:sp>
      <p:sp>
        <p:nvSpPr>
          <p:cNvPr id="4" name="Text Placeholder 3">
            <a:extLst>
              <a:ext uri="{FF2B5EF4-FFF2-40B4-BE49-F238E27FC236}">
                <a16:creationId xmlns:a16="http://schemas.microsoft.com/office/drawing/2014/main" id="{C0A78F89-0698-AE2B-B28B-62D2208F9627}"/>
              </a:ext>
            </a:extLst>
          </p:cNvPr>
          <p:cNvSpPr>
            <a:spLocks noGrp="1"/>
          </p:cNvSpPr>
          <p:nvPr>
            <p:ph type="body" sz="half" idx="2"/>
          </p:nvPr>
        </p:nvSpPr>
        <p:spPr>
          <a:xfrm>
            <a:off x="503" y="309621"/>
            <a:ext cx="11890397" cy="5643594"/>
          </a:xfrm>
        </p:spPr>
        <p:txBody>
          <a:bodyPr vert="horz" lIns="91440" tIns="45720" rIns="91440" bIns="45720" rtlCol="0" anchor="t">
            <a:noAutofit/>
          </a:bodyPr>
          <a:lstStyle/>
          <a:p>
            <a:pPr marL="285750" indent="-285750">
              <a:buChar char="•"/>
            </a:pPr>
            <a:r>
              <a:rPr lang="en-US" sz="1600" b="1">
                <a:ea typeface="Calibri"/>
                <a:cs typeface="Calibri"/>
              </a:rPr>
              <a:t>Types of Training Permits</a:t>
            </a:r>
            <a:endParaRPr lang="en-US" sz="1600">
              <a:ea typeface="Calibri"/>
              <a:cs typeface="Calibri"/>
            </a:endParaRPr>
          </a:p>
          <a:p>
            <a:pPr marL="742950" lvl="1" indent="-285750">
              <a:buChar char="•"/>
            </a:pPr>
            <a:r>
              <a:rPr lang="en-US" sz="1600" b="1">
                <a:ea typeface="Calibri"/>
                <a:cs typeface="Calibri"/>
              </a:rPr>
              <a:t>U</a:t>
            </a:r>
            <a:r>
              <a:rPr lang="en-US" sz="1600" b="1">
                <a:cs typeface="Calibri"/>
              </a:rPr>
              <a:t>.S. Medical Graduate (PGY) Initial Licensure-Internship Permit</a:t>
            </a:r>
            <a:endParaRPr lang="en-US" sz="1600">
              <a:cs typeface="Calibri"/>
            </a:endParaRPr>
          </a:p>
          <a:p>
            <a:pPr marL="1085850" lvl="2" indent="-171450">
              <a:buChar char="•"/>
            </a:pPr>
            <a:r>
              <a:rPr lang="en-US" sz="1200">
                <a:ea typeface="+mn-lt"/>
                <a:cs typeface="Calibri"/>
              </a:rPr>
              <a:t>PGY 1</a:t>
            </a:r>
            <a:endParaRPr lang="en-US" sz="1200">
              <a:ea typeface="+mn-lt"/>
              <a:cs typeface="+mn-lt"/>
            </a:endParaRPr>
          </a:p>
          <a:p>
            <a:pPr marL="1543050" lvl="3" indent="-171450">
              <a:buChar char="•"/>
            </a:pPr>
            <a:r>
              <a:rPr lang="en-US" sz="1200">
                <a:ea typeface="+mn-lt"/>
                <a:cs typeface="Calibri"/>
              </a:rPr>
              <a:t>Issued to graduates of a Medical School in the U.S., Puerto Rico, and Canada</a:t>
            </a:r>
            <a:endParaRPr lang="en-US" sz="1200">
              <a:ea typeface="+mn-lt"/>
              <a:cs typeface="+mn-lt"/>
            </a:endParaRPr>
          </a:p>
          <a:p>
            <a:pPr marL="1543050" lvl="3" indent="-171450">
              <a:buChar char="•"/>
            </a:pPr>
            <a:r>
              <a:rPr lang="en-US" sz="1200">
                <a:ea typeface="+mn-lt"/>
                <a:cs typeface="Calibri"/>
              </a:rPr>
              <a:t>For first year internship</a:t>
            </a:r>
            <a:endParaRPr lang="en-US" sz="1200">
              <a:ea typeface="+mn-lt"/>
              <a:cs typeface="+mn-lt"/>
            </a:endParaRPr>
          </a:p>
          <a:p>
            <a:pPr marL="1543050" lvl="3" indent="-171450">
              <a:buChar char="•"/>
            </a:pPr>
            <a:r>
              <a:rPr lang="en-US" sz="1200">
                <a:ea typeface="+mn-lt"/>
                <a:cs typeface="Calibri"/>
              </a:rPr>
              <a:t>Valid for up to 12 months</a:t>
            </a:r>
            <a:endParaRPr lang="en-US" sz="1200">
              <a:ea typeface="+mn-lt"/>
              <a:cs typeface="+mn-lt"/>
            </a:endParaRPr>
          </a:p>
          <a:p>
            <a:pPr marL="1543050" lvl="3" indent="-171450">
              <a:buChar char="•"/>
            </a:pPr>
            <a:r>
              <a:rPr lang="en-US" sz="1200">
                <a:ea typeface="+mn-lt"/>
                <a:cs typeface="Calibri"/>
              </a:rPr>
              <a:t>Initial Fee is $50.00</a:t>
            </a:r>
            <a:endParaRPr lang="en-US" sz="1200">
              <a:ea typeface="+mn-lt"/>
              <a:cs typeface="+mn-lt"/>
            </a:endParaRPr>
          </a:p>
          <a:p>
            <a:pPr marL="1085850" lvl="2" indent="-171450">
              <a:buChar char="•"/>
            </a:pPr>
            <a:r>
              <a:rPr lang="en-US" sz="1200">
                <a:ea typeface="+mn-lt"/>
                <a:cs typeface="Calibri"/>
              </a:rPr>
              <a:t>PGY 2</a:t>
            </a:r>
            <a:endParaRPr lang="en-US" sz="1200">
              <a:ea typeface="+mn-lt"/>
              <a:cs typeface="+mn-lt"/>
            </a:endParaRPr>
          </a:p>
          <a:p>
            <a:pPr marL="1543050" lvl="3" indent="-171450">
              <a:buChar char="•"/>
            </a:pPr>
            <a:r>
              <a:rPr lang="en-US" sz="1200">
                <a:ea typeface="+mn-lt"/>
                <a:cs typeface="Calibri"/>
              </a:rPr>
              <a:t>Issued to graduates of a Medical School in the U.S., Puerto Rico and Canada, Resident or Fellow</a:t>
            </a:r>
            <a:endParaRPr lang="en-US" sz="1200">
              <a:ea typeface="+mn-lt"/>
              <a:cs typeface="+mn-lt"/>
            </a:endParaRPr>
          </a:p>
          <a:p>
            <a:pPr marL="1543050" lvl="3" indent="-171450">
              <a:buChar char="•"/>
            </a:pPr>
            <a:r>
              <a:rPr lang="en-US" sz="1200">
                <a:ea typeface="+mn-lt"/>
                <a:cs typeface="Calibri"/>
              </a:rPr>
              <a:t>Can be issued to graduates of a Medical School that have not taken Step 3</a:t>
            </a:r>
            <a:endParaRPr lang="en-US" sz="1200">
              <a:ea typeface="+mn-lt"/>
              <a:cs typeface="+mn-lt"/>
            </a:endParaRPr>
          </a:p>
          <a:p>
            <a:pPr marL="1543050" lvl="3" indent="-171450">
              <a:buChar char="•"/>
            </a:pPr>
            <a:r>
              <a:rPr lang="en-US" sz="1200">
                <a:ea typeface="+mn-lt"/>
                <a:cs typeface="Calibri"/>
              </a:rPr>
              <a:t>If applicant has not previously received an LSBME-issued PGY 1 permit (i.e. moving to LA from out-of-state &amp; applying for a PGY 2 permit), applicant completes application and provide letter from PGY 2 program director</a:t>
            </a:r>
            <a:endParaRPr lang="en-US" sz="1200">
              <a:ea typeface="+mn-lt"/>
              <a:cs typeface="+mn-lt"/>
            </a:endParaRPr>
          </a:p>
          <a:p>
            <a:pPr marL="1543050" lvl="3" indent="-171450">
              <a:buChar char="•"/>
            </a:pPr>
            <a:r>
              <a:rPr lang="en-US" sz="1200">
                <a:ea typeface="+mn-lt"/>
                <a:cs typeface="Calibri"/>
              </a:rPr>
              <a:t>Valid for up to 12 months</a:t>
            </a:r>
            <a:endParaRPr lang="en-US" sz="1200">
              <a:ea typeface="+mn-lt"/>
              <a:cs typeface="+mn-lt"/>
            </a:endParaRPr>
          </a:p>
          <a:p>
            <a:pPr marL="1543050" lvl="3" indent="-171450">
              <a:buChar char="•"/>
            </a:pPr>
            <a:r>
              <a:rPr lang="en-US" sz="1200">
                <a:ea typeface="+mn-lt"/>
                <a:cs typeface="Calibri"/>
              </a:rPr>
              <a:t>Initial Fee is $100.00</a:t>
            </a:r>
          </a:p>
          <a:p>
            <a:pPr marL="914400" lvl="1" indent="-457200">
              <a:buChar char="•"/>
            </a:pPr>
            <a:r>
              <a:rPr lang="en-US" sz="1800" b="1">
                <a:ea typeface="Calibri"/>
                <a:cs typeface="Calibri"/>
              </a:rPr>
              <a:t>International Medical Graduate (IMG/FMG) – Graduate Education Temporary Permit (GETP)</a:t>
            </a:r>
          </a:p>
          <a:p>
            <a:pPr marL="1085850" lvl="2" indent="-171450">
              <a:buChar char="•"/>
            </a:pPr>
            <a:r>
              <a:rPr lang="en-US" sz="1200">
                <a:ea typeface="Calibri"/>
                <a:cs typeface="Calibri"/>
              </a:rPr>
              <a:t>Issued to an international medical graduate (a graduate of a medical school located outside of the U.S., Puerto Rico,  and Canada), Resident or fellow</a:t>
            </a:r>
          </a:p>
          <a:p>
            <a:pPr marL="1085850" lvl="2" indent="-171450">
              <a:buChar char="•"/>
            </a:pPr>
            <a:r>
              <a:rPr lang="en-US" sz="1200">
                <a:ea typeface="Calibri"/>
                <a:cs typeface="Calibri"/>
              </a:rPr>
              <a:t>ECFMG Certificate</a:t>
            </a:r>
          </a:p>
          <a:p>
            <a:pPr marL="1085850" lvl="2" indent="-171450">
              <a:buChar char="•"/>
            </a:pPr>
            <a:r>
              <a:rPr lang="en-US" sz="1200">
                <a:ea typeface="Calibri"/>
                <a:cs typeface="Calibri"/>
              </a:rPr>
              <a:t>Commitment from an accredited Louisiana medical school, college or other accredited medical institution</a:t>
            </a:r>
          </a:p>
          <a:p>
            <a:pPr marL="1085850" lvl="2" indent="-171450">
              <a:buChar char="•"/>
            </a:pPr>
            <a:r>
              <a:rPr lang="en-US" sz="1200">
                <a:ea typeface="Calibri"/>
                <a:cs typeface="Calibri"/>
              </a:rPr>
              <a:t>Possess a doctor or medicine degree duly issued by a medical school approved by the board.  Diploma must be in English, if not, must be accompanied by a certified translation into English</a:t>
            </a:r>
          </a:p>
          <a:p>
            <a:pPr marL="1085850" lvl="2" indent="-171450">
              <a:buChar char="•"/>
            </a:pPr>
            <a:r>
              <a:rPr lang="en-US" sz="1200">
                <a:ea typeface="Calibri"/>
                <a:cs typeface="Calibri"/>
              </a:rPr>
              <a:t>Initial fee is $200.00</a:t>
            </a:r>
          </a:p>
          <a:p>
            <a:pPr marL="1085850" lvl="2" indent="-171450">
              <a:buChar char="•"/>
            </a:pPr>
            <a:endParaRPr lang="en-US" sz="900">
              <a:ea typeface="+mn-lt"/>
              <a:cs typeface="Calibri"/>
            </a:endParaRPr>
          </a:p>
          <a:p>
            <a:pPr marL="285750" indent="-285750">
              <a:buChar char="•"/>
            </a:pPr>
            <a:r>
              <a:rPr lang="en-US" sz="1600" b="1">
                <a:ea typeface="+mn-lt"/>
                <a:cs typeface="Calibri"/>
              </a:rPr>
              <a:t>To apply for a PGY, PGY 2 permit or GETP,  follow instructions on the LSBME website</a:t>
            </a:r>
            <a:r>
              <a:rPr lang="en-US" sz="1600">
                <a:ea typeface="+mn-lt"/>
                <a:cs typeface="Calibri"/>
              </a:rPr>
              <a:t> </a:t>
            </a:r>
            <a:r>
              <a:rPr lang="en-US" sz="1600">
                <a:ea typeface="+mn-lt"/>
                <a:cs typeface="Calibri"/>
                <a:hlinkClick r:id="rId2"/>
              </a:rPr>
              <a:t>https://www.lsbme.la.gov/content/application-instructions-initial-licensure-internship-registration</a:t>
            </a:r>
            <a:endParaRPr lang="en-US" sz="1600">
              <a:ea typeface="+mn-lt"/>
              <a:cs typeface="+mn-lt"/>
            </a:endParaRPr>
          </a:p>
        </p:txBody>
      </p:sp>
    </p:spTree>
    <p:extLst>
      <p:ext uri="{BB962C8B-B14F-4D97-AF65-F5344CB8AC3E}">
        <p14:creationId xmlns:p14="http://schemas.microsoft.com/office/powerpoint/2010/main" val="2297591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E326-8351-C745-2851-8C2A31291067}"/>
              </a:ext>
            </a:extLst>
          </p:cNvPr>
          <p:cNvSpPr>
            <a:spLocks noGrp="1"/>
          </p:cNvSpPr>
          <p:nvPr>
            <p:ph type="title"/>
          </p:nvPr>
        </p:nvSpPr>
        <p:spPr>
          <a:xfrm>
            <a:off x="6320220" y="32880"/>
            <a:ext cx="5874161" cy="627900"/>
          </a:xfrm>
        </p:spPr>
        <p:txBody>
          <a:bodyPr>
            <a:normAutofit/>
          </a:bodyPr>
          <a:lstStyle/>
          <a:p>
            <a:pPr algn="ctr"/>
            <a:r>
              <a:rPr lang="en-US" sz="2400">
                <a:cs typeface="Calibri"/>
              </a:rPr>
              <a:t>LSBME – Permit &amp; License Renewal</a:t>
            </a:r>
          </a:p>
        </p:txBody>
      </p:sp>
      <p:sp>
        <p:nvSpPr>
          <p:cNvPr id="3" name="TextBox 2">
            <a:extLst>
              <a:ext uri="{FF2B5EF4-FFF2-40B4-BE49-F238E27FC236}">
                <a16:creationId xmlns:a16="http://schemas.microsoft.com/office/drawing/2014/main" id="{D579A993-75AB-D70D-7301-AF4E721740B9}"/>
              </a:ext>
            </a:extLst>
          </p:cNvPr>
          <p:cNvSpPr txBox="1"/>
          <p:nvPr/>
        </p:nvSpPr>
        <p:spPr>
          <a:xfrm>
            <a:off x="504949" y="657683"/>
            <a:ext cx="10804988" cy="54322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1600" b="1">
                <a:cs typeface="Calibri"/>
              </a:rPr>
              <a:t>Licensure</a:t>
            </a:r>
            <a:r>
              <a:rPr lang="en-US" sz="1600">
                <a:cs typeface="Calibri"/>
              </a:rPr>
              <a:t> – Fellows that are eligible for a Full License can apply for a Full License  -See LSBME website for qualifications</a:t>
            </a:r>
            <a:r>
              <a:rPr lang="en-US" sz="1600">
                <a:solidFill>
                  <a:srgbClr val="808080"/>
                </a:solidFill>
                <a:cs typeface="Calibri"/>
              </a:rPr>
              <a:t> </a:t>
            </a:r>
            <a:endParaRPr lang="en-US" sz="1600">
              <a:cs typeface="Calibri"/>
            </a:endParaRPr>
          </a:p>
          <a:p>
            <a:pPr marL="742950" lvl="1" indent="-285750">
              <a:buFont typeface="Arial"/>
              <a:buChar char="•"/>
            </a:pPr>
            <a:r>
              <a:rPr lang="en-US" sz="1200">
                <a:cs typeface="Calibri"/>
              </a:rPr>
              <a:t>Process should start at least 6 months, preferably more, before start date</a:t>
            </a:r>
            <a:r>
              <a:rPr lang="en-US" sz="1200">
                <a:solidFill>
                  <a:srgbClr val="808080"/>
                </a:solidFill>
                <a:cs typeface="Calibri"/>
              </a:rPr>
              <a:t> </a:t>
            </a:r>
            <a:endParaRPr lang="en-US" sz="1200">
              <a:cs typeface="Calibri"/>
            </a:endParaRPr>
          </a:p>
          <a:p>
            <a:pPr marL="742950" lvl="1" indent="-285750">
              <a:buFont typeface="Arial"/>
              <a:buChar char="•"/>
            </a:pPr>
            <a:r>
              <a:rPr lang="en-US" sz="1200">
                <a:cs typeface="Calibri"/>
              </a:rPr>
              <a:t>Initial Fee  $382.00 not refundable</a:t>
            </a:r>
            <a:r>
              <a:rPr lang="en-US" sz="1200">
                <a:solidFill>
                  <a:srgbClr val="808080"/>
                </a:solidFill>
                <a:cs typeface="Calibri"/>
              </a:rPr>
              <a:t> </a:t>
            </a:r>
            <a:endParaRPr lang="en-US" sz="1200">
              <a:cs typeface="Calibri"/>
            </a:endParaRPr>
          </a:p>
          <a:p>
            <a:pPr lvl="1"/>
            <a:endParaRPr lang="en-US"/>
          </a:p>
          <a:p>
            <a:pPr marL="285750" indent="-285750">
              <a:buFont typeface="Arial"/>
              <a:buChar char="•"/>
            </a:pPr>
            <a:r>
              <a:rPr lang="en-US" sz="1600" b="1" i="1">
                <a:cs typeface="Calibri"/>
              </a:rPr>
              <a:t>Fellowship training Permit –NOT for Fellows in Accredited Training Programs</a:t>
            </a:r>
            <a:r>
              <a:rPr lang="en-US" sz="1600">
                <a:solidFill>
                  <a:srgbClr val="808080"/>
                </a:solidFill>
                <a:cs typeface="Calibri"/>
              </a:rPr>
              <a:t> </a:t>
            </a:r>
            <a:endParaRPr lang="en-US" sz="1600">
              <a:cs typeface="Calibri"/>
            </a:endParaRPr>
          </a:p>
          <a:p>
            <a:pPr marL="742950" lvl="1" indent="-285750">
              <a:buFont typeface="Arial"/>
              <a:buChar char="•"/>
            </a:pPr>
            <a:r>
              <a:rPr lang="en-US" sz="1300">
                <a:cs typeface="Calibri"/>
              </a:rPr>
              <a:t>Issued, at the Board's discretion,  for the purpose of participating in an unaccredited post graduate fellowship training, at the minimum </a:t>
            </a:r>
            <a:r>
              <a:rPr lang="en-US" sz="1000">
                <a:ea typeface="+mn-lt"/>
                <a:cs typeface="+mn-lt"/>
              </a:rPr>
              <a:t>level of PGY 4</a:t>
            </a:r>
            <a:r>
              <a:rPr lang="en-US" sz="1000">
                <a:solidFill>
                  <a:srgbClr val="808080"/>
                </a:solidFill>
                <a:cs typeface="Calibri"/>
              </a:rPr>
              <a:t> </a:t>
            </a:r>
            <a:endParaRPr lang="en-US" sz="1000">
              <a:cs typeface="Calibri"/>
            </a:endParaRPr>
          </a:p>
          <a:p>
            <a:pPr marL="742950" lvl="1" indent="-285750">
              <a:buFont typeface="Arial"/>
              <a:buChar char="•"/>
            </a:pPr>
            <a:r>
              <a:rPr lang="en-US" sz="1300">
                <a:cs typeface="Calibri"/>
              </a:rPr>
              <a:t>Only renewed for a 2nd year at the board's discretion.  NOT renewed for more than 2 years</a:t>
            </a:r>
            <a:r>
              <a:rPr lang="en-US" sz="1300">
                <a:solidFill>
                  <a:srgbClr val="808080"/>
                </a:solidFill>
                <a:cs typeface="Calibri"/>
              </a:rPr>
              <a:t> </a:t>
            </a:r>
            <a:endParaRPr lang="en-US"/>
          </a:p>
          <a:p>
            <a:pPr marL="742950" lvl="1" indent="-285750">
              <a:buFont typeface="Arial"/>
              <a:buChar char="•"/>
            </a:pPr>
            <a:r>
              <a:rPr lang="en-US" sz="1300">
                <a:cs typeface="Calibri"/>
              </a:rPr>
              <a:t>Fee is $100.00 not refundable</a:t>
            </a:r>
            <a:r>
              <a:rPr lang="en-US" sz="1300">
                <a:solidFill>
                  <a:srgbClr val="808080"/>
                </a:solidFill>
                <a:cs typeface="Calibri"/>
              </a:rPr>
              <a:t> </a:t>
            </a:r>
            <a:endParaRPr lang="en-US">
              <a:cs typeface="Calibri"/>
            </a:endParaRPr>
          </a:p>
          <a:p>
            <a:pPr lvl="1"/>
            <a:endParaRPr lang="en-US">
              <a:solidFill>
                <a:srgbClr val="000000"/>
              </a:solidFill>
              <a:cs typeface="Calibri"/>
            </a:endParaRPr>
          </a:p>
          <a:p>
            <a:pPr marL="285750" indent="-285750">
              <a:buFont typeface="Arial"/>
              <a:buChar char="•"/>
            </a:pPr>
            <a:r>
              <a:rPr lang="en-US" sz="1600">
                <a:cs typeface="Calibri"/>
              </a:rPr>
              <a:t>Some Fellows may have a Permit and not a full license, and they may not have been included in the January and February Permit Renewal mailings off to LSBME.</a:t>
            </a:r>
            <a:r>
              <a:rPr lang="en-US" sz="1600">
                <a:solidFill>
                  <a:srgbClr val="808080"/>
                </a:solidFill>
                <a:cs typeface="Calibri"/>
              </a:rPr>
              <a:t> </a:t>
            </a:r>
            <a:endParaRPr lang="en-US">
              <a:cs typeface="Calibri"/>
            </a:endParaRPr>
          </a:p>
          <a:p>
            <a:pPr marL="1200150" lvl="2" indent="-285750">
              <a:buFont typeface="Arial"/>
              <a:buChar char="•"/>
            </a:pPr>
            <a:r>
              <a:rPr lang="en-US" sz="1200">
                <a:cs typeface="Calibri"/>
              </a:rPr>
              <a:t>Check to be sure all residents and fellows with a permit that will be renewed have completed the following</a:t>
            </a:r>
            <a:r>
              <a:rPr lang="en-US" sz="1200">
                <a:solidFill>
                  <a:srgbClr val="808080"/>
                </a:solidFill>
                <a:cs typeface="Calibri"/>
              </a:rPr>
              <a:t> </a:t>
            </a:r>
            <a:endParaRPr lang="en-US" sz="1200">
              <a:cs typeface="Calibri"/>
            </a:endParaRPr>
          </a:p>
          <a:p>
            <a:pPr marL="1200150" lvl="2" indent="-285750">
              <a:buFont typeface="Arial"/>
              <a:buChar char="•"/>
            </a:pPr>
            <a:r>
              <a:rPr lang="en-US" sz="1200">
                <a:cs typeface="Calibri"/>
              </a:rPr>
              <a:t>Paid the invoice </a:t>
            </a:r>
            <a:r>
              <a:rPr lang="en-US" sz="1200">
                <a:solidFill>
                  <a:srgbClr val="808080"/>
                </a:solidFill>
                <a:cs typeface="Calibri"/>
              </a:rPr>
              <a:t> </a:t>
            </a:r>
            <a:endParaRPr lang="en-US" sz="1200">
              <a:cs typeface="Calibri"/>
            </a:endParaRPr>
          </a:p>
          <a:p>
            <a:pPr marL="1200150" lvl="2" indent="-285750">
              <a:buFont typeface="Arial"/>
              <a:buChar char="•"/>
            </a:pPr>
            <a:r>
              <a:rPr lang="en-US" sz="1200">
                <a:cs typeface="Calibri"/>
              </a:rPr>
              <a:t>Program Director Letter submitted to LSBME</a:t>
            </a:r>
            <a:r>
              <a:rPr lang="en-US" sz="1200">
                <a:solidFill>
                  <a:srgbClr val="808080"/>
                </a:solidFill>
                <a:cs typeface="Calibri"/>
              </a:rPr>
              <a:t> </a:t>
            </a:r>
            <a:endParaRPr lang="en-US" sz="1200">
              <a:cs typeface="Calibri"/>
            </a:endParaRPr>
          </a:p>
          <a:p>
            <a:pPr marL="1200150" lvl="2" indent="-285750">
              <a:buFont typeface="Arial"/>
              <a:buChar char="•"/>
            </a:pPr>
            <a:r>
              <a:rPr lang="en-US" sz="1200">
                <a:cs typeface="Calibri"/>
              </a:rPr>
              <a:t>Opioid Training Completion Certificate sent to LSBME (first renewal only)</a:t>
            </a:r>
            <a:r>
              <a:rPr lang="en-US" sz="1200">
                <a:solidFill>
                  <a:srgbClr val="808080"/>
                </a:solidFill>
                <a:cs typeface="Calibri"/>
              </a:rPr>
              <a:t> </a:t>
            </a:r>
            <a:endParaRPr lang="en-US" sz="1200">
              <a:cs typeface="Calibri"/>
            </a:endParaRPr>
          </a:p>
          <a:p>
            <a:pPr marL="1200150" lvl="2" indent="-285750">
              <a:buFont typeface="Arial"/>
              <a:buChar char="•"/>
            </a:pPr>
            <a:r>
              <a:rPr lang="en-US" sz="1200">
                <a:cs typeface="Calibri"/>
              </a:rPr>
              <a:t>Mail Program Director Letter and Opioid Certificate, if applicable, to:  LSBME  Licensing Department 630 Camp Street, N.O., LA 70130 – Keep mail Tracking receipt</a:t>
            </a:r>
            <a:r>
              <a:rPr lang="en-US" sz="1200">
                <a:solidFill>
                  <a:srgbClr val="808080"/>
                </a:solidFill>
                <a:cs typeface="Calibri"/>
              </a:rPr>
              <a:t> </a:t>
            </a:r>
            <a:endParaRPr lang="en-US" sz="1200">
              <a:cs typeface="Calibri"/>
            </a:endParaRPr>
          </a:p>
          <a:p>
            <a:pPr marL="285750" indent="-285750">
              <a:buFont typeface="Arial"/>
              <a:buChar char="•"/>
            </a:pPr>
            <a:r>
              <a:rPr lang="en-US" sz="1600">
                <a:cs typeface="Calibri"/>
              </a:rPr>
              <a:t>License Renewal</a:t>
            </a:r>
            <a:r>
              <a:rPr lang="en-US" sz="1600">
                <a:solidFill>
                  <a:srgbClr val="808080"/>
                </a:solidFill>
                <a:cs typeface="Calibri"/>
              </a:rPr>
              <a:t> </a:t>
            </a:r>
            <a:endParaRPr lang="en-US" sz="1600">
              <a:cs typeface="Calibri"/>
            </a:endParaRPr>
          </a:p>
          <a:p>
            <a:pPr marL="742950" lvl="1" indent="-285750">
              <a:buFont typeface="Arial"/>
              <a:buChar char="•"/>
            </a:pPr>
            <a:r>
              <a:rPr lang="en-US" sz="1200">
                <a:cs typeface="Calibri"/>
              </a:rPr>
              <a:t>House officers with a Full License must submit the following to the LSBME for their License Renewal  (license expiration dates are their birth month)</a:t>
            </a:r>
            <a:r>
              <a:rPr lang="en-US" sz="1200">
                <a:solidFill>
                  <a:srgbClr val="808080"/>
                </a:solidFill>
                <a:cs typeface="Calibri"/>
              </a:rPr>
              <a:t> </a:t>
            </a:r>
            <a:endParaRPr lang="en-US" sz="1200">
              <a:cs typeface="Calibri"/>
            </a:endParaRPr>
          </a:p>
          <a:p>
            <a:pPr marL="742950" lvl="1" indent="-285750">
              <a:buFont typeface="Arial"/>
              <a:buChar char="•"/>
            </a:pPr>
            <a:r>
              <a:rPr lang="en-US" sz="1200">
                <a:cs typeface="Calibri"/>
              </a:rPr>
              <a:t>CME Exemption Request Form (found on the LSBME website)</a:t>
            </a:r>
            <a:r>
              <a:rPr lang="en-US" sz="1200">
                <a:solidFill>
                  <a:srgbClr val="808080"/>
                </a:solidFill>
                <a:cs typeface="Calibri"/>
              </a:rPr>
              <a:t> </a:t>
            </a:r>
            <a:r>
              <a:rPr lang="en-US" sz="1200">
                <a:cs typeface="Calibri"/>
              </a:rPr>
              <a:t>uploaded into CE Broker</a:t>
            </a:r>
          </a:p>
          <a:p>
            <a:pPr marL="742950" lvl="1" indent="-285750">
              <a:buFont typeface="Arial"/>
              <a:buChar char="•"/>
            </a:pPr>
            <a:r>
              <a:rPr lang="en-US" sz="1200">
                <a:cs typeface="Calibri"/>
              </a:rPr>
              <a:t>Program Director Letter </a:t>
            </a:r>
            <a:r>
              <a:rPr lang="en-US" sz="1200">
                <a:solidFill>
                  <a:srgbClr val="808080"/>
                </a:solidFill>
                <a:cs typeface="Calibri"/>
              </a:rPr>
              <a:t> </a:t>
            </a:r>
            <a:endParaRPr lang="en-US" sz="1200">
              <a:cs typeface="Calibri"/>
            </a:endParaRPr>
          </a:p>
          <a:p>
            <a:pPr marL="742950" lvl="1" indent="-285750">
              <a:buFont typeface="Arial"/>
              <a:buChar char="•"/>
            </a:pPr>
            <a:r>
              <a:rPr lang="en-US" sz="1200">
                <a:cs typeface="Calibri"/>
              </a:rPr>
              <a:t>Mail the Exemption Request Form and Program Director Letter, 30 days before the renewal date, to the attention of Ms. Rosa Burton, Licensing Renewals, LSBME 630 Camp St., N.O. LA 70130</a:t>
            </a:r>
            <a:r>
              <a:rPr lang="en-US" sz="1200">
                <a:solidFill>
                  <a:srgbClr val="808080"/>
                </a:solidFill>
                <a:cs typeface="Calibri"/>
              </a:rPr>
              <a:t> </a:t>
            </a:r>
            <a:endParaRPr lang="en-US" sz="1200">
              <a:cs typeface="Calibri"/>
            </a:endParaRPr>
          </a:p>
          <a:p>
            <a:endParaRPr lang="en-US"/>
          </a:p>
          <a:p>
            <a:pPr algn="l"/>
            <a:endParaRPr lang="en-US">
              <a:cs typeface="Calibri"/>
            </a:endParaRPr>
          </a:p>
        </p:txBody>
      </p:sp>
    </p:spTree>
    <p:extLst>
      <p:ext uri="{BB962C8B-B14F-4D97-AF65-F5344CB8AC3E}">
        <p14:creationId xmlns:p14="http://schemas.microsoft.com/office/powerpoint/2010/main" val="3288094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CE326-8351-C745-2851-8C2A31291067}"/>
              </a:ext>
            </a:extLst>
          </p:cNvPr>
          <p:cNvSpPr>
            <a:spLocks noGrp="1"/>
          </p:cNvSpPr>
          <p:nvPr>
            <p:ph type="title"/>
          </p:nvPr>
        </p:nvSpPr>
        <p:spPr>
          <a:xfrm>
            <a:off x="609601" y="6605"/>
            <a:ext cx="4011084" cy="1083348"/>
          </a:xfrm>
        </p:spPr>
        <p:txBody>
          <a:bodyPr>
            <a:normAutofit/>
          </a:bodyPr>
          <a:lstStyle/>
          <a:p>
            <a:pPr algn="ctr"/>
            <a:r>
              <a:rPr lang="en-US" sz="2400">
                <a:cs typeface="Calibri"/>
              </a:rPr>
              <a:t>LSBME – Permit Renewal</a:t>
            </a:r>
            <a:br>
              <a:rPr lang="en-US" sz="2400">
                <a:cs typeface="Calibri"/>
              </a:rPr>
            </a:br>
            <a:r>
              <a:rPr lang="en-US" sz="2400">
                <a:cs typeface="Calibri"/>
              </a:rPr>
              <a:t>Invoicing</a:t>
            </a:r>
          </a:p>
        </p:txBody>
      </p:sp>
      <p:pic>
        <p:nvPicPr>
          <p:cNvPr id="5" name="Picture 5" descr="A picture containing graphical user interface&#10;&#10;Description automatically generated">
            <a:extLst>
              <a:ext uri="{FF2B5EF4-FFF2-40B4-BE49-F238E27FC236}">
                <a16:creationId xmlns:a16="http://schemas.microsoft.com/office/drawing/2014/main" id="{BA6EB6C5-AEC0-CF39-B8EE-EA08D656E40C}"/>
              </a:ext>
            </a:extLst>
          </p:cNvPr>
          <p:cNvPicPr>
            <a:picLocks noGrp="1" noChangeAspect="1"/>
          </p:cNvPicPr>
          <p:nvPr>
            <p:ph idx="1"/>
          </p:nvPr>
        </p:nvPicPr>
        <p:blipFill>
          <a:blip r:embed="rId2"/>
          <a:stretch>
            <a:fillRect/>
          </a:stretch>
        </p:blipFill>
        <p:spPr>
          <a:xfrm>
            <a:off x="4699408" y="139027"/>
            <a:ext cx="4004471" cy="6554499"/>
          </a:xfrm>
        </p:spPr>
      </p:pic>
      <p:sp>
        <p:nvSpPr>
          <p:cNvPr id="4" name="Text Placeholder 3">
            <a:extLst>
              <a:ext uri="{FF2B5EF4-FFF2-40B4-BE49-F238E27FC236}">
                <a16:creationId xmlns:a16="http://schemas.microsoft.com/office/drawing/2014/main" id="{C0A78F89-0698-AE2B-B28B-62D2208F9627}"/>
              </a:ext>
            </a:extLst>
          </p:cNvPr>
          <p:cNvSpPr>
            <a:spLocks noGrp="1"/>
          </p:cNvSpPr>
          <p:nvPr>
            <p:ph type="body" sz="half" idx="2"/>
          </p:nvPr>
        </p:nvSpPr>
        <p:spPr>
          <a:xfrm>
            <a:off x="106394" y="1003619"/>
            <a:ext cx="4592775" cy="4847347"/>
          </a:xfrm>
        </p:spPr>
        <p:txBody>
          <a:bodyPr vert="horz" lIns="91440" tIns="45720" rIns="91440" bIns="45720" rtlCol="0" anchor="t">
            <a:normAutofit/>
          </a:bodyPr>
          <a:lstStyle/>
          <a:p>
            <a:r>
              <a:rPr lang="en-US" sz="2000">
                <a:cs typeface="Calibri"/>
              </a:rPr>
              <a:t>House Officers must log into their LSBME </a:t>
            </a:r>
            <a:r>
              <a:rPr lang="en-US" sz="2000" err="1">
                <a:cs typeface="Calibri"/>
              </a:rPr>
              <a:t>LaMed</a:t>
            </a:r>
            <a:r>
              <a:rPr lang="en-US" sz="2000">
                <a:cs typeface="Calibri"/>
              </a:rPr>
              <a:t> Dashboard </a:t>
            </a:r>
            <a:r>
              <a:rPr lang="en-US" sz="2000">
                <a:cs typeface="Calibri"/>
                <a:hlinkClick r:id="rId3"/>
              </a:rPr>
              <a:t>https://online.lalsbme.org/#/</a:t>
            </a:r>
            <a:r>
              <a:rPr lang="en-US" sz="2000">
                <a:cs typeface="Calibri"/>
              </a:rPr>
              <a:t> to pay the Permit Renewal Fee.</a:t>
            </a:r>
            <a:endParaRPr lang="en-US" sz="2000">
              <a:ea typeface="Calibri"/>
              <a:cs typeface="Calibri"/>
            </a:endParaRPr>
          </a:p>
          <a:p>
            <a:r>
              <a:rPr lang="en-US" sz="2000">
                <a:cs typeface="Calibri"/>
              </a:rPr>
              <a:t>Ignore the message in the Credential Details box that states "not eligible to renew because it is not within 56 days (8 weeks) of your next expiration date"</a:t>
            </a:r>
            <a:endParaRPr lang="en-US">
              <a:ea typeface="Calibri"/>
              <a:cs typeface="Calibri"/>
            </a:endParaRPr>
          </a:p>
          <a:p>
            <a:endParaRPr lang="en-US" sz="2000">
              <a:cs typeface="Calibri"/>
            </a:endParaRPr>
          </a:p>
          <a:p>
            <a:r>
              <a:rPr lang="en-US" sz="2000">
                <a:cs typeface="Calibri"/>
              </a:rPr>
              <a:t>The invoice should be included in the Payment Detail box</a:t>
            </a:r>
            <a:endParaRPr lang="en-US"/>
          </a:p>
          <a:p>
            <a:pPr marL="342900" indent="-342900">
              <a:buChar char="•"/>
            </a:pPr>
            <a:r>
              <a:rPr lang="en-US" sz="2000">
                <a:cs typeface="Calibri"/>
              </a:rPr>
              <a:t>Select Pay Invoice </a:t>
            </a:r>
            <a:endParaRPr lang="en-US" sz="2000">
              <a:ea typeface="Calibri"/>
              <a:cs typeface="Calibri"/>
            </a:endParaRPr>
          </a:p>
          <a:p>
            <a:pPr marL="342900" indent="-342900">
              <a:buChar char="•"/>
            </a:pPr>
            <a:r>
              <a:rPr lang="en-US" sz="2000">
                <a:cs typeface="Calibri"/>
              </a:rPr>
              <a:t>Enter payment information in the Fee &amp; Payment Box</a:t>
            </a:r>
            <a:endParaRPr lang="en-US" sz="2000">
              <a:ea typeface="Calibri"/>
              <a:cs typeface="Calibri"/>
            </a:endParaRPr>
          </a:p>
          <a:p>
            <a:endParaRPr lang="en-US" sz="2000">
              <a:cs typeface="Calibri"/>
            </a:endParaRPr>
          </a:p>
        </p:txBody>
      </p:sp>
      <p:pic>
        <p:nvPicPr>
          <p:cNvPr id="7" name="Picture 4" descr="Graphical user interface, application&#10;&#10;Description automatically generated">
            <a:extLst>
              <a:ext uri="{FF2B5EF4-FFF2-40B4-BE49-F238E27FC236}">
                <a16:creationId xmlns:a16="http://schemas.microsoft.com/office/drawing/2014/main" id="{6D55A940-0AE1-3EFB-3A3D-816F1D63C1D6}"/>
              </a:ext>
            </a:extLst>
          </p:cNvPr>
          <p:cNvPicPr>
            <a:picLocks noChangeAspect="1"/>
          </p:cNvPicPr>
          <p:nvPr/>
        </p:nvPicPr>
        <p:blipFill>
          <a:blip r:embed="rId4"/>
          <a:stretch>
            <a:fillRect/>
          </a:stretch>
        </p:blipFill>
        <p:spPr>
          <a:xfrm>
            <a:off x="8763618" y="140681"/>
            <a:ext cx="3347869" cy="4780771"/>
          </a:xfrm>
          <a:prstGeom prst="rect">
            <a:avLst/>
          </a:prstGeom>
        </p:spPr>
      </p:pic>
    </p:spTree>
    <p:extLst>
      <p:ext uri="{BB962C8B-B14F-4D97-AF65-F5344CB8AC3E}">
        <p14:creationId xmlns:p14="http://schemas.microsoft.com/office/powerpoint/2010/main" val="1008952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42C77-9C24-B1F1-2FEF-A8ACB501C450}"/>
              </a:ext>
            </a:extLst>
          </p:cNvPr>
          <p:cNvSpPr>
            <a:spLocks noGrp="1"/>
          </p:cNvSpPr>
          <p:nvPr>
            <p:ph type="title"/>
          </p:nvPr>
        </p:nvSpPr>
        <p:spPr/>
        <p:txBody>
          <a:bodyPr>
            <a:normAutofit fontScale="90000"/>
          </a:bodyPr>
          <a:lstStyle/>
          <a:p>
            <a:r>
              <a:rPr lang="en-US">
                <a:cs typeface="Calibri"/>
              </a:rPr>
              <a:t>NRMP</a:t>
            </a:r>
            <a:br>
              <a:rPr lang="en-US">
                <a:cs typeface="Calibri"/>
              </a:rPr>
            </a:br>
            <a:r>
              <a:rPr lang="en-US">
                <a:cs typeface="Calibri"/>
              </a:rPr>
              <a:t>Fellowship Programs</a:t>
            </a:r>
            <a:endParaRPr lang="en-US"/>
          </a:p>
        </p:txBody>
      </p:sp>
      <p:sp>
        <p:nvSpPr>
          <p:cNvPr id="3" name="Content Placeholder 2">
            <a:extLst>
              <a:ext uri="{FF2B5EF4-FFF2-40B4-BE49-F238E27FC236}">
                <a16:creationId xmlns:a16="http://schemas.microsoft.com/office/drawing/2014/main" id="{BAE822B2-AB8F-9E79-44C3-10EFEDCA5EB6}"/>
              </a:ext>
            </a:extLst>
          </p:cNvPr>
          <p:cNvSpPr>
            <a:spLocks noGrp="1"/>
          </p:cNvSpPr>
          <p:nvPr>
            <p:ph idx="1"/>
          </p:nvPr>
        </p:nvSpPr>
        <p:spPr>
          <a:xfrm>
            <a:off x="609600" y="1600201"/>
            <a:ext cx="10972800" cy="4726489"/>
          </a:xfrm>
        </p:spPr>
        <p:txBody>
          <a:bodyPr vert="horz" lIns="91440" tIns="45720" rIns="91440" bIns="45720" rtlCol="0" anchor="t">
            <a:normAutofit fontScale="70000" lnSpcReduction="20000"/>
          </a:bodyPr>
          <a:lstStyle/>
          <a:p>
            <a:r>
              <a:rPr lang="en-US" b="1">
                <a:cs typeface="Calibri"/>
              </a:rPr>
              <a:t>Fellowship Match Openings for 2024-2025 Appointment </a:t>
            </a:r>
          </a:p>
          <a:p>
            <a:pPr lvl="1"/>
            <a:r>
              <a:rPr lang="en-US" b="1">
                <a:ea typeface="+mn-lt"/>
                <a:cs typeface="+mn-lt"/>
              </a:rPr>
              <a:t>February 7, 2024</a:t>
            </a:r>
          </a:p>
          <a:p>
            <a:pPr lvl="2"/>
            <a:r>
              <a:rPr lang="en-US">
                <a:cs typeface="Calibri"/>
              </a:rPr>
              <a:t>Laryngology</a:t>
            </a:r>
            <a:endParaRPr lang="en-US">
              <a:ea typeface="+mn-lt"/>
              <a:cs typeface="+mn-lt"/>
            </a:endParaRPr>
          </a:p>
          <a:p>
            <a:pPr lvl="2"/>
            <a:r>
              <a:rPr lang="en-US">
                <a:cs typeface="Calibri"/>
              </a:rPr>
              <a:t>Vascular Surgery</a:t>
            </a:r>
            <a:endParaRPr lang="en-US">
              <a:ea typeface="+mn-lt"/>
              <a:cs typeface="+mn-lt"/>
            </a:endParaRPr>
          </a:p>
          <a:p>
            <a:pPr lvl="1"/>
            <a:r>
              <a:rPr lang="en-US" b="1">
                <a:cs typeface="Calibri"/>
              </a:rPr>
              <a:t>February 14, 2024</a:t>
            </a:r>
            <a:endParaRPr lang="en-US" b="1">
              <a:ea typeface="+mn-lt"/>
              <a:cs typeface="+mn-lt"/>
            </a:endParaRPr>
          </a:p>
          <a:p>
            <a:pPr lvl="2"/>
            <a:r>
              <a:rPr lang="en-US">
                <a:cs typeface="Calibri"/>
              </a:rPr>
              <a:t>Epilepsy &amp; Clinical Neurophysiology (New to NRMP Match)</a:t>
            </a:r>
            <a:endParaRPr lang="en-US">
              <a:ea typeface="+mn-lt"/>
              <a:cs typeface="+mn-lt"/>
            </a:endParaRPr>
          </a:p>
          <a:p>
            <a:pPr lvl="1"/>
            <a:r>
              <a:rPr lang="en-US" b="1">
                <a:ea typeface="+mn-lt"/>
                <a:cs typeface="+mn-lt"/>
              </a:rPr>
              <a:t>March 20, 2024</a:t>
            </a:r>
          </a:p>
          <a:p>
            <a:pPr lvl="2"/>
            <a:r>
              <a:rPr lang="en-US">
                <a:ea typeface="+mn-lt"/>
                <a:cs typeface="+mn-lt"/>
              </a:rPr>
              <a:t>Radiology –Breast Imaging, Musculoskeletal, Neuroradiology</a:t>
            </a:r>
          </a:p>
          <a:p>
            <a:r>
              <a:rPr lang="en-US" b="1">
                <a:cs typeface="Calibri"/>
              </a:rPr>
              <a:t>Webinar: Introduction to the Fellowship Match </a:t>
            </a:r>
            <a:r>
              <a:rPr lang="en-US" sz="2400" b="1">
                <a:cs typeface="Calibri"/>
              </a:rPr>
              <a:t>– held February 6, 2024, is available on the NRMP website:</a:t>
            </a:r>
            <a:endParaRPr lang="en-US" sz="2400" b="1">
              <a:ea typeface="+mn-lt"/>
              <a:cs typeface="+mn-lt"/>
            </a:endParaRPr>
          </a:p>
          <a:p>
            <a:pPr lvl="1"/>
            <a:r>
              <a:rPr lang="en-US">
                <a:ea typeface="+mn-lt"/>
                <a:cs typeface="+mn-lt"/>
                <a:hlinkClick r:id="rId2"/>
              </a:rPr>
              <a:t>https://www.nrmp.org/about/news/2024/02/nrmp-hosts-introduction-to-the-fellowship-match-webinar-for-programs-and-institutions-2/</a:t>
            </a:r>
            <a:endParaRPr lang="en-US">
              <a:cs typeface="Calibri"/>
            </a:endParaRPr>
          </a:p>
          <a:p>
            <a:pPr lvl="1"/>
            <a:endParaRPr lang="en-US">
              <a:cs typeface="Calibri"/>
            </a:endParaRPr>
          </a:p>
          <a:p>
            <a:pPr marL="457200" lvl="1" indent="0">
              <a:buNone/>
            </a:pPr>
            <a:endParaRPr lang="en-US">
              <a:cs typeface="Calibri"/>
            </a:endParaRPr>
          </a:p>
          <a:p>
            <a:pPr marL="457200" lvl="1" indent="0">
              <a:buNone/>
            </a:pPr>
            <a:r>
              <a:rPr lang="en-US">
                <a:cs typeface="Calibri"/>
              </a:rPr>
              <a:t>                                                                                                                </a:t>
            </a:r>
            <a:endParaRPr lang="en-US" b="1">
              <a:cs typeface="Calibri"/>
            </a:endParaRPr>
          </a:p>
        </p:txBody>
      </p:sp>
    </p:spTree>
    <p:extLst>
      <p:ext uri="{BB962C8B-B14F-4D97-AF65-F5344CB8AC3E}">
        <p14:creationId xmlns:p14="http://schemas.microsoft.com/office/powerpoint/2010/main" val="3431437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70323-5C3D-45BF-ABF6-8101BA0C4C41}"/>
              </a:ext>
            </a:extLst>
          </p:cNvPr>
          <p:cNvSpPr>
            <a:spLocks noGrp="1"/>
          </p:cNvSpPr>
          <p:nvPr>
            <p:ph type="title"/>
          </p:nvPr>
        </p:nvSpPr>
        <p:spPr>
          <a:xfrm>
            <a:off x="703179" y="45069"/>
            <a:ext cx="10972800" cy="955842"/>
          </a:xfrm>
        </p:spPr>
        <p:txBody>
          <a:bodyPr>
            <a:normAutofit fontScale="90000"/>
          </a:bodyPr>
          <a:lstStyle/>
          <a:p>
            <a:r>
              <a:rPr lang="en-US" sz="3600">
                <a:cs typeface="Calibri"/>
              </a:rPr>
              <a:t>NRMP</a:t>
            </a:r>
            <a:br>
              <a:rPr lang="en-US" sz="3600">
                <a:cs typeface="Calibri"/>
              </a:rPr>
            </a:br>
            <a:r>
              <a:rPr lang="en-US" sz="3600">
                <a:cs typeface="Calibri"/>
              </a:rPr>
              <a:t>2024 Main March Match &amp; SOAP</a:t>
            </a:r>
            <a:r>
              <a:rPr lang="en-US" sz="3600" b="1">
                <a:ea typeface="+mj-lt"/>
                <a:cs typeface="+mj-lt"/>
              </a:rPr>
              <a:t> </a:t>
            </a:r>
            <a:r>
              <a:rPr lang="en-US" sz="1800">
                <a:cs typeface="Calibri"/>
              </a:rPr>
              <a:t> </a:t>
            </a:r>
          </a:p>
        </p:txBody>
      </p:sp>
      <p:sp>
        <p:nvSpPr>
          <p:cNvPr id="3" name="Content Placeholder 2">
            <a:extLst>
              <a:ext uri="{FF2B5EF4-FFF2-40B4-BE49-F238E27FC236}">
                <a16:creationId xmlns:a16="http://schemas.microsoft.com/office/drawing/2014/main" id="{27F2219B-5243-479D-8D11-907E6B4F0E87}"/>
              </a:ext>
            </a:extLst>
          </p:cNvPr>
          <p:cNvSpPr>
            <a:spLocks noGrp="1"/>
          </p:cNvSpPr>
          <p:nvPr>
            <p:ph sz="half" idx="1"/>
          </p:nvPr>
        </p:nvSpPr>
        <p:spPr>
          <a:xfrm>
            <a:off x="346842" y="999545"/>
            <a:ext cx="11562297" cy="5047330"/>
          </a:xfrm>
        </p:spPr>
        <p:txBody>
          <a:bodyPr vert="horz" lIns="91440" tIns="45720" rIns="91440" bIns="45720" rtlCol="0" anchor="t">
            <a:normAutofit fontScale="85000" lnSpcReduction="20000"/>
          </a:bodyPr>
          <a:lstStyle/>
          <a:p>
            <a:pPr marL="457200" indent="-457200"/>
            <a:r>
              <a:rPr lang="en-US" b="1">
                <a:ea typeface="+mn-lt"/>
                <a:cs typeface="+mn-lt"/>
              </a:rPr>
              <a:t>February 28, 2024</a:t>
            </a:r>
            <a:r>
              <a:rPr lang="en-US">
                <a:ea typeface="+mn-lt"/>
                <a:cs typeface="+mn-lt"/>
              </a:rPr>
              <a:t>  </a:t>
            </a:r>
            <a:r>
              <a:rPr lang="en-US" sz="2400">
                <a:ea typeface="+mn-lt"/>
                <a:cs typeface="+mn-lt"/>
              </a:rPr>
              <a:t>8:00 p.m. CT: </a:t>
            </a:r>
            <a:r>
              <a:rPr lang="en-US">
                <a:ea typeface="+mn-lt"/>
                <a:cs typeface="+mn-lt"/>
              </a:rPr>
              <a:t>       </a:t>
            </a:r>
            <a:r>
              <a:rPr lang="en-US" b="1">
                <a:ea typeface="+mn-lt"/>
                <a:cs typeface="+mn-lt"/>
              </a:rPr>
              <a:t>Rank Order Certification Deadline</a:t>
            </a:r>
          </a:p>
          <a:p>
            <a:pPr marL="457200" indent="-457200"/>
            <a:r>
              <a:rPr lang="en-US" b="1">
                <a:ea typeface="+mn-lt"/>
                <a:cs typeface="+mn-lt"/>
              </a:rPr>
              <a:t>March </a:t>
            </a:r>
            <a:r>
              <a:rPr lang="en-US" b="1">
                <a:cs typeface="Calibri"/>
              </a:rPr>
              <a:t>11, 2024</a:t>
            </a:r>
            <a:r>
              <a:rPr lang="en-US">
                <a:cs typeface="Calibri"/>
              </a:rPr>
              <a:t> </a:t>
            </a:r>
            <a:r>
              <a:rPr lang="en-US" sz="2400">
                <a:cs typeface="Calibri"/>
              </a:rPr>
              <a:t>9:00 a.m. CT</a:t>
            </a:r>
            <a:endParaRPr lang="en-US" sz="2400"/>
          </a:p>
          <a:p>
            <a:pPr lvl="1"/>
            <a:r>
              <a:rPr lang="en-US">
                <a:cs typeface="Calibri"/>
              </a:rPr>
              <a:t>Match &amp; SOAP Week Schedule:  </a:t>
            </a:r>
            <a:r>
              <a:rPr lang="en-US">
                <a:ea typeface="+mn-lt"/>
                <a:cs typeface="+mn-lt"/>
                <a:hlinkClick r:id="rId2"/>
              </a:rPr>
              <a:t>https://www.nrmp.org/wp-content/uploads/2023/06/2024-Match-Week-and-SOAP-Schedule.pdf</a:t>
            </a:r>
          </a:p>
          <a:p>
            <a:pPr lvl="2"/>
            <a:r>
              <a:rPr lang="en-US">
                <a:cs typeface="Calibri"/>
              </a:rPr>
              <a:t>SOAP Begins </a:t>
            </a:r>
            <a:endParaRPr lang="en-US">
              <a:ea typeface="Calibri"/>
              <a:cs typeface="Calibri"/>
            </a:endParaRPr>
          </a:p>
          <a:p>
            <a:pPr lvl="2"/>
            <a:r>
              <a:rPr lang="en-US" b="1">
                <a:cs typeface="Calibri"/>
              </a:rPr>
              <a:t>Did My Program Fill – Notified by Email and R3 System</a:t>
            </a:r>
            <a:endParaRPr lang="en-US" b="1">
              <a:ea typeface="Calibri"/>
              <a:cs typeface="Calibri"/>
            </a:endParaRPr>
          </a:p>
          <a:p>
            <a:r>
              <a:rPr lang="en-US" b="1">
                <a:ea typeface="+mn-lt"/>
                <a:cs typeface="+mn-lt"/>
              </a:rPr>
              <a:t>March 14, 2024 </a:t>
            </a:r>
          </a:p>
          <a:p>
            <a:pPr lvl="1"/>
            <a:r>
              <a:rPr lang="en-US">
                <a:ea typeface="+mn-lt"/>
                <a:cs typeface="+mn-lt"/>
              </a:rPr>
              <a:t>7:55 a.m. - 8:00 p.m. CT:  SOAP Rounds 1 – 4 </a:t>
            </a:r>
          </a:p>
          <a:p>
            <a:pPr lvl="1"/>
            <a:r>
              <a:rPr lang="en-US">
                <a:ea typeface="+mn-lt"/>
                <a:cs typeface="+mn-lt"/>
              </a:rPr>
              <a:t>1:00 p.m. CT:   Program Confidential Roster of Matched Applicants available (by email &amp; R3 system)</a:t>
            </a:r>
          </a:p>
          <a:p>
            <a:r>
              <a:rPr lang="en-US" b="1">
                <a:ea typeface="+mn-lt"/>
                <a:cs typeface="+mn-lt"/>
              </a:rPr>
              <a:t>Match Day: </a:t>
            </a:r>
            <a:r>
              <a:rPr lang="en-US">
                <a:ea typeface="+mn-lt"/>
                <a:cs typeface="+mn-lt"/>
              </a:rPr>
              <a:t>   March 15,2024  11:00 a.m. CT</a:t>
            </a:r>
          </a:p>
          <a:p>
            <a:pPr lvl="1"/>
            <a:r>
              <a:rPr lang="en-US">
                <a:ea typeface="+mn-lt"/>
                <a:cs typeface="+mn-lt"/>
              </a:rPr>
              <a:t>Students Receive Email from NRMP </a:t>
            </a:r>
            <a:endParaRPr lang="en-US"/>
          </a:p>
          <a:p>
            <a:pPr lvl="1"/>
            <a:r>
              <a:rPr lang="en-US">
                <a:ea typeface="+mn-lt"/>
                <a:cs typeface="+mn-lt"/>
              </a:rPr>
              <a:t>LSU Match Day event is limited to students and families only.  LSU Students will connect with their LSU Match Program after Match week.</a:t>
            </a:r>
          </a:p>
          <a:p>
            <a:pPr marL="0" indent="0">
              <a:buNone/>
            </a:pPr>
            <a:r>
              <a:rPr lang="en-US" b="1">
                <a:ea typeface="+mn-lt"/>
                <a:cs typeface="+mn-lt"/>
              </a:rPr>
              <a:t>Programs CANNOT Contact</a:t>
            </a:r>
            <a:r>
              <a:rPr lang="en-US" b="1">
                <a:cs typeface="Calibri"/>
              </a:rPr>
              <a:t> Matched Applicants until after 11:00 a.m. CT on March 15, 2024</a:t>
            </a:r>
            <a:endParaRPr lang="en-US"/>
          </a:p>
        </p:txBody>
      </p:sp>
    </p:spTree>
    <p:extLst>
      <p:ext uri="{BB962C8B-B14F-4D97-AF65-F5344CB8AC3E}">
        <p14:creationId xmlns:p14="http://schemas.microsoft.com/office/powerpoint/2010/main" val="2741769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EDA91F-900F-384E-953A-02F0FF9E443C}"/>
              </a:ext>
            </a:extLst>
          </p:cNvPr>
          <p:cNvSpPr>
            <a:spLocks noGrp="1"/>
          </p:cNvSpPr>
          <p:nvPr>
            <p:ph sz="half" idx="1"/>
          </p:nvPr>
        </p:nvSpPr>
        <p:spPr>
          <a:xfrm>
            <a:off x="144483" y="1303317"/>
            <a:ext cx="10981213" cy="3486872"/>
          </a:xfrm>
        </p:spPr>
        <p:txBody>
          <a:bodyPr vert="horz" lIns="91440" tIns="45720" rIns="91440" bIns="45720" rtlCol="0" anchor="t">
            <a:normAutofit fontScale="92500" lnSpcReduction="10000"/>
          </a:bodyPr>
          <a:lstStyle/>
          <a:p>
            <a:r>
              <a:rPr lang="en-US">
                <a:cs typeface="Calibri"/>
              </a:rPr>
              <a:t>Communicate with your new matched house officers:  Not before Noon on Match Day</a:t>
            </a:r>
            <a:endParaRPr lang="en-US">
              <a:ea typeface="Calibri"/>
              <a:cs typeface="Calibri"/>
            </a:endParaRPr>
          </a:p>
          <a:p>
            <a:pPr lvl="1">
              <a:buFont typeface="Courier New" panose="020B0604020202020204" pitchFamily="34" charset="0"/>
              <a:buChar char="o"/>
            </a:pPr>
            <a:r>
              <a:rPr lang="en-US">
                <a:cs typeface="Calibri"/>
              </a:rPr>
              <a:t>Phone call, zoom, etc. </a:t>
            </a:r>
          </a:p>
          <a:p>
            <a:pPr lvl="1">
              <a:buFont typeface="Courier New" panose="020B0604020202020204" pitchFamily="34" charset="0"/>
              <a:buChar char="o"/>
            </a:pPr>
            <a:r>
              <a:rPr lang="en-US">
                <a:cs typeface="Calibri"/>
              </a:rPr>
              <a:t>Provide resources: Checklist of Actions for Incoming HOS, Guide to Onboarding, etc.</a:t>
            </a:r>
          </a:p>
          <a:p>
            <a:pPr lvl="2">
              <a:buFont typeface="Wingdings" panose="020B0604020202020204" pitchFamily="34" charset="0"/>
              <a:buChar char="§"/>
            </a:pPr>
            <a:r>
              <a:rPr lang="en-US">
                <a:cs typeface="Calibri"/>
              </a:rPr>
              <a:t>***CBD</a:t>
            </a:r>
          </a:p>
          <a:p>
            <a:pPr lvl="1">
              <a:buFont typeface="Courier New" panose="020B0604020202020204" pitchFamily="34" charset="0"/>
              <a:buChar char="o"/>
            </a:pPr>
            <a:r>
              <a:rPr lang="en-US">
                <a:cs typeface="Calibri"/>
              </a:rPr>
              <a:t>Priority's: </a:t>
            </a:r>
            <a:endParaRPr lang="en-US"/>
          </a:p>
          <a:p>
            <a:pPr lvl="2">
              <a:buFont typeface="Wingdings" panose="020B0604020202020204" pitchFamily="34" charset="0"/>
              <a:buChar char="§"/>
            </a:pPr>
            <a:r>
              <a:rPr lang="en-US">
                <a:cs typeface="Calibri"/>
              </a:rPr>
              <a:t>Licensure and NPI</a:t>
            </a:r>
          </a:p>
          <a:p>
            <a:pPr lvl="2">
              <a:buFont typeface="Wingdings" panose="020B0604020202020204" pitchFamily="34" charset="0"/>
              <a:buChar char="§"/>
            </a:pPr>
            <a:r>
              <a:rPr lang="en-US">
                <a:ea typeface="+mn-lt"/>
                <a:cs typeface="+mn-lt"/>
                <a:hlinkClick r:id="rId2"/>
              </a:rPr>
              <a:t>AY Forms</a:t>
            </a:r>
            <a:r>
              <a:rPr lang="en-US">
                <a:ea typeface="+mn-lt"/>
                <a:cs typeface="+mn-lt"/>
              </a:rPr>
              <a:t> -&gt; New Hire Documents</a:t>
            </a:r>
          </a:p>
          <a:p>
            <a:pPr lvl="2">
              <a:buFont typeface="Wingdings" panose="020B0604020202020204" pitchFamily="34" charset="0"/>
              <a:buChar char="§"/>
            </a:pPr>
            <a:r>
              <a:rPr lang="en-US">
                <a:ea typeface="+mn-lt"/>
                <a:cs typeface="+mn-lt"/>
              </a:rPr>
              <a:t>NI- import or add</a:t>
            </a:r>
          </a:p>
          <a:p>
            <a:pPr lvl="3">
              <a:buFont typeface="Arial" panose="020B0604020202020204" pitchFamily="34" charset="0"/>
              <a:buChar char="•"/>
            </a:pPr>
            <a:r>
              <a:rPr lang="en-US">
                <a:ea typeface="+mn-lt"/>
                <a:cs typeface="+mn-lt"/>
              </a:rPr>
              <a:t>SSN***</a:t>
            </a:r>
          </a:p>
        </p:txBody>
      </p:sp>
      <p:sp>
        <p:nvSpPr>
          <p:cNvPr id="4" name="TextBox 3">
            <a:extLst>
              <a:ext uri="{FF2B5EF4-FFF2-40B4-BE49-F238E27FC236}">
                <a16:creationId xmlns:a16="http://schemas.microsoft.com/office/drawing/2014/main" id="{4723DFF3-B05C-0089-346D-7F73F0182837}"/>
              </a:ext>
            </a:extLst>
          </p:cNvPr>
          <p:cNvSpPr txBox="1"/>
          <p:nvPr/>
        </p:nvSpPr>
        <p:spPr>
          <a:xfrm>
            <a:off x="1215775" y="265416"/>
            <a:ext cx="9640584"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a:cs typeface="Calibri"/>
              </a:rPr>
              <a:t>What to do after your Match?</a:t>
            </a:r>
            <a:endParaRPr lang="en-US" sz="4000" b="1"/>
          </a:p>
        </p:txBody>
      </p:sp>
      <p:pic>
        <p:nvPicPr>
          <p:cNvPr id="11" name="Picture 10" descr="A screenshot of a computer&#10;&#10;Description automatically generated">
            <a:extLst>
              <a:ext uri="{FF2B5EF4-FFF2-40B4-BE49-F238E27FC236}">
                <a16:creationId xmlns:a16="http://schemas.microsoft.com/office/drawing/2014/main" id="{D3204D30-FA3A-BA72-4FFE-AD3DDBDBC58F}"/>
              </a:ext>
            </a:extLst>
          </p:cNvPr>
          <p:cNvPicPr>
            <a:picLocks noChangeAspect="1"/>
          </p:cNvPicPr>
          <p:nvPr/>
        </p:nvPicPr>
        <p:blipFill>
          <a:blip r:embed="rId3"/>
          <a:stretch>
            <a:fillRect/>
          </a:stretch>
        </p:blipFill>
        <p:spPr>
          <a:xfrm>
            <a:off x="3629646" y="4151360"/>
            <a:ext cx="8213767" cy="2323139"/>
          </a:xfrm>
          <a:prstGeom prst="rect">
            <a:avLst/>
          </a:prstGeom>
        </p:spPr>
      </p:pic>
    </p:spTree>
    <p:extLst>
      <p:ext uri="{BB962C8B-B14F-4D97-AF65-F5344CB8AC3E}">
        <p14:creationId xmlns:p14="http://schemas.microsoft.com/office/powerpoint/2010/main" val="1924613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3DEEFF-4835-A5DF-7845-DC4652EACA12}"/>
            </a:ext>
          </a:extLst>
        </p:cNvPr>
        <p:cNvGrpSpPr/>
        <p:nvPr/>
      </p:nvGrpSpPr>
      <p:grpSpPr>
        <a:xfrm>
          <a:off x="0" y="0"/>
          <a:ext cx="0" cy="0"/>
          <a:chOff x="0" y="0"/>
          <a:chExt cx="0" cy="0"/>
        </a:xfrm>
      </p:grpSpPr>
      <p:sp>
        <p:nvSpPr>
          <p:cNvPr id="12" name="TextBox 11">
            <a:extLst>
              <a:ext uri="{FF2B5EF4-FFF2-40B4-BE49-F238E27FC236}">
                <a16:creationId xmlns:a16="http://schemas.microsoft.com/office/drawing/2014/main" id="{53A4D790-0976-2D41-1CB1-064243FA307C}"/>
              </a:ext>
            </a:extLst>
          </p:cNvPr>
          <p:cNvSpPr txBox="1"/>
          <p:nvPr/>
        </p:nvSpPr>
        <p:spPr>
          <a:xfrm>
            <a:off x="4113" y="2032035"/>
            <a:ext cx="5189672"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cs typeface="Calibri"/>
              </a:rPr>
              <a:t> </a:t>
            </a:r>
            <a:r>
              <a:rPr lang="en-US" sz="2000">
                <a:ea typeface="+mn-lt"/>
                <a:cs typeface="+mn-lt"/>
                <a:hlinkClick r:id="rId2"/>
              </a:rPr>
              <a:t>Academic Year 2024-2025 Paperwork Time-Line.pdf</a:t>
            </a:r>
            <a:r>
              <a:rPr lang="en-US" sz="2000">
                <a:ea typeface="+mn-lt"/>
                <a:cs typeface="+mn-lt"/>
              </a:rPr>
              <a:t> </a:t>
            </a:r>
            <a:endParaRPr lang="en-US" sz="2000">
              <a:ea typeface="Calibri"/>
              <a:cs typeface="Calibri"/>
            </a:endParaRPr>
          </a:p>
        </p:txBody>
      </p:sp>
      <p:pic>
        <p:nvPicPr>
          <p:cNvPr id="2" name="Picture 1" descr="A calendar with text on it&#10;&#10;Description automatically generated">
            <a:extLst>
              <a:ext uri="{FF2B5EF4-FFF2-40B4-BE49-F238E27FC236}">
                <a16:creationId xmlns:a16="http://schemas.microsoft.com/office/drawing/2014/main" id="{F9070C0B-82BD-AE4C-CAF8-6FFE3E6ADF07}"/>
              </a:ext>
            </a:extLst>
          </p:cNvPr>
          <p:cNvPicPr>
            <a:picLocks noChangeAspect="1"/>
          </p:cNvPicPr>
          <p:nvPr/>
        </p:nvPicPr>
        <p:blipFill>
          <a:blip r:embed="rId3"/>
          <a:stretch>
            <a:fillRect/>
          </a:stretch>
        </p:blipFill>
        <p:spPr>
          <a:xfrm>
            <a:off x="5110753" y="68493"/>
            <a:ext cx="6756539" cy="6729574"/>
          </a:xfrm>
          <a:prstGeom prst="rect">
            <a:avLst/>
          </a:prstGeom>
        </p:spPr>
      </p:pic>
    </p:spTree>
    <p:extLst>
      <p:ext uri="{BB962C8B-B14F-4D97-AF65-F5344CB8AC3E}">
        <p14:creationId xmlns:p14="http://schemas.microsoft.com/office/powerpoint/2010/main" val="181972420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8FC6CA915225C4BB9F3585CD0332040" ma:contentTypeVersion="8" ma:contentTypeDescription="Create a new document." ma:contentTypeScope="" ma:versionID="d966c6c594562c52fead078994fe4f52">
  <xsd:schema xmlns:xsd="http://www.w3.org/2001/XMLSchema" xmlns:xs="http://www.w3.org/2001/XMLSchema" xmlns:p="http://schemas.microsoft.com/office/2006/metadata/properties" xmlns:ns2="975e37a8-7f5f-4888-af20-2bf05acb12f4" xmlns:ns3="ce103bb2-26e4-4432-b4c4-0552ce98cd7c" targetNamespace="http://schemas.microsoft.com/office/2006/metadata/properties" ma:root="true" ma:fieldsID="86d59ef99ba8c941fd6fa94c864d9163" ns2:_="" ns3:_="">
    <xsd:import namespace="975e37a8-7f5f-4888-af20-2bf05acb12f4"/>
    <xsd:import namespace="ce103bb2-26e4-4432-b4c4-0552ce98cd7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e37a8-7f5f-4888-af20-2bf05acb1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103bb2-26e4-4432-b4c4-0552ce98cd7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026846-A8FB-4F3A-BAC9-154ECB4745C5}">
  <ds:schemaRefs>
    <ds:schemaRef ds:uri="http://schemas.microsoft.com/office/infopath/2007/PartnerControls"/>
    <ds:schemaRef ds:uri="ce103bb2-26e4-4432-b4c4-0552ce98cd7c"/>
    <ds:schemaRef ds:uri="http://purl.org/dc/elements/1.1/"/>
    <ds:schemaRef ds:uri="http://schemas.microsoft.com/office/2006/metadata/properties"/>
    <ds:schemaRef ds:uri="975e37a8-7f5f-4888-af20-2bf05acb12f4"/>
    <ds:schemaRef ds:uri="http://purl.org/dc/terms/"/>
    <ds:schemaRef ds:uri="http://schemas.openxmlformats.org/package/2006/metadata/core-properties"/>
    <ds:schemaRef ds:uri="http://schemas.microsoft.com/office/2006/documentManagement/types"/>
    <ds:schemaRef ds:uri="http://purl.org/dc/dcmitype/"/>
    <ds:schemaRef ds:uri="http://www.w3.org/XML/1998/namespace"/>
  </ds:schemaRefs>
</ds:datastoreItem>
</file>

<file path=customXml/itemProps2.xml><?xml version="1.0" encoding="utf-8"?>
<ds:datastoreItem xmlns:ds="http://schemas.openxmlformats.org/officeDocument/2006/customXml" ds:itemID="{148FFF27-90EC-42A3-8A6C-641AF411CB8C}">
  <ds:schemaRefs>
    <ds:schemaRef ds:uri="http://schemas.microsoft.com/sharepoint/v3/contenttype/forms"/>
  </ds:schemaRefs>
</ds:datastoreItem>
</file>

<file path=customXml/itemProps3.xml><?xml version="1.0" encoding="utf-8"?>
<ds:datastoreItem xmlns:ds="http://schemas.openxmlformats.org/officeDocument/2006/customXml" ds:itemID="{BFEF976F-BB83-4D8F-9A5D-3608BC255ACD}">
  <ds:schemaRefs>
    <ds:schemaRef ds:uri="975e37a8-7f5f-4888-af20-2bf05acb12f4"/>
    <ds:schemaRef ds:uri="ce103bb2-26e4-4432-b4c4-0552ce98cd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20</TotalTime>
  <Words>2097</Words>
  <Application>Microsoft Office PowerPoint</Application>
  <PresentationFormat>Widescreen</PresentationFormat>
  <Paragraphs>196</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Courier New</vt:lpstr>
      <vt:lpstr>Wingdings</vt:lpstr>
      <vt:lpstr>1_Office Theme</vt:lpstr>
      <vt:lpstr>Coordinator Meeting</vt:lpstr>
      <vt:lpstr>ACGME requirement check ins</vt:lpstr>
      <vt:lpstr>LSBME – Permit Application</vt:lpstr>
      <vt:lpstr>LSBME – Permit &amp; License Renewal</vt:lpstr>
      <vt:lpstr>LSBME – Permit Renewal Invoicing</vt:lpstr>
      <vt:lpstr>NRMP Fellowship Programs</vt:lpstr>
      <vt:lpstr>NRMP 2024 Main March Match &amp; SOAP  </vt:lpstr>
      <vt:lpstr>PowerPoint Presentation</vt:lpstr>
      <vt:lpstr>PowerPoint Presentation</vt:lpstr>
      <vt:lpstr> Transfer Applicant Data from ERAS to NI Due March 15, 2024 @ 11:00 am CT Select the "Will Start" status for each applicant after Match results are received **Programs that used Thalamus will have different instructions that will be shared later** </vt:lpstr>
      <vt:lpstr>Not Importing from ERAS Instructions</vt:lpstr>
      <vt:lpstr>New Innovations Training Record Additional info Special Situations</vt:lpstr>
      <vt:lpstr>Missing Data in New Innovations</vt:lpstr>
      <vt:lpstr>GME Rotation Sites</vt:lpstr>
      <vt:lpstr>GME Rotation Sites</vt:lpstr>
      <vt:lpstr>Webinars</vt:lpstr>
      <vt:lpstr>Webinars/Conferences Cont.</vt:lpstr>
      <vt:lpstr>Payroll and W2s </vt:lpstr>
      <vt:lpstr>Upcoming Dates</vt:lpstr>
      <vt:lpstr>Orientation/Onboarding Dates</vt:lpstr>
      <vt:lpstr>Sending VA Paperwork </vt:lpstr>
      <vt:lpstr>TQCVL and Resident Tracker Spreadsheet Download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Blakemore, Sara B.</dc:creator>
  <cp:lastModifiedBy>Blakemore, Sara B.</cp:lastModifiedBy>
  <cp:revision>4</cp:revision>
  <dcterms:created xsi:type="dcterms:W3CDTF">2021-06-30T12:57:47Z</dcterms:created>
  <dcterms:modified xsi:type="dcterms:W3CDTF">2024-02-20T15:24:50Z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0x010100E8FC6CA915225C4BB9F3585CD0332040</vt:lpwstr>
  </property>
</Properties>
</file>