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3"/>
  </p:notesMasterIdLst>
  <p:sldIdLst>
    <p:sldId id="256" r:id="rId5"/>
    <p:sldId id="312" r:id="rId6"/>
    <p:sldId id="338" r:id="rId7"/>
    <p:sldId id="330" r:id="rId8"/>
    <p:sldId id="329" r:id="rId9"/>
    <p:sldId id="335" r:id="rId10"/>
    <p:sldId id="341" r:id="rId11"/>
    <p:sldId id="342" r:id="rId12"/>
    <p:sldId id="333" r:id="rId13"/>
    <p:sldId id="328" r:id="rId14"/>
    <p:sldId id="350" r:id="rId15"/>
    <p:sldId id="351" r:id="rId16"/>
    <p:sldId id="336" r:id="rId17"/>
    <p:sldId id="344" r:id="rId18"/>
    <p:sldId id="323" r:id="rId19"/>
    <p:sldId id="285" r:id="rId20"/>
    <p:sldId id="343" r:id="rId21"/>
    <p:sldId id="319" r:id="rId22"/>
    <p:sldId id="320" r:id="rId23"/>
    <p:sldId id="321" r:id="rId24"/>
    <p:sldId id="322" r:id="rId25"/>
    <p:sldId id="352" r:id="rId26"/>
    <p:sldId id="331" r:id="rId27"/>
    <p:sldId id="339" r:id="rId28"/>
    <p:sldId id="315" r:id="rId29"/>
    <p:sldId id="310" r:id="rId30"/>
    <p:sldId id="262" r:id="rId31"/>
    <p:sldId id="33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D9"/>
    <a:srgbClr val="ED4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EF9E2-02CF-4EEC-9542-BF675EC5FC5B}" v="54" dt="2023-02-22T15:20:46.020"/>
    <p1510:client id="{182619DD-FE35-4958-A363-F5CFF8D69A86}" v="595" dt="2023-02-24T16:15:38.680"/>
    <p1510:client id="{2F3C05E9-0510-4BA0-AF33-DE2F0607F3EA}" v="189" dt="2023-02-27T20:44:28.559"/>
    <p1510:client id="{31CFDA9C-0184-4E9C-B6ED-E028E70636CE}" v="72" dt="2023-02-28T14:42:28.326"/>
    <p1510:client id="{339FC924-5949-4EE5-9F02-F79E34C1E157}" v="166" dt="2023-02-23T20:12:58.525"/>
    <p1510:client id="{43845F12-00ED-41CC-8F0E-5CC943358FB5}" v="1041" dt="2023-02-24T17:33:11.659"/>
    <p1510:client id="{4A713B5F-CECC-42A7-85C1-59E800AF5CF7}" v="111" dt="2023-02-16T22:14:22.546"/>
    <p1510:client id="{575C77D6-6022-457F-B70B-D6F54CDC9C83}" v="200" dt="2023-02-27T20:30:21.851"/>
    <p1510:client id="{5DDEF017-6840-498F-B3CF-3E5409D2B8DB}" v="1423" dt="2023-02-23T16:59:09.947"/>
    <p1510:client id="{750C20D7-57B6-45A3-9B6C-66412296F7C8}" v="183" dt="2023-02-09T15:08:47.276"/>
    <p1510:client id="{770FFD0F-2116-4EDC-B65A-6E9624686836}" v="103" dt="2023-02-27T18:03:41.263"/>
    <p1510:client id="{7845A5E8-076F-4004-8F24-B8C1A834EFB7}" v="61" dt="2023-02-27T15:43:44.087"/>
    <p1510:client id="{7F75A463-6AC4-4BF0-8A61-0CF0A768AAF5}" v="12" dt="2023-02-27T20:52:09.618"/>
    <p1510:client id="{A2FE7856-9A12-42B1-9AAC-CB1175F77F14}" v="1" dt="2023-02-24T16:17:56.811"/>
    <p1510:client id="{BA32CFF8-F938-40F0-BE80-485B37656221}" v="51" dt="2023-02-16T17:04:45.781"/>
    <p1510:client id="{BF2854E7-F31F-408D-B054-EAD2B63CBEFA}" v="174" dt="2023-02-09T15:44:29.076"/>
    <p1510:client id="{E03E3A9B-753D-4B1C-8777-332F6103DA18}" v="49" dt="2023-02-28T12:26:34.883"/>
    <p1510:client id="{E9A6E99E-25B7-4E19-ABAC-4F8696EF3971}" v="168" dt="2023-02-22T18:31:29.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E530-CF5F-4660-A49D-1A4E59DE95B2}" type="datetimeFigureOut">
              <a:rPr lang="en-US"/>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EABC7-EF9F-4B18-A577-27E5197331F0}" type="slidenum">
              <a:rPr lang="en-US"/>
              <a:t>‹#›</a:t>
            </a:fld>
            <a:endParaRPr lang="en-US"/>
          </a:p>
        </p:txBody>
      </p:sp>
    </p:spTree>
    <p:extLst>
      <p:ext uri="{BB962C8B-B14F-4D97-AF65-F5344CB8AC3E}">
        <p14:creationId xmlns:p14="http://schemas.microsoft.com/office/powerpoint/2010/main" val="220924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8000" y="6324601"/>
            <a:ext cx="2844800" cy="365125"/>
          </a:xfrm>
        </p:spPr>
        <p:txBody>
          <a:bodyPr/>
          <a:lstStyle/>
          <a:p>
            <a:fld id="{7E5B49D3-E3B8-4CC3-AEBB-C5777793C706}"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319438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B49D3-E3B8-4CC3-AEBB-C5777793C706}"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363205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B49D3-E3B8-4CC3-AEBB-C5777793C706}"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218196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B49D3-E3B8-4CC3-AEBB-C5777793C706}"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351543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5B49D3-E3B8-4CC3-AEBB-C5777793C706}"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14876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5B49D3-E3B8-4CC3-AEBB-C5777793C706}"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2073283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B49D3-E3B8-4CC3-AEBB-C5777793C706}"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47845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5B49D3-E3B8-4CC3-AEBB-C5777793C706}"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294350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B49D3-E3B8-4CC3-AEBB-C5777793C706}"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51437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5B49D3-E3B8-4CC3-AEBB-C5777793C706}"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174158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5B49D3-E3B8-4CC3-AEBB-C5777793C706}"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182281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B49D3-E3B8-4CC3-AEBB-C5777793C706}" type="datetimeFigureOut">
              <a:rPr lang="en-US" smtClean="0"/>
              <a:t>2/28/2023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42A9B-B33B-49CB-8140-010AC597ACB2}"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101" y="5791200"/>
            <a:ext cx="2514598" cy="838200"/>
          </a:xfrm>
          <a:prstGeom prst="rect">
            <a:avLst/>
          </a:prstGeom>
        </p:spPr>
      </p:pic>
    </p:spTree>
    <p:extLst>
      <p:ext uri="{BB962C8B-B14F-4D97-AF65-F5344CB8AC3E}">
        <p14:creationId xmlns:p14="http://schemas.microsoft.com/office/powerpoint/2010/main" val="11119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ome-ccalla-serv.master.lsuhsc.edu/ResidentDataStatus/default.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calla@lsuhsc.edu" TargetMode="External"/><Relationship Id="rId2" Type="http://schemas.openxmlformats.org/officeDocument/2006/relationships/hyperlink" Target="https://www.medschool.lsuhsc.edu/medical_education/graduate/RotationSit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lsugme.atlassian.net/wiki/spaces/DIRECTORY/pages/2031676/GME+Rotation+Sit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lsuhsc-my.sharepoint.com/:b:/g/personal/jcain2_lsuhsc_edu/EXuTB3GshWROrTQX_IwPf5kBpQcuvxm8-IfKc-lafWIbEw?e=ical7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lsugme.atlassian.net/wiki/spaces/DIRECTORY/pages/880803851/Subscribe+to+GME+Calendar+via+Outlook+Online" TargetMode="External"/><Relationship Id="rId2" Type="http://schemas.openxmlformats.org/officeDocument/2006/relationships/hyperlink" Target="https://lsugme.atlassian.net/wiki/spaces/DIRECTORY/pages/2031636/GME+Calendar"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lsugme.atlassian.net/wiki/spaces/POLICY/pages/2946760705/Sending+Encrypted+Email"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medschool.lsuhsc.edu/medical_education/graduate/appointments/"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3cGMECAG@lsuhsc.edu"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lamedicaid.com/apps/portalenrollmentstatus/Search"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online.lalsbme.org/#/" TargetMode="External"/><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hyperlink" Target="https://www.nrmp.org/about/news/2023/02/nrmp-hosts-introduction-to-the-fellowship-match-for-programs-and-institution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nrmp.org/wp-content/uploads/2023/02/2023-Match-Week-and-SOAP-Schedule-FINAL-Printable-2.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C16C-7E1D-49C7-8F1B-6A2489C2BD8E}"/>
              </a:ext>
            </a:extLst>
          </p:cNvPr>
          <p:cNvSpPr>
            <a:spLocks noGrp="1"/>
          </p:cNvSpPr>
          <p:nvPr>
            <p:ph type="ctrTitle"/>
          </p:nvPr>
        </p:nvSpPr>
        <p:spPr>
          <a:xfrm>
            <a:off x="1048871" y="2164044"/>
            <a:ext cx="10363200" cy="1470025"/>
          </a:xfrm>
        </p:spPr>
        <p:txBody>
          <a:bodyPr/>
          <a:lstStyle/>
          <a:p>
            <a:r>
              <a:rPr lang="en-US">
                <a:cs typeface="Calibri"/>
              </a:rPr>
              <a:t>Coordinator Meeting</a:t>
            </a:r>
            <a:endParaRPr lang="en-US"/>
          </a:p>
        </p:txBody>
      </p:sp>
      <p:sp>
        <p:nvSpPr>
          <p:cNvPr id="3" name="Subtitle 2">
            <a:extLst>
              <a:ext uri="{FF2B5EF4-FFF2-40B4-BE49-F238E27FC236}">
                <a16:creationId xmlns:a16="http://schemas.microsoft.com/office/drawing/2014/main" id="{0A226860-FD19-4C32-B612-71866314E36E}"/>
              </a:ext>
            </a:extLst>
          </p:cNvPr>
          <p:cNvSpPr>
            <a:spLocks noGrp="1"/>
          </p:cNvSpPr>
          <p:nvPr>
            <p:ph type="subTitle" idx="1"/>
          </p:nvPr>
        </p:nvSpPr>
        <p:spPr>
          <a:xfrm>
            <a:off x="1828800" y="3583642"/>
            <a:ext cx="8534400" cy="2055158"/>
          </a:xfrm>
        </p:spPr>
        <p:txBody>
          <a:bodyPr vert="horz" lIns="91440" tIns="45720" rIns="91440" bIns="45720" rtlCol="0" anchor="t">
            <a:normAutofit/>
          </a:bodyPr>
          <a:lstStyle/>
          <a:p>
            <a:r>
              <a:rPr lang="en-US">
                <a:solidFill>
                  <a:schemeClr val="tx1"/>
                </a:solidFill>
                <a:cs typeface="Calibri"/>
              </a:rPr>
              <a:t>February 28, 2023</a:t>
            </a:r>
          </a:p>
          <a:p>
            <a:endParaRPr lang="en-US" b="1">
              <a:cs typeface="Calibri"/>
            </a:endParaRPr>
          </a:p>
          <a:p>
            <a:endParaRPr lang="en-US">
              <a:cs typeface="Calibri"/>
            </a:endParaRPr>
          </a:p>
        </p:txBody>
      </p:sp>
    </p:spTree>
    <p:extLst>
      <p:ext uri="{BB962C8B-B14F-4D97-AF65-F5344CB8AC3E}">
        <p14:creationId xmlns:p14="http://schemas.microsoft.com/office/powerpoint/2010/main" val="3882813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Table&#10;&#10;Description automatically generated">
            <a:extLst>
              <a:ext uri="{FF2B5EF4-FFF2-40B4-BE49-F238E27FC236}">
                <a16:creationId xmlns:a16="http://schemas.microsoft.com/office/drawing/2014/main" id="{C9037A7E-BA28-7E6F-EB1F-382CD76941FD}"/>
              </a:ext>
            </a:extLst>
          </p:cNvPr>
          <p:cNvPicPr>
            <a:picLocks noGrp="1" noChangeAspect="1"/>
          </p:cNvPicPr>
          <p:nvPr>
            <p:ph sz="half" idx="1"/>
          </p:nvPr>
        </p:nvPicPr>
        <p:blipFill>
          <a:blip r:embed="rId2"/>
          <a:stretch>
            <a:fillRect/>
          </a:stretch>
        </p:blipFill>
        <p:spPr>
          <a:xfrm>
            <a:off x="2351861" y="85381"/>
            <a:ext cx="6701795" cy="6701795"/>
          </a:xfrm>
        </p:spPr>
      </p:pic>
    </p:spTree>
    <p:extLst>
      <p:ext uri="{BB962C8B-B14F-4D97-AF65-F5344CB8AC3E}">
        <p14:creationId xmlns:p14="http://schemas.microsoft.com/office/powerpoint/2010/main" val="1924613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A474-AE0D-CC5F-FC73-359840D0F05E}"/>
              </a:ext>
            </a:extLst>
          </p:cNvPr>
          <p:cNvSpPr>
            <a:spLocks noGrp="1"/>
          </p:cNvSpPr>
          <p:nvPr>
            <p:ph type="title"/>
          </p:nvPr>
        </p:nvSpPr>
        <p:spPr>
          <a:xfrm>
            <a:off x="511629" y="99631"/>
            <a:ext cx="10972800" cy="1394207"/>
          </a:xfrm>
        </p:spPr>
        <p:txBody>
          <a:bodyPr vert="horz" lIns="91440" tIns="45720" rIns="91440" bIns="45720" rtlCol="0" anchor="ctr">
            <a:noAutofit/>
          </a:bodyPr>
          <a:lstStyle/>
          <a:p>
            <a:r>
              <a:rPr lang="en-US" sz="2500" b="1">
                <a:cs typeface="Calibri"/>
              </a:rPr>
              <a:t>Transfer Applicant Data from ERAS to NI </a:t>
            </a:r>
            <a:br>
              <a:rPr lang="en-US" sz="2500" b="1">
                <a:cs typeface="Calibri"/>
              </a:rPr>
            </a:br>
            <a:r>
              <a:rPr lang="en-US" sz="2000" b="1">
                <a:cs typeface="Calibri"/>
              </a:rPr>
              <a:t>Due March 17, 2023 @ 11:00 am CT</a:t>
            </a:r>
            <a:br>
              <a:rPr lang="en-US" sz="2500">
                <a:cs typeface="Calibri"/>
              </a:rPr>
            </a:br>
            <a:r>
              <a:rPr lang="en-US" sz="2500" b="1">
                <a:cs typeface="Calibri"/>
              </a:rPr>
              <a:t>Method 1: </a:t>
            </a:r>
            <a:r>
              <a:rPr lang="en-US" sz="2500">
                <a:cs typeface="Calibri"/>
              </a:rPr>
              <a:t> Select the "</a:t>
            </a:r>
            <a:r>
              <a:rPr lang="en-US" sz="2500" i="1">
                <a:cs typeface="Calibri"/>
              </a:rPr>
              <a:t>Will Start</a:t>
            </a:r>
            <a:r>
              <a:rPr lang="en-US" sz="2500">
                <a:cs typeface="Calibri"/>
              </a:rPr>
              <a:t>" status individually for each applicant</a:t>
            </a:r>
          </a:p>
        </p:txBody>
      </p:sp>
      <p:sp>
        <p:nvSpPr>
          <p:cNvPr id="4" name="Content Placeholder 3">
            <a:extLst>
              <a:ext uri="{FF2B5EF4-FFF2-40B4-BE49-F238E27FC236}">
                <a16:creationId xmlns:a16="http://schemas.microsoft.com/office/drawing/2014/main" id="{1A3C7394-5557-D2AD-83FC-5D48870798FC}"/>
              </a:ext>
            </a:extLst>
          </p:cNvPr>
          <p:cNvSpPr>
            <a:spLocks noGrp="1"/>
          </p:cNvSpPr>
          <p:nvPr>
            <p:ph sz="half" idx="1"/>
          </p:nvPr>
        </p:nvSpPr>
        <p:spPr>
          <a:xfrm>
            <a:off x="609600" y="1719943"/>
            <a:ext cx="5384800" cy="4232049"/>
          </a:xfrm>
        </p:spPr>
        <p:txBody>
          <a:bodyPr vert="horz" lIns="91440" tIns="45720" rIns="91440" bIns="45720" rtlCol="0" anchor="t">
            <a:normAutofit fontScale="92500" lnSpcReduction="20000"/>
          </a:bodyPr>
          <a:lstStyle/>
          <a:p>
            <a:pPr marL="0" indent="0">
              <a:buNone/>
            </a:pPr>
            <a:r>
              <a:rPr lang="en-US" b="1">
                <a:cs typeface="Calibri"/>
              </a:rPr>
              <a:t>Step 1:</a:t>
            </a:r>
            <a:r>
              <a:rPr lang="en-US">
                <a:cs typeface="Calibri"/>
              </a:rPr>
              <a:t>  Log into the PDWS</a:t>
            </a:r>
          </a:p>
          <a:p>
            <a:pPr marL="0" indent="0">
              <a:buNone/>
            </a:pPr>
            <a:r>
              <a:rPr lang="en-US" b="1">
                <a:cs typeface="Calibri"/>
              </a:rPr>
              <a:t>Step 2:</a:t>
            </a:r>
            <a:r>
              <a:rPr lang="en-US">
                <a:cs typeface="Calibri"/>
              </a:rPr>
              <a:t>  Navigate to the </a:t>
            </a:r>
            <a:r>
              <a:rPr lang="en-US" i="1">
                <a:cs typeface="Calibri"/>
              </a:rPr>
              <a:t>View Applications page</a:t>
            </a:r>
            <a:r>
              <a:rPr lang="en-US">
                <a:cs typeface="Calibri"/>
              </a:rPr>
              <a:t> of the matched applicant you want to include in the data transfer.</a:t>
            </a:r>
            <a:endParaRPr lang="en-US"/>
          </a:p>
          <a:p>
            <a:pPr marL="0" indent="0">
              <a:buNone/>
            </a:pPr>
            <a:r>
              <a:rPr lang="en-US" b="1">
                <a:cs typeface="Calibri"/>
              </a:rPr>
              <a:t>Step 3:</a:t>
            </a:r>
            <a:r>
              <a:rPr lang="en-US">
                <a:cs typeface="Calibri"/>
              </a:rPr>
              <a:t>  Go to the Status Tab and mark the </a:t>
            </a:r>
            <a:r>
              <a:rPr lang="en-US" i="1">
                <a:cs typeface="Calibri"/>
              </a:rPr>
              <a:t>Will Start</a:t>
            </a:r>
            <a:r>
              <a:rPr lang="en-US">
                <a:cs typeface="Calibri"/>
              </a:rPr>
              <a:t> checkbox</a:t>
            </a:r>
          </a:p>
          <a:p>
            <a:pPr marL="0" indent="0">
              <a:buNone/>
            </a:pPr>
            <a:r>
              <a:rPr lang="en-US">
                <a:cs typeface="Calibri"/>
              </a:rPr>
              <a:t>This applicant will now be included in ERAS data transfers to NI</a:t>
            </a:r>
            <a:endParaRPr lang="en-US">
              <a:ea typeface="+mn-lt"/>
              <a:cs typeface="+mn-lt"/>
            </a:endParaRPr>
          </a:p>
          <a:p>
            <a:pPr marL="0" indent="0">
              <a:buNone/>
            </a:pPr>
            <a:endParaRPr lang="en-US">
              <a:ea typeface="+mn-lt"/>
              <a:cs typeface="+mn-lt"/>
            </a:endParaRPr>
          </a:p>
          <a:p>
            <a:pPr marL="0" indent="0">
              <a:buNone/>
            </a:pPr>
            <a:r>
              <a:rPr lang="en-US" sz="2400" b="1">
                <a:ea typeface="+mn-lt"/>
                <a:cs typeface="+mn-lt"/>
              </a:rPr>
              <a:t>**Add SSN in NI by March 24th @ 11am**</a:t>
            </a:r>
            <a:endParaRPr lang="en-US" sz="2400">
              <a:ea typeface="+mn-lt"/>
              <a:cs typeface="+mn-lt"/>
            </a:endParaRPr>
          </a:p>
          <a:p>
            <a:pPr marL="0" indent="0">
              <a:buNone/>
            </a:pPr>
            <a:endParaRPr lang="en-US">
              <a:cs typeface="Calibri"/>
            </a:endParaRPr>
          </a:p>
          <a:p>
            <a:pPr marL="0" indent="0">
              <a:buNone/>
            </a:pPr>
            <a:endParaRPr lang="en-US">
              <a:cs typeface="Calibri"/>
            </a:endParaRPr>
          </a:p>
        </p:txBody>
      </p:sp>
      <p:sp>
        <p:nvSpPr>
          <p:cNvPr id="6" name="Content Placeholder 5">
            <a:extLst>
              <a:ext uri="{FF2B5EF4-FFF2-40B4-BE49-F238E27FC236}">
                <a16:creationId xmlns:a16="http://schemas.microsoft.com/office/drawing/2014/main" id="{2944745B-96E6-DEDC-49D0-0A92F49A9D91}"/>
              </a:ext>
            </a:extLst>
          </p:cNvPr>
          <p:cNvSpPr>
            <a:spLocks noGrp="1"/>
          </p:cNvSpPr>
          <p:nvPr>
            <p:ph sz="half" idx="2"/>
          </p:nvPr>
        </p:nvSpPr>
        <p:spPr/>
        <p:txBody>
          <a:bodyPr>
            <a:normAutofit fontScale="92500" lnSpcReduction="20000"/>
          </a:bodyPr>
          <a:lstStyle/>
          <a:p>
            <a:endParaRPr lang="en-US"/>
          </a:p>
        </p:txBody>
      </p:sp>
      <p:pic>
        <p:nvPicPr>
          <p:cNvPr id="15" name="Picture 7" descr="Graphical user interface, application&#10;&#10;Description automatically generated">
            <a:extLst>
              <a:ext uri="{FF2B5EF4-FFF2-40B4-BE49-F238E27FC236}">
                <a16:creationId xmlns:a16="http://schemas.microsoft.com/office/drawing/2014/main" id="{3EAEBA60-A3B3-A97C-B372-B912D4BB6156}"/>
              </a:ext>
            </a:extLst>
          </p:cNvPr>
          <p:cNvPicPr>
            <a:picLocks noChangeAspect="1"/>
          </p:cNvPicPr>
          <p:nvPr/>
        </p:nvPicPr>
        <p:blipFill>
          <a:blip r:embed="rId2"/>
          <a:stretch>
            <a:fillRect/>
          </a:stretch>
        </p:blipFill>
        <p:spPr>
          <a:xfrm>
            <a:off x="6198993" y="1595138"/>
            <a:ext cx="5383624" cy="4531313"/>
          </a:xfrm>
          <a:prstGeom prst="rect">
            <a:avLst/>
          </a:prstGeom>
        </p:spPr>
      </p:pic>
    </p:spTree>
    <p:extLst>
      <p:ext uri="{BB962C8B-B14F-4D97-AF65-F5344CB8AC3E}">
        <p14:creationId xmlns:p14="http://schemas.microsoft.com/office/powerpoint/2010/main" val="427931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87F5-4C35-671B-8B04-3EC5351D7506}"/>
              </a:ext>
            </a:extLst>
          </p:cNvPr>
          <p:cNvSpPr>
            <a:spLocks noGrp="1"/>
          </p:cNvSpPr>
          <p:nvPr>
            <p:ph type="title"/>
          </p:nvPr>
        </p:nvSpPr>
        <p:spPr>
          <a:xfrm>
            <a:off x="609600" y="274638"/>
            <a:ext cx="10972800" cy="1045029"/>
          </a:xfrm>
        </p:spPr>
        <p:txBody>
          <a:bodyPr>
            <a:normAutofit fontScale="90000"/>
          </a:bodyPr>
          <a:lstStyle/>
          <a:p>
            <a:r>
              <a:rPr lang="en-US" sz="2800" b="1">
                <a:ea typeface="+mj-lt"/>
                <a:cs typeface="+mj-lt"/>
              </a:rPr>
              <a:t>Transfer Applicant Data from ERAS to NI</a:t>
            </a:r>
            <a:br>
              <a:rPr lang="en-US" sz="2800" b="1">
                <a:ea typeface="+mj-lt"/>
                <a:cs typeface="+mj-lt"/>
              </a:rPr>
            </a:br>
            <a:r>
              <a:rPr lang="en-US" sz="2000" b="1">
                <a:ea typeface="+mj-lt"/>
                <a:cs typeface="+mj-lt"/>
              </a:rPr>
              <a:t>Due March 17, 2023 @ 11:00 a.m. CT</a:t>
            </a:r>
            <a:br>
              <a:rPr lang="en-US" b="1">
                <a:ea typeface="+mj-lt"/>
                <a:cs typeface="+mj-lt"/>
              </a:rPr>
            </a:br>
            <a:r>
              <a:rPr lang="en-US" sz="2800" b="1">
                <a:ea typeface="+mj-lt"/>
                <a:cs typeface="+mj-lt"/>
              </a:rPr>
              <a:t>Method 2: </a:t>
            </a:r>
            <a:r>
              <a:rPr lang="en-US" sz="2800">
                <a:ea typeface="+mj-lt"/>
                <a:cs typeface="+mj-lt"/>
              </a:rPr>
              <a:t> Select the </a:t>
            </a:r>
            <a:r>
              <a:rPr lang="en-US" sz="2800" i="1">
                <a:ea typeface="+mj-lt"/>
                <a:cs typeface="+mj-lt"/>
              </a:rPr>
              <a:t>"Will Start"</a:t>
            </a:r>
            <a:r>
              <a:rPr lang="en-US" sz="2800">
                <a:ea typeface="+mj-lt"/>
                <a:cs typeface="+mj-lt"/>
              </a:rPr>
              <a:t> status for multiple applicants at once</a:t>
            </a:r>
            <a:endParaRPr lang="en-US" sz="2800">
              <a:cs typeface="Calibri"/>
            </a:endParaRPr>
          </a:p>
        </p:txBody>
      </p:sp>
      <p:sp>
        <p:nvSpPr>
          <p:cNvPr id="3" name="Content Placeholder 2">
            <a:extLst>
              <a:ext uri="{FF2B5EF4-FFF2-40B4-BE49-F238E27FC236}">
                <a16:creationId xmlns:a16="http://schemas.microsoft.com/office/drawing/2014/main" id="{DB02FF65-C9A8-C90E-A8DF-88441D559136}"/>
              </a:ext>
            </a:extLst>
          </p:cNvPr>
          <p:cNvSpPr>
            <a:spLocks noGrp="1"/>
          </p:cNvSpPr>
          <p:nvPr>
            <p:ph sz="half" idx="1"/>
          </p:nvPr>
        </p:nvSpPr>
        <p:spPr>
          <a:xfrm>
            <a:off x="468086" y="1534887"/>
            <a:ext cx="5624285" cy="4906962"/>
          </a:xfrm>
        </p:spPr>
        <p:txBody>
          <a:bodyPr vert="horz" lIns="91440" tIns="45720" rIns="91440" bIns="45720" rtlCol="0" anchor="t">
            <a:normAutofit fontScale="62500" lnSpcReduction="20000"/>
          </a:bodyPr>
          <a:lstStyle/>
          <a:p>
            <a:pPr marL="0" indent="0">
              <a:buNone/>
            </a:pPr>
            <a:r>
              <a:rPr lang="en-US" b="1">
                <a:cs typeface="Calibri"/>
              </a:rPr>
              <a:t>Step 1:</a:t>
            </a:r>
            <a:r>
              <a:rPr lang="en-US">
                <a:cs typeface="Calibri"/>
              </a:rPr>
              <a:t>  Log into PDWS</a:t>
            </a:r>
            <a:endParaRPr lang="en-US"/>
          </a:p>
          <a:p>
            <a:pPr marL="0" indent="0">
              <a:buNone/>
            </a:pPr>
            <a:r>
              <a:rPr lang="en-US" b="1">
                <a:cs typeface="Calibri"/>
              </a:rPr>
              <a:t>Step 2:</a:t>
            </a:r>
            <a:r>
              <a:rPr lang="en-US">
                <a:cs typeface="Calibri"/>
              </a:rPr>
              <a:t>  Apply a filter which includes matched applicants who should be included in the ERAS data transfer</a:t>
            </a:r>
          </a:p>
          <a:p>
            <a:pPr marL="0" indent="0">
              <a:buNone/>
            </a:pPr>
            <a:r>
              <a:rPr lang="en-US" b="1">
                <a:cs typeface="Calibri"/>
              </a:rPr>
              <a:t>Step 3:</a:t>
            </a:r>
            <a:r>
              <a:rPr lang="en-US">
                <a:cs typeface="Calibri"/>
              </a:rPr>
              <a:t>  Mark the check box(s) next to applicant(s) in the </a:t>
            </a:r>
            <a:r>
              <a:rPr lang="en-US" i="1">
                <a:cs typeface="Calibri"/>
              </a:rPr>
              <a:t>View Current Results</a:t>
            </a:r>
          </a:p>
          <a:p>
            <a:pPr marL="0" indent="0">
              <a:buNone/>
            </a:pPr>
            <a:r>
              <a:rPr lang="en-US" b="1">
                <a:cs typeface="Calibri"/>
              </a:rPr>
              <a:t>Step 4:</a:t>
            </a:r>
            <a:r>
              <a:rPr lang="en-US">
                <a:cs typeface="Calibri"/>
              </a:rPr>
              <a:t>  Scroll down to select </a:t>
            </a:r>
            <a:r>
              <a:rPr lang="en-US" i="1">
                <a:cs typeface="Calibri"/>
              </a:rPr>
              <a:t>Update Status</a:t>
            </a:r>
            <a:r>
              <a:rPr lang="en-US">
                <a:cs typeface="Calibri"/>
              </a:rPr>
              <a:t> in the bulk actions dropdown</a:t>
            </a:r>
          </a:p>
          <a:p>
            <a:pPr marL="0" indent="0">
              <a:buNone/>
            </a:pPr>
            <a:r>
              <a:rPr lang="en-US" b="1">
                <a:cs typeface="Calibri"/>
              </a:rPr>
              <a:t>Step 5: </a:t>
            </a:r>
            <a:r>
              <a:rPr lang="en-US">
                <a:cs typeface="Calibri"/>
              </a:rPr>
              <a:t> Mark the 'Check' radio button for </a:t>
            </a:r>
            <a:r>
              <a:rPr lang="en-US" i="1">
                <a:cs typeface="Calibri"/>
              </a:rPr>
              <a:t>Will star</a:t>
            </a:r>
            <a:r>
              <a:rPr lang="en-US">
                <a:cs typeface="Calibri"/>
              </a:rPr>
              <a:t>t.  Click Apply. (this will mark the </a:t>
            </a:r>
            <a:r>
              <a:rPr lang="en-US" i="1">
                <a:cs typeface="Calibri"/>
              </a:rPr>
              <a:t>will start</a:t>
            </a:r>
            <a:r>
              <a:rPr lang="en-US">
                <a:cs typeface="Calibri"/>
              </a:rPr>
              <a:t> status for all selected applicants within the filter)</a:t>
            </a:r>
          </a:p>
          <a:p>
            <a:pPr marL="0" indent="0">
              <a:buNone/>
            </a:pPr>
            <a:endParaRPr lang="en-US">
              <a:cs typeface="Calibri"/>
            </a:endParaRPr>
          </a:p>
          <a:p>
            <a:pPr marL="0" indent="0">
              <a:buNone/>
            </a:pPr>
            <a:r>
              <a:rPr lang="en-US">
                <a:cs typeface="Calibri"/>
              </a:rPr>
              <a:t>You may use the 'Will Start' System-Defined filter to verify the applicants who have the Will Start status.  These applicants will be included in the ERAS data transfer to NI  </a:t>
            </a:r>
          </a:p>
          <a:p>
            <a:pPr marL="0" indent="0">
              <a:buNone/>
            </a:pPr>
            <a:endParaRPr lang="en-US">
              <a:cs typeface="Calibri"/>
            </a:endParaRPr>
          </a:p>
          <a:p>
            <a:pPr marL="0" indent="0">
              <a:buNone/>
            </a:pPr>
            <a:r>
              <a:rPr lang="en-US" b="1">
                <a:ea typeface="+mn-lt"/>
                <a:cs typeface="+mn-lt"/>
              </a:rPr>
              <a:t> </a:t>
            </a:r>
            <a:r>
              <a:rPr lang="en-US" sz="3600" b="1">
                <a:ea typeface="+mn-lt"/>
                <a:cs typeface="+mn-lt"/>
              </a:rPr>
              <a:t>**Add SSN in NI by March 24th @ 11am**</a:t>
            </a:r>
            <a:endParaRPr lang="en-US" sz="3600"/>
          </a:p>
          <a:p>
            <a:pPr marL="0" indent="0">
              <a:buNone/>
            </a:pPr>
            <a:endParaRPr lang="en-US">
              <a:ea typeface="+mn-lt"/>
              <a:cs typeface="+mn-lt"/>
            </a:endParaRPr>
          </a:p>
          <a:p>
            <a:pPr marL="0" indent="0">
              <a:buNone/>
            </a:pPr>
            <a:endParaRPr lang="en-US">
              <a:cs typeface="Calibri"/>
            </a:endParaRPr>
          </a:p>
          <a:p>
            <a:pPr marL="0" indent="0">
              <a:buNone/>
            </a:pPr>
            <a:endParaRPr lang="en-US" b="1">
              <a:cs typeface="Calibri"/>
            </a:endParaRPr>
          </a:p>
        </p:txBody>
      </p:sp>
      <p:sp>
        <p:nvSpPr>
          <p:cNvPr id="4" name="Content Placeholder 3">
            <a:extLst>
              <a:ext uri="{FF2B5EF4-FFF2-40B4-BE49-F238E27FC236}">
                <a16:creationId xmlns:a16="http://schemas.microsoft.com/office/drawing/2014/main" id="{59AA19DC-4168-B898-58D9-358FEFEB94F2}"/>
              </a:ext>
            </a:extLst>
          </p:cNvPr>
          <p:cNvSpPr>
            <a:spLocks noGrp="1"/>
          </p:cNvSpPr>
          <p:nvPr>
            <p:ph sz="half" idx="2"/>
          </p:nvPr>
        </p:nvSpPr>
        <p:spPr>
          <a:xfrm>
            <a:off x="6197600" y="1600201"/>
            <a:ext cx="5384800" cy="2795135"/>
          </a:xfrm>
        </p:spPr>
        <p:txBody>
          <a:bodyPr>
            <a:normAutofit fontScale="62500" lnSpcReduction="20000"/>
          </a:bodyPr>
          <a:lstStyle/>
          <a:p>
            <a:endParaRPr lang="en-US"/>
          </a:p>
        </p:txBody>
      </p:sp>
      <p:pic>
        <p:nvPicPr>
          <p:cNvPr id="6" name="Picture 8" descr="Graphical user interface, text, application, email&#10;&#10;Description automatically generated">
            <a:extLst>
              <a:ext uri="{FF2B5EF4-FFF2-40B4-BE49-F238E27FC236}">
                <a16:creationId xmlns:a16="http://schemas.microsoft.com/office/drawing/2014/main" id="{88FF0271-3D9C-8A20-E32B-34A372D26A32}"/>
              </a:ext>
            </a:extLst>
          </p:cNvPr>
          <p:cNvPicPr>
            <a:picLocks noChangeAspect="1"/>
          </p:cNvPicPr>
          <p:nvPr/>
        </p:nvPicPr>
        <p:blipFill>
          <a:blip r:embed="rId2"/>
          <a:stretch>
            <a:fillRect/>
          </a:stretch>
        </p:blipFill>
        <p:spPr>
          <a:xfrm>
            <a:off x="6200092" y="1311701"/>
            <a:ext cx="5857118" cy="2730171"/>
          </a:xfrm>
          <a:prstGeom prst="rect">
            <a:avLst/>
          </a:prstGeom>
        </p:spPr>
      </p:pic>
      <p:pic>
        <p:nvPicPr>
          <p:cNvPr id="8" name="Picture 9" descr="Graphical user interface, application&#10;&#10;Description automatically generated">
            <a:extLst>
              <a:ext uri="{FF2B5EF4-FFF2-40B4-BE49-F238E27FC236}">
                <a16:creationId xmlns:a16="http://schemas.microsoft.com/office/drawing/2014/main" id="{4CD903CF-8C55-A504-21FB-131508BA08AA}"/>
              </a:ext>
            </a:extLst>
          </p:cNvPr>
          <p:cNvPicPr>
            <a:picLocks noChangeAspect="1"/>
          </p:cNvPicPr>
          <p:nvPr/>
        </p:nvPicPr>
        <p:blipFill>
          <a:blip r:embed="rId3"/>
          <a:stretch>
            <a:fillRect/>
          </a:stretch>
        </p:blipFill>
        <p:spPr>
          <a:xfrm>
            <a:off x="6196213" y="4121144"/>
            <a:ext cx="5856194" cy="2574589"/>
          </a:xfrm>
          <a:prstGeom prst="rect">
            <a:avLst/>
          </a:prstGeom>
        </p:spPr>
      </p:pic>
    </p:spTree>
    <p:extLst>
      <p:ext uri="{BB962C8B-B14F-4D97-AF65-F5344CB8AC3E}">
        <p14:creationId xmlns:p14="http://schemas.microsoft.com/office/powerpoint/2010/main" val="337964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1D77-CA74-4E42-B2CF-8567D9634AD8}"/>
              </a:ext>
            </a:extLst>
          </p:cNvPr>
          <p:cNvSpPr>
            <a:spLocks noGrp="1"/>
          </p:cNvSpPr>
          <p:nvPr>
            <p:ph type="title"/>
          </p:nvPr>
        </p:nvSpPr>
        <p:spPr>
          <a:xfrm>
            <a:off x="609600" y="274638"/>
            <a:ext cx="10972800" cy="974912"/>
          </a:xfrm>
        </p:spPr>
        <p:txBody>
          <a:bodyPr>
            <a:normAutofit/>
          </a:bodyPr>
          <a:lstStyle/>
          <a:p>
            <a:r>
              <a:rPr lang="en-US" b="1">
                <a:cs typeface="Calibri"/>
              </a:rPr>
              <a:t>Not Importing from ERAS Instructions</a:t>
            </a:r>
            <a:endParaRPr lang="en-US" sz="3200" b="1"/>
          </a:p>
        </p:txBody>
      </p:sp>
      <p:sp>
        <p:nvSpPr>
          <p:cNvPr id="4" name="Content Placeholder 3"/>
          <p:cNvSpPr>
            <a:spLocks noGrp="1"/>
          </p:cNvSpPr>
          <p:nvPr>
            <p:ph sz="half" idx="2"/>
          </p:nvPr>
        </p:nvSpPr>
        <p:spPr>
          <a:xfrm>
            <a:off x="609599" y="3118337"/>
            <a:ext cx="9609993" cy="3007825"/>
          </a:xfrm>
        </p:spPr>
        <p:txBody>
          <a:bodyPr/>
          <a:lstStyle/>
          <a:p>
            <a:r>
              <a:rPr lang="en-US"/>
              <a:t>Click the </a:t>
            </a:r>
            <a:r>
              <a:rPr lang="en-US" b="1"/>
              <a:t>Add Person</a:t>
            </a:r>
            <a:r>
              <a:rPr lang="en-US"/>
              <a:t> at the top of the Personnel Records screen</a:t>
            </a:r>
          </a:p>
        </p:txBody>
      </p:sp>
      <p:pic>
        <p:nvPicPr>
          <p:cNvPr id="5" name="Picture 4"/>
          <p:cNvPicPr>
            <a:picLocks noChangeAspect="1"/>
          </p:cNvPicPr>
          <p:nvPr/>
        </p:nvPicPr>
        <p:blipFill>
          <a:blip r:embed="rId2"/>
          <a:stretch>
            <a:fillRect/>
          </a:stretch>
        </p:blipFill>
        <p:spPr>
          <a:xfrm>
            <a:off x="846993" y="1498670"/>
            <a:ext cx="9372600" cy="1181100"/>
          </a:xfrm>
          <a:prstGeom prst="rect">
            <a:avLst/>
          </a:prstGeom>
        </p:spPr>
      </p:pic>
    </p:spTree>
    <p:extLst>
      <p:ext uri="{BB962C8B-B14F-4D97-AF65-F5344CB8AC3E}">
        <p14:creationId xmlns:p14="http://schemas.microsoft.com/office/powerpoint/2010/main" val="2865703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1D77-CA74-4E42-B2CF-8567D9634AD8}"/>
              </a:ext>
            </a:extLst>
          </p:cNvPr>
          <p:cNvSpPr>
            <a:spLocks noGrp="1"/>
          </p:cNvSpPr>
          <p:nvPr>
            <p:ph type="title"/>
          </p:nvPr>
        </p:nvSpPr>
        <p:spPr>
          <a:xfrm>
            <a:off x="609600" y="274638"/>
            <a:ext cx="10972800" cy="974912"/>
          </a:xfrm>
        </p:spPr>
        <p:txBody>
          <a:bodyPr>
            <a:normAutofit/>
          </a:bodyPr>
          <a:lstStyle/>
          <a:p>
            <a:r>
              <a:rPr lang="en-US" b="1">
                <a:cs typeface="Calibri"/>
              </a:rPr>
              <a:t>Not Importing from ERAS Instructions</a:t>
            </a:r>
            <a:endParaRPr lang="en-US" sz="3200" b="1"/>
          </a:p>
        </p:txBody>
      </p:sp>
      <p:pic>
        <p:nvPicPr>
          <p:cNvPr id="3" name="Picture 3" descr="Graphical user interface, text, application, email&#10;&#10;Description automatically generated">
            <a:extLst>
              <a:ext uri="{FF2B5EF4-FFF2-40B4-BE49-F238E27FC236}">
                <a16:creationId xmlns:a16="http://schemas.microsoft.com/office/drawing/2014/main" id="{7DA34CBA-71D6-FAF8-4A7E-9817BD0030CD}"/>
              </a:ext>
            </a:extLst>
          </p:cNvPr>
          <p:cNvPicPr>
            <a:picLocks noGrp="1" noChangeAspect="1"/>
          </p:cNvPicPr>
          <p:nvPr>
            <p:ph sz="half" idx="2"/>
          </p:nvPr>
        </p:nvPicPr>
        <p:blipFill>
          <a:blip r:embed="rId2"/>
          <a:stretch>
            <a:fillRect/>
          </a:stretch>
        </p:blipFill>
        <p:spPr>
          <a:xfrm>
            <a:off x="3200113" y="1334714"/>
            <a:ext cx="8721905" cy="5243755"/>
          </a:xfrm>
        </p:spPr>
      </p:pic>
      <p:sp>
        <p:nvSpPr>
          <p:cNvPr id="12" name="TextBox 11">
            <a:extLst>
              <a:ext uri="{FF2B5EF4-FFF2-40B4-BE49-F238E27FC236}">
                <a16:creationId xmlns:a16="http://schemas.microsoft.com/office/drawing/2014/main" id="{E45E66A6-7DF6-1F1C-9744-2F69BD6096A9}"/>
              </a:ext>
            </a:extLst>
          </p:cNvPr>
          <p:cNvSpPr txBox="1"/>
          <p:nvPr/>
        </p:nvSpPr>
        <p:spPr>
          <a:xfrm>
            <a:off x="444252" y="2928889"/>
            <a:ext cx="259885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**Due March 24th @ 11am in NI** </a:t>
            </a:r>
          </a:p>
        </p:txBody>
      </p:sp>
    </p:spTree>
    <p:extLst>
      <p:ext uri="{BB962C8B-B14F-4D97-AF65-F5344CB8AC3E}">
        <p14:creationId xmlns:p14="http://schemas.microsoft.com/office/powerpoint/2010/main" val="2773447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553"/>
            <a:ext cx="10972800" cy="1143000"/>
          </a:xfrm>
        </p:spPr>
        <p:txBody>
          <a:bodyPr>
            <a:normAutofit/>
          </a:bodyPr>
          <a:lstStyle/>
          <a:p>
            <a:r>
              <a:rPr lang="en-US" sz="3300" b="1"/>
              <a:t>New Innovations Training Record</a:t>
            </a:r>
          </a:p>
        </p:txBody>
      </p:sp>
      <p:sp>
        <p:nvSpPr>
          <p:cNvPr id="3" name="Content Placeholder 2"/>
          <p:cNvSpPr>
            <a:spLocks noGrp="1"/>
          </p:cNvSpPr>
          <p:nvPr>
            <p:ph idx="1"/>
          </p:nvPr>
        </p:nvSpPr>
        <p:spPr>
          <a:xfrm>
            <a:off x="609600" y="1093305"/>
            <a:ext cx="5344917" cy="4486207"/>
          </a:xfrm>
        </p:spPr>
        <p:txBody>
          <a:bodyPr>
            <a:noAutofit/>
          </a:bodyPr>
          <a:lstStyle/>
          <a:p>
            <a:pPr>
              <a:spcBef>
                <a:spcPts val="0"/>
              </a:spcBef>
            </a:pPr>
            <a:r>
              <a:rPr lang="en-US" sz="1800"/>
              <a:t>Add next program (internal transfer)</a:t>
            </a:r>
            <a:br>
              <a:rPr lang="en-US" sz="1800"/>
            </a:br>
            <a:r>
              <a:rPr lang="en-US" sz="1800"/>
              <a:t>Set by outgoing coordinator </a:t>
            </a:r>
            <a:br>
              <a:rPr lang="en-US" sz="1800"/>
            </a:br>
            <a:r>
              <a:rPr lang="en-US" sz="1600"/>
              <a:t>	</a:t>
            </a:r>
            <a:r>
              <a:rPr lang="en-US" sz="1600">
                <a:solidFill>
                  <a:srgbClr val="FF0000"/>
                </a:solidFill>
              </a:rPr>
              <a:t>(1) Add Training Record</a:t>
            </a:r>
          </a:p>
          <a:p>
            <a:pPr>
              <a:spcBef>
                <a:spcPts val="0"/>
              </a:spcBef>
            </a:pPr>
            <a:r>
              <a:rPr lang="en-US" sz="1800"/>
              <a:t>Extend training year</a:t>
            </a:r>
            <a:br>
              <a:rPr lang="en-US" sz="1800"/>
            </a:br>
            <a:r>
              <a:rPr lang="en-US" sz="1600">
                <a:solidFill>
                  <a:srgbClr val="FF0000"/>
                </a:solidFill>
              </a:rPr>
              <a:t>	(2) Adjust Training Dates</a:t>
            </a:r>
          </a:p>
          <a:p>
            <a:pPr>
              <a:spcBef>
                <a:spcPts val="0"/>
              </a:spcBef>
            </a:pPr>
            <a:r>
              <a:rPr lang="en-US" sz="1800"/>
              <a:t>Add Chief year</a:t>
            </a:r>
            <a:br>
              <a:rPr lang="en-US" sz="1800"/>
            </a:br>
            <a:r>
              <a:rPr lang="en-US" sz="1600">
                <a:solidFill>
                  <a:srgbClr val="FF0000"/>
                </a:solidFill>
              </a:rPr>
              <a:t>	(2) Add Post Training Chief</a:t>
            </a:r>
          </a:p>
          <a:p>
            <a:pPr>
              <a:spcBef>
                <a:spcPts val="0"/>
              </a:spcBef>
            </a:pPr>
            <a:r>
              <a:rPr lang="en-US" sz="1800"/>
              <a:t>Terminate early</a:t>
            </a:r>
            <a:br>
              <a:rPr lang="en-US" sz="1800"/>
            </a:br>
            <a:r>
              <a:rPr lang="en-US" sz="1800"/>
              <a:t>	</a:t>
            </a:r>
            <a:r>
              <a:rPr lang="en-US" sz="1600">
                <a:solidFill>
                  <a:srgbClr val="FF0000"/>
                </a:solidFill>
              </a:rPr>
              <a:t>(2) End Training</a:t>
            </a:r>
            <a:endParaRPr lang="en-US" sz="1600"/>
          </a:p>
          <a:p>
            <a:pPr>
              <a:spcBef>
                <a:spcPts val="0"/>
              </a:spcBef>
            </a:pPr>
            <a:r>
              <a:rPr lang="en-US" sz="1800"/>
              <a:t>Set Early Termination Reason</a:t>
            </a:r>
            <a:br>
              <a:rPr lang="en-US" sz="2000">
                <a:solidFill>
                  <a:srgbClr val="FF0000"/>
                </a:solidFill>
              </a:rPr>
            </a:br>
            <a:r>
              <a:rPr lang="en-US" sz="1600">
                <a:solidFill>
                  <a:srgbClr val="FF0000"/>
                </a:solidFill>
              </a:rPr>
              <a:t>	(3) Reason</a:t>
            </a:r>
          </a:p>
          <a:p>
            <a:pPr>
              <a:spcBef>
                <a:spcPts val="0"/>
              </a:spcBef>
            </a:pPr>
            <a:r>
              <a:rPr lang="en-US" sz="1800"/>
              <a:t>Add research year</a:t>
            </a:r>
            <a:br>
              <a:rPr lang="en-US" sz="1800"/>
            </a:br>
            <a:r>
              <a:rPr lang="en-US" sz="1800"/>
              <a:t>	</a:t>
            </a:r>
            <a:r>
              <a:rPr lang="en-US" sz="1600">
                <a:solidFill>
                  <a:srgbClr val="FF0000"/>
                </a:solidFill>
              </a:rPr>
              <a:t>(2) Research Year</a:t>
            </a:r>
          </a:p>
          <a:p>
            <a:pPr>
              <a:spcBef>
                <a:spcPts val="0"/>
              </a:spcBef>
            </a:pPr>
            <a:r>
              <a:rPr lang="en-US" sz="1800"/>
              <a:t>Set Termination Reason</a:t>
            </a:r>
            <a:br>
              <a:rPr lang="en-US" sz="1800"/>
            </a:br>
            <a:r>
              <a:rPr lang="en-US" sz="1800"/>
              <a:t>	</a:t>
            </a:r>
            <a:r>
              <a:rPr lang="en-US" sz="1600">
                <a:solidFill>
                  <a:srgbClr val="FF0000"/>
                </a:solidFill>
              </a:rPr>
              <a:t>(3) Reason</a:t>
            </a:r>
          </a:p>
          <a:p>
            <a:pPr>
              <a:spcBef>
                <a:spcPts val="0"/>
              </a:spcBef>
            </a:pPr>
            <a:r>
              <a:rPr lang="en-US" sz="1800"/>
              <a:t>Continuing as Faculty</a:t>
            </a:r>
            <a:br>
              <a:rPr lang="en-US" sz="1800"/>
            </a:br>
            <a:r>
              <a:rPr lang="en-US" sz="1800"/>
              <a:t>	</a:t>
            </a:r>
            <a:r>
              <a:rPr lang="en-US" sz="1600">
                <a:solidFill>
                  <a:srgbClr val="FF0000"/>
                </a:solidFill>
              </a:rPr>
              <a:t>(3) Work Role and Status both set to Faculty</a:t>
            </a:r>
            <a:endParaRPr lang="en-US" sz="1800">
              <a:solidFill>
                <a:srgbClr val="FF0000"/>
              </a:solidFill>
            </a:endParaRPr>
          </a:p>
        </p:txBody>
      </p:sp>
      <p:pic>
        <p:nvPicPr>
          <p:cNvPr id="5" name="Picture 4"/>
          <p:cNvPicPr>
            <a:picLocks noChangeAspect="1"/>
          </p:cNvPicPr>
          <p:nvPr/>
        </p:nvPicPr>
        <p:blipFill>
          <a:blip r:embed="rId2"/>
          <a:stretch>
            <a:fillRect/>
          </a:stretch>
        </p:blipFill>
        <p:spPr>
          <a:xfrm>
            <a:off x="4569515" y="1293228"/>
            <a:ext cx="5274026" cy="3282812"/>
          </a:xfrm>
          <a:prstGeom prst="rect">
            <a:avLst/>
          </a:prstGeom>
        </p:spPr>
      </p:pic>
      <p:pic>
        <p:nvPicPr>
          <p:cNvPr id="7" name="Picture 6"/>
          <p:cNvPicPr>
            <a:picLocks noChangeAspect="1"/>
          </p:cNvPicPr>
          <p:nvPr/>
        </p:nvPicPr>
        <p:blipFill>
          <a:blip r:embed="rId3"/>
          <a:stretch>
            <a:fillRect/>
          </a:stretch>
        </p:blipFill>
        <p:spPr>
          <a:xfrm>
            <a:off x="6096000" y="3528888"/>
            <a:ext cx="5595316" cy="2779839"/>
          </a:xfrm>
          <a:prstGeom prst="rect">
            <a:avLst/>
          </a:prstGeom>
        </p:spPr>
      </p:pic>
      <p:cxnSp>
        <p:nvCxnSpPr>
          <p:cNvPr id="9" name="Straight Arrow Connector 8"/>
          <p:cNvCxnSpPr/>
          <p:nvPr/>
        </p:nvCxnSpPr>
        <p:spPr>
          <a:xfrm>
            <a:off x="8855765" y="3051313"/>
            <a:ext cx="258418" cy="5665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29191" y="3863182"/>
            <a:ext cx="298173" cy="369332"/>
          </a:xfrm>
          <a:prstGeom prst="rect">
            <a:avLst/>
          </a:prstGeom>
          <a:noFill/>
        </p:spPr>
        <p:txBody>
          <a:bodyPr wrap="square" rtlCol="0">
            <a:spAutoFit/>
          </a:bodyPr>
          <a:lstStyle/>
          <a:p>
            <a:r>
              <a:rPr lang="en-US">
                <a:solidFill>
                  <a:srgbClr val="FF0000"/>
                </a:solidFill>
              </a:rPr>
              <a:t>1</a:t>
            </a:r>
          </a:p>
        </p:txBody>
      </p:sp>
      <p:sp>
        <p:nvSpPr>
          <p:cNvPr id="11" name="TextBox 10"/>
          <p:cNvSpPr txBox="1"/>
          <p:nvPr/>
        </p:nvSpPr>
        <p:spPr>
          <a:xfrm>
            <a:off x="9985024" y="4188825"/>
            <a:ext cx="298173" cy="369332"/>
          </a:xfrm>
          <a:prstGeom prst="rect">
            <a:avLst/>
          </a:prstGeom>
          <a:noFill/>
        </p:spPr>
        <p:txBody>
          <a:bodyPr wrap="square" rtlCol="0">
            <a:spAutoFit/>
          </a:bodyPr>
          <a:lstStyle/>
          <a:p>
            <a:r>
              <a:rPr lang="en-US">
                <a:solidFill>
                  <a:srgbClr val="FF0000"/>
                </a:solidFill>
              </a:rPr>
              <a:t>2</a:t>
            </a:r>
          </a:p>
        </p:txBody>
      </p:sp>
      <p:sp>
        <p:nvSpPr>
          <p:cNvPr id="12" name="TextBox 11"/>
          <p:cNvSpPr txBox="1"/>
          <p:nvPr/>
        </p:nvSpPr>
        <p:spPr>
          <a:xfrm>
            <a:off x="10866783" y="5029373"/>
            <a:ext cx="298173" cy="369332"/>
          </a:xfrm>
          <a:prstGeom prst="rect">
            <a:avLst/>
          </a:prstGeom>
          <a:noFill/>
        </p:spPr>
        <p:txBody>
          <a:bodyPr wrap="square" rtlCol="0">
            <a:spAutoFit/>
          </a:bodyPr>
          <a:lstStyle/>
          <a:p>
            <a:r>
              <a:rPr lang="en-US">
                <a:solidFill>
                  <a:srgbClr val="FF0000"/>
                </a:solidFill>
              </a:rPr>
              <a:t>3</a:t>
            </a:r>
          </a:p>
        </p:txBody>
      </p:sp>
    </p:spTree>
    <p:extLst>
      <p:ext uri="{BB962C8B-B14F-4D97-AF65-F5344CB8AC3E}">
        <p14:creationId xmlns:p14="http://schemas.microsoft.com/office/powerpoint/2010/main" val="216374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AB43-7243-4831-AA99-D9A6E894A34C}"/>
              </a:ext>
            </a:extLst>
          </p:cNvPr>
          <p:cNvSpPr>
            <a:spLocks noGrp="1"/>
          </p:cNvSpPr>
          <p:nvPr>
            <p:ph type="title"/>
          </p:nvPr>
        </p:nvSpPr>
        <p:spPr/>
        <p:txBody>
          <a:bodyPr>
            <a:normAutofit fontScale="90000"/>
          </a:bodyPr>
          <a:lstStyle/>
          <a:p>
            <a:r>
              <a:rPr lang="en-US" b="1">
                <a:cs typeface="Calibri"/>
              </a:rPr>
              <a:t>New Innovations Training Record Additional info Special Situations</a:t>
            </a:r>
          </a:p>
        </p:txBody>
      </p:sp>
      <p:sp>
        <p:nvSpPr>
          <p:cNvPr id="3" name="Content Placeholder 2">
            <a:extLst>
              <a:ext uri="{FF2B5EF4-FFF2-40B4-BE49-F238E27FC236}">
                <a16:creationId xmlns:a16="http://schemas.microsoft.com/office/drawing/2014/main" id="{A9B1F95A-ED89-4F0F-A475-5E93CA4390D4}"/>
              </a:ext>
            </a:extLst>
          </p:cNvPr>
          <p:cNvSpPr>
            <a:spLocks noGrp="1"/>
          </p:cNvSpPr>
          <p:nvPr>
            <p:ph idx="1"/>
          </p:nvPr>
        </p:nvSpPr>
        <p:spPr/>
        <p:txBody>
          <a:bodyPr vert="horz" lIns="91440" tIns="45720" rIns="91440" bIns="45720" rtlCol="0" anchor="t">
            <a:normAutofit/>
          </a:bodyPr>
          <a:lstStyle/>
          <a:p>
            <a:r>
              <a:rPr lang="en-US">
                <a:ea typeface="+mn-lt"/>
                <a:cs typeface="+mn-lt"/>
              </a:rPr>
              <a:t>Appointment forms and spreadsheets are updated nightly to reflect changes made in New Innovations.</a:t>
            </a:r>
            <a:endParaRPr lang="en-US">
              <a:cs typeface="Calibri"/>
            </a:endParaRPr>
          </a:p>
          <a:p>
            <a:r>
              <a:rPr lang="en-US">
                <a:ea typeface="+mn-lt"/>
                <a:cs typeface="+mn-lt"/>
              </a:rPr>
              <a:t>Contact Chris Callac for</a:t>
            </a:r>
            <a:endParaRPr lang="en-US">
              <a:cs typeface="Calibri"/>
            </a:endParaRPr>
          </a:p>
          <a:p>
            <a:pPr marL="400050" lvl="1" indent="0">
              <a:buNone/>
            </a:pPr>
            <a:r>
              <a:rPr lang="en-US">
                <a:ea typeface="+mn-lt"/>
                <a:cs typeface="+mn-lt"/>
              </a:rPr>
              <a:t>–Setting up gratis appointments</a:t>
            </a:r>
            <a:endParaRPr lang="en-US">
              <a:cs typeface="Calibri"/>
            </a:endParaRPr>
          </a:p>
          <a:p>
            <a:pPr marL="400050" lvl="1" indent="0">
              <a:buNone/>
            </a:pPr>
            <a:r>
              <a:rPr lang="en-US">
                <a:ea typeface="+mn-lt"/>
                <a:cs typeface="+mn-lt"/>
              </a:rPr>
              <a:t>–Unusual promotion or demotion</a:t>
            </a:r>
            <a:endParaRPr lang="en-US">
              <a:cs typeface="Calibri"/>
            </a:endParaRPr>
          </a:p>
          <a:p>
            <a:pPr marL="400050" lvl="1" indent="0">
              <a:buNone/>
            </a:pPr>
            <a:r>
              <a:rPr lang="en-US">
                <a:ea typeface="+mn-lt"/>
                <a:cs typeface="+mn-lt"/>
              </a:rPr>
              <a:t>–Appointment Form or spreadsheet is incorrect and you are unsure why</a:t>
            </a:r>
            <a:endParaRPr lang="en-US">
              <a:cs typeface="Calibri"/>
            </a:endParaRPr>
          </a:p>
          <a:p>
            <a:pPr marL="400050" lvl="1" indent="0">
              <a:buNone/>
            </a:pPr>
            <a:r>
              <a:rPr lang="en-US">
                <a:ea typeface="+mn-lt"/>
                <a:cs typeface="+mn-lt"/>
              </a:rPr>
              <a:t>–Changes made in New Innovations not reflected on appointment form</a:t>
            </a:r>
            <a:endParaRPr lang="en-US">
              <a:cs typeface="Calibri"/>
            </a:endParaRPr>
          </a:p>
          <a:p>
            <a:endParaRPr lang="en-US">
              <a:cs typeface="Calibri"/>
            </a:endParaRPr>
          </a:p>
        </p:txBody>
      </p:sp>
    </p:spTree>
    <p:extLst>
      <p:ext uri="{BB962C8B-B14F-4D97-AF65-F5344CB8AC3E}">
        <p14:creationId xmlns:p14="http://schemas.microsoft.com/office/powerpoint/2010/main" val="2363457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AB43-7243-4831-AA99-D9A6E894A34C}"/>
              </a:ext>
            </a:extLst>
          </p:cNvPr>
          <p:cNvSpPr>
            <a:spLocks noGrp="1"/>
          </p:cNvSpPr>
          <p:nvPr>
            <p:ph type="title"/>
          </p:nvPr>
        </p:nvSpPr>
        <p:spPr/>
        <p:txBody>
          <a:bodyPr>
            <a:normAutofit/>
          </a:bodyPr>
          <a:lstStyle/>
          <a:p>
            <a:r>
              <a:rPr lang="en-US" b="1">
                <a:cs typeface="Calibri"/>
              </a:rPr>
              <a:t>Missing Data in New Innovations</a:t>
            </a:r>
          </a:p>
        </p:txBody>
      </p:sp>
      <p:sp>
        <p:nvSpPr>
          <p:cNvPr id="3" name="Content Placeholder 2">
            <a:extLst>
              <a:ext uri="{FF2B5EF4-FFF2-40B4-BE49-F238E27FC236}">
                <a16:creationId xmlns:a16="http://schemas.microsoft.com/office/drawing/2014/main" id="{A9B1F95A-ED89-4F0F-A475-5E93CA4390D4}"/>
              </a:ext>
            </a:extLst>
          </p:cNvPr>
          <p:cNvSpPr>
            <a:spLocks noGrp="1"/>
          </p:cNvSpPr>
          <p:nvPr>
            <p:ph idx="1"/>
          </p:nvPr>
        </p:nvSpPr>
        <p:spPr/>
        <p:txBody>
          <a:bodyPr vert="horz" lIns="91440" tIns="45720" rIns="91440" bIns="45720" rtlCol="0" anchor="t">
            <a:normAutofit/>
          </a:bodyPr>
          <a:lstStyle/>
          <a:p>
            <a:r>
              <a:rPr lang="en-US">
                <a:ea typeface="+mn-lt"/>
                <a:cs typeface="+mn-lt"/>
                <a:hlinkClick r:id="rId2"/>
              </a:rPr>
              <a:t>Missing Data in New Innovations</a:t>
            </a:r>
            <a:endParaRPr lang="en-US">
              <a:ea typeface="+mn-lt"/>
              <a:cs typeface="+mn-lt"/>
            </a:endParaRPr>
          </a:p>
          <a:p>
            <a:endParaRPr lang="en-US">
              <a:ea typeface="+mn-lt"/>
              <a:cs typeface="+mn-lt"/>
            </a:endParaRPr>
          </a:p>
          <a:p>
            <a:r>
              <a:rPr lang="en-US">
                <a:ea typeface="+mn-lt"/>
                <a:cs typeface="+mn-lt"/>
              </a:rPr>
              <a:t>Review data for all residents, including incoming</a:t>
            </a:r>
          </a:p>
          <a:p>
            <a:r>
              <a:rPr lang="en-US">
                <a:ea typeface="+mn-lt"/>
                <a:cs typeface="+mn-lt"/>
              </a:rPr>
              <a:t>Some data may not get imported from ERAS </a:t>
            </a:r>
          </a:p>
        </p:txBody>
      </p:sp>
    </p:spTree>
    <p:extLst>
      <p:ext uri="{BB962C8B-B14F-4D97-AF65-F5344CB8AC3E}">
        <p14:creationId xmlns:p14="http://schemas.microsoft.com/office/powerpoint/2010/main" val="2566173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GME Rotation Sites</a:t>
            </a:r>
          </a:p>
        </p:txBody>
      </p:sp>
      <p:sp>
        <p:nvSpPr>
          <p:cNvPr id="3" name="Content Placeholder 2"/>
          <p:cNvSpPr>
            <a:spLocks noGrp="1"/>
          </p:cNvSpPr>
          <p:nvPr>
            <p:ph idx="1"/>
          </p:nvPr>
        </p:nvSpPr>
        <p:spPr>
          <a:xfrm>
            <a:off x="609600" y="1249404"/>
            <a:ext cx="10972800" cy="4525963"/>
          </a:xfrm>
        </p:spPr>
        <p:txBody>
          <a:bodyPr vert="horz" lIns="91440" tIns="45720" rIns="91440" bIns="45720" rtlCol="0" anchor="t">
            <a:normAutofit/>
          </a:bodyPr>
          <a:lstStyle/>
          <a:p>
            <a:r>
              <a:rPr lang="en-US" sz="2800"/>
              <a:t>Rotation sites for the 2023-2024 Academic Year need to be updated/confirmed online by </a:t>
            </a:r>
            <a:r>
              <a:rPr lang="en-US" sz="2800" b="1"/>
              <a:t>March 15</a:t>
            </a:r>
            <a:r>
              <a:rPr lang="en-US" sz="2800" b="1" baseline="30000"/>
              <a:t>th</a:t>
            </a:r>
            <a:br>
              <a:rPr lang="en-US" sz="1200" baseline="30000"/>
            </a:br>
            <a:endParaRPr lang="en-US" sz="1800"/>
          </a:p>
          <a:p>
            <a:r>
              <a:rPr lang="en-US" sz="2400">
                <a:hlinkClick r:id="rId2"/>
              </a:rPr>
              <a:t>GME Rotation Sites</a:t>
            </a:r>
            <a:br>
              <a:rPr lang="en-US" sz="2000"/>
            </a:br>
            <a:endParaRPr lang="en-US" sz="2000"/>
          </a:p>
          <a:p>
            <a:r>
              <a:rPr lang="en-US" sz="2800"/>
              <a:t>Rotation sites set determine which new hire packets are available as part of the New Hire Forms automatically generated</a:t>
            </a:r>
            <a:br>
              <a:rPr lang="en-US" sz="1000"/>
            </a:br>
            <a:endParaRPr lang="en-US" sz="1400"/>
          </a:p>
          <a:p>
            <a:r>
              <a:rPr lang="en-US" sz="2800"/>
              <a:t>If unsure about a new site, email </a:t>
            </a:r>
            <a:r>
              <a:rPr lang="en-US" sz="2800">
                <a:hlinkClick r:id="rId3"/>
              </a:rPr>
              <a:t>ccalla@lsuhsc.edu</a:t>
            </a:r>
            <a:r>
              <a:rPr lang="en-US" sz="2800"/>
              <a:t> with info</a:t>
            </a:r>
            <a:br>
              <a:rPr lang="en-US" sz="2800"/>
            </a:br>
            <a:endParaRPr lang="en-US" sz="1600"/>
          </a:p>
          <a:p>
            <a:r>
              <a:rPr lang="en-US" sz="2800"/>
              <a:t>Rotation sites can be changed later if necessary</a:t>
            </a:r>
            <a:endParaRPr lang="en-US" sz="2800">
              <a:cs typeface="Calibri"/>
            </a:endParaRPr>
          </a:p>
        </p:txBody>
      </p:sp>
    </p:spTree>
    <p:extLst>
      <p:ext uri="{BB962C8B-B14F-4D97-AF65-F5344CB8AC3E}">
        <p14:creationId xmlns:p14="http://schemas.microsoft.com/office/powerpoint/2010/main" val="4109841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GME Rotation Sites</a:t>
            </a:r>
          </a:p>
        </p:txBody>
      </p:sp>
      <p:sp>
        <p:nvSpPr>
          <p:cNvPr id="3" name="Content Placeholder 2"/>
          <p:cNvSpPr>
            <a:spLocks noGrp="1"/>
          </p:cNvSpPr>
          <p:nvPr>
            <p:ph idx="1"/>
          </p:nvPr>
        </p:nvSpPr>
        <p:spPr>
          <a:xfrm>
            <a:off x="609600" y="1405891"/>
            <a:ext cx="10972800" cy="4525963"/>
          </a:xfrm>
        </p:spPr>
        <p:txBody>
          <a:bodyPr vert="horz" lIns="91440" tIns="45720" rIns="91440" bIns="45720" rtlCol="0" anchor="t">
            <a:normAutofit fontScale="62500" lnSpcReduction="20000"/>
          </a:bodyPr>
          <a:lstStyle/>
          <a:p>
            <a:pPr marL="0" indent="0">
              <a:buNone/>
            </a:pPr>
            <a:r>
              <a:rPr lang="en-US"/>
              <a:t>A few things to remember:</a:t>
            </a:r>
            <a:br>
              <a:rPr lang="en-US"/>
            </a:br>
            <a:endParaRPr lang="en-US" sz="1900"/>
          </a:p>
          <a:p>
            <a:r>
              <a:rPr lang="en-US"/>
              <a:t>This list will not contain all rotation sites you may rotate to. It consists primarily of our larger partner sites. If you rotate to sites which are not listed, that is OK and we do not need to be notified.</a:t>
            </a:r>
            <a:br>
              <a:rPr lang="en-US"/>
            </a:br>
            <a:endParaRPr lang="en-US"/>
          </a:p>
          <a:p>
            <a:r>
              <a:rPr lang="en-US"/>
              <a:t>If your sites are not properly updated for the academic year, your incoming house officers will not receive the correct hospital appointment packets when they download their new hire paperwork.</a:t>
            </a:r>
            <a:br>
              <a:rPr lang="en-US"/>
            </a:br>
            <a:endParaRPr lang="en-US"/>
          </a:p>
          <a:p>
            <a:r>
              <a:rPr lang="en-US"/>
              <a:t>University Hospital and Clinics IS NOT University Medical Center - New Orleans. University Hospital and Clinics refers to the facility in Lafayette.</a:t>
            </a:r>
            <a:br>
              <a:rPr lang="en-US"/>
            </a:br>
            <a:endParaRPr lang="en-US"/>
          </a:p>
          <a:p>
            <a:r>
              <a:rPr lang="en-US"/>
              <a:t>Additional information is in the </a:t>
            </a:r>
            <a:r>
              <a:rPr lang="en-US">
                <a:hlinkClick r:id="rId2" tooltip="https://lsugme.atlassian.net/wiki/spaces/DIRECTORY/pages/2031676/GME+Rotation+Sites"/>
              </a:rPr>
              <a:t>Knowledge Base- GME Rotation Sites</a:t>
            </a:r>
            <a:r>
              <a:rPr lang="en-US"/>
              <a:t>.</a:t>
            </a:r>
            <a:br>
              <a:rPr lang="en-US"/>
            </a:br>
            <a:endParaRPr lang="en-US"/>
          </a:p>
          <a:p>
            <a:r>
              <a:rPr lang="en-US"/>
              <a:t>Be sure to click “Save” at the bottom, even if you are not changing anything.</a:t>
            </a:r>
          </a:p>
        </p:txBody>
      </p:sp>
    </p:spTree>
    <p:extLst>
      <p:ext uri="{BB962C8B-B14F-4D97-AF65-F5344CB8AC3E}">
        <p14:creationId xmlns:p14="http://schemas.microsoft.com/office/powerpoint/2010/main" val="295774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F9867-A3CE-49E0-A971-F2C22FA6C3CF}"/>
              </a:ext>
            </a:extLst>
          </p:cNvPr>
          <p:cNvSpPr>
            <a:spLocks noGrp="1"/>
          </p:cNvSpPr>
          <p:nvPr>
            <p:ph sz="half" idx="1"/>
          </p:nvPr>
        </p:nvSpPr>
        <p:spPr>
          <a:xfrm>
            <a:off x="609600" y="2554996"/>
            <a:ext cx="11040125" cy="3571168"/>
          </a:xfrm>
        </p:spPr>
        <p:txBody>
          <a:bodyPr vert="horz" lIns="91440" tIns="45720" rIns="91440" bIns="45720" rtlCol="0" anchor="t">
            <a:normAutofit/>
          </a:bodyPr>
          <a:lstStyle/>
          <a:p>
            <a:pPr marL="0" indent="0" algn="ctr">
              <a:buNone/>
            </a:pPr>
            <a:r>
              <a:rPr lang="en-US" sz="3600" b="1">
                <a:cs typeface="Calibri"/>
              </a:rPr>
              <a:t>Welcome Dr. Lee Engel!</a:t>
            </a:r>
            <a:endParaRPr lang="en-US"/>
          </a:p>
        </p:txBody>
      </p:sp>
    </p:spTree>
    <p:extLst>
      <p:ext uri="{BB962C8B-B14F-4D97-AF65-F5344CB8AC3E}">
        <p14:creationId xmlns:p14="http://schemas.microsoft.com/office/powerpoint/2010/main" val="242967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23937" y="1235392"/>
            <a:ext cx="9801225" cy="4410075"/>
          </a:xfrm>
          <a:prstGeom prst="rect">
            <a:avLst/>
          </a:prstGeom>
        </p:spPr>
      </p:pic>
      <p:pic>
        <p:nvPicPr>
          <p:cNvPr id="3" name="Picture 2"/>
          <p:cNvPicPr>
            <a:picLocks noChangeAspect="1"/>
          </p:cNvPicPr>
          <p:nvPr/>
        </p:nvPicPr>
        <p:blipFill>
          <a:blip r:embed="rId3"/>
          <a:stretch>
            <a:fillRect/>
          </a:stretch>
        </p:blipFill>
        <p:spPr>
          <a:xfrm>
            <a:off x="1064236" y="1235685"/>
            <a:ext cx="9782175" cy="4410075"/>
          </a:xfrm>
          <a:prstGeom prst="rect">
            <a:avLst/>
          </a:prstGeom>
        </p:spPr>
      </p:pic>
      <p:sp>
        <p:nvSpPr>
          <p:cNvPr id="2" name="Title 1"/>
          <p:cNvSpPr>
            <a:spLocks noGrp="1"/>
          </p:cNvSpPr>
          <p:nvPr>
            <p:ph type="title"/>
          </p:nvPr>
        </p:nvSpPr>
        <p:spPr/>
        <p:txBody>
          <a:bodyPr/>
          <a:lstStyle/>
          <a:p>
            <a:r>
              <a:rPr lang="en-US"/>
              <a:t>GME Rotation Sites</a:t>
            </a:r>
          </a:p>
        </p:txBody>
      </p:sp>
      <p:pic>
        <p:nvPicPr>
          <p:cNvPr id="7" name="Content Placeholder 6"/>
          <p:cNvPicPr>
            <a:picLocks noGrp="1" noChangeAspect="1"/>
          </p:cNvPicPr>
          <p:nvPr>
            <p:ph idx="1"/>
          </p:nvPr>
        </p:nvPicPr>
        <p:blipFill>
          <a:blip r:embed="rId4"/>
          <a:stretch>
            <a:fillRect/>
          </a:stretch>
        </p:blipFill>
        <p:spPr>
          <a:xfrm>
            <a:off x="3362905" y="3931389"/>
            <a:ext cx="2476500" cy="1628775"/>
          </a:xfrm>
          <a:prstGeom prst="rect">
            <a:avLst/>
          </a:prstGeom>
        </p:spPr>
      </p:pic>
      <p:sp>
        <p:nvSpPr>
          <p:cNvPr id="8" name="Rectangle 7"/>
          <p:cNvSpPr/>
          <p:nvPr/>
        </p:nvSpPr>
        <p:spPr>
          <a:xfrm>
            <a:off x="5839406" y="3931389"/>
            <a:ext cx="1332672" cy="1714078"/>
          </a:xfrm>
          <a:prstGeom prst="rect">
            <a:avLst/>
          </a:prstGeom>
          <a:solidFill>
            <a:srgbClr val="FFFF00">
              <a:alpha val="50000"/>
            </a:srgbClr>
          </a:solidFill>
          <a:ln w="571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00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GME Rotation Sites</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045585" y="1212668"/>
            <a:ext cx="9801225" cy="3800475"/>
          </a:xfrm>
          <a:prstGeom prst="rect">
            <a:avLst/>
          </a:prstGeom>
        </p:spPr>
      </p:pic>
      <p:sp>
        <p:nvSpPr>
          <p:cNvPr id="6" name="Rectangle 5"/>
          <p:cNvSpPr/>
          <p:nvPr/>
        </p:nvSpPr>
        <p:spPr>
          <a:xfrm>
            <a:off x="1092477" y="4675366"/>
            <a:ext cx="505735" cy="286287"/>
          </a:xfrm>
          <a:prstGeom prst="rect">
            <a:avLst/>
          </a:prstGeom>
          <a:solidFill>
            <a:srgbClr val="FFFF00">
              <a:alpha val="50000"/>
            </a:srgbClr>
          </a:solidFill>
          <a:ln w="571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025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A94D-7B9C-11A5-786D-8AB9AE9B67E8}"/>
              </a:ext>
            </a:extLst>
          </p:cNvPr>
          <p:cNvSpPr>
            <a:spLocks noGrp="1"/>
          </p:cNvSpPr>
          <p:nvPr>
            <p:ph type="title"/>
          </p:nvPr>
        </p:nvSpPr>
        <p:spPr/>
        <p:txBody>
          <a:bodyPr/>
          <a:lstStyle/>
          <a:p>
            <a:r>
              <a:rPr lang="en-US">
                <a:cs typeface="Calibri"/>
              </a:rPr>
              <a:t>PLA Update</a:t>
            </a:r>
            <a:endParaRPr lang="en-US"/>
          </a:p>
        </p:txBody>
      </p:sp>
      <p:sp>
        <p:nvSpPr>
          <p:cNvPr id="3" name="Content Placeholder 2">
            <a:extLst>
              <a:ext uri="{FF2B5EF4-FFF2-40B4-BE49-F238E27FC236}">
                <a16:creationId xmlns:a16="http://schemas.microsoft.com/office/drawing/2014/main" id="{DFB75F28-67BB-AAD1-AF2B-900494414A90}"/>
              </a:ext>
            </a:extLst>
          </p:cNvPr>
          <p:cNvSpPr>
            <a:spLocks noGrp="1"/>
          </p:cNvSpPr>
          <p:nvPr>
            <p:ph idx="1"/>
          </p:nvPr>
        </p:nvSpPr>
        <p:spPr/>
        <p:txBody>
          <a:bodyPr vert="horz" lIns="91440" tIns="45720" rIns="91440" bIns="45720" rtlCol="0" anchor="t">
            <a:normAutofit/>
          </a:bodyPr>
          <a:lstStyle/>
          <a:p>
            <a:r>
              <a:rPr lang="en-US">
                <a:cs typeface="Calibri"/>
              </a:rPr>
              <a:t>New Templates with Dr. Engel's signature line added to KB</a:t>
            </a:r>
          </a:p>
          <a:p>
            <a:r>
              <a:rPr lang="en-US">
                <a:cs typeface="Calibri"/>
              </a:rPr>
              <a:t>PLAs should have 2-1-2023 or later as beginning date. </a:t>
            </a:r>
          </a:p>
          <a:p>
            <a:r>
              <a:rPr lang="en-US">
                <a:cs typeface="Calibri"/>
              </a:rPr>
              <a:t>If you have PLAs that renew 6-30-2023, you will be receiving an email in April as a reminder. </a:t>
            </a:r>
          </a:p>
          <a:p>
            <a:r>
              <a:rPr lang="en-US">
                <a:cs typeface="Calibri"/>
                <a:hlinkClick r:id="rId2"/>
              </a:rPr>
              <a:t>Adobe Sign Tutorial</a:t>
            </a:r>
            <a:r>
              <a:rPr lang="en-US">
                <a:cs typeface="Calibri"/>
              </a:rPr>
              <a:t> - also located in Knowledge Base.</a:t>
            </a:r>
          </a:p>
          <a:p>
            <a:endParaRPr lang="en-US">
              <a:cs typeface="Calibri"/>
            </a:endParaRPr>
          </a:p>
        </p:txBody>
      </p:sp>
    </p:spTree>
    <p:extLst>
      <p:ext uri="{BB962C8B-B14F-4D97-AF65-F5344CB8AC3E}">
        <p14:creationId xmlns:p14="http://schemas.microsoft.com/office/powerpoint/2010/main" val="2217945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70323-5C3D-45BF-ABF6-8101BA0C4C41}"/>
              </a:ext>
            </a:extLst>
          </p:cNvPr>
          <p:cNvSpPr>
            <a:spLocks noGrp="1"/>
          </p:cNvSpPr>
          <p:nvPr>
            <p:ph type="title"/>
          </p:nvPr>
        </p:nvSpPr>
        <p:spPr/>
        <p:txBody>
          <a:bodyPr/>
          <a:lstStyle/>
          <a:p>
            <a:r>
              <a:rPr lang="en-US">
                <a:cs typeface="Calibri"/>
              </a:rPr>
              <a:t>Importing GME Calendar</a:t>
            </a:r>
            <a:endParaRPr lang="en-US"/>
          </a:p>
        </p:txBody>
      </p:sp>
      <p:sp>
        <p:nvSpPr>
          <p:cNvPr id="3" name="Content Placeholder 2">
            <a:extLst>
              <a:ext uri="{FF2B5EF4-FFF2-40B4-BE49-F238E27FC236}">
                <a16:creationId xmlns:a16="http://schemas.microsoft.com/office/drawing/2014/main" id="{27F2219B-5243-479D-8D11-907E6B4F0E87}"/>
              </a:ext>
            </a:extLst>
          </p:cNvPr>
          <p:cNvSpPr>
            <a:spLocks noGrp="1"/>
          </p:cNvSpPr>
          <p:nvPr>
            <p:ph sz="half" idx="1"/>
          </p:nvPr>
        </p:nvSpPr>
        <p:spPr>
          <a:xfrm>
            <a:off x="609600" y="1600201"/>
            <a:ext cx="11067667" cy="4525963"/>
          </a:xfrm>
        </p:spPr>
        <p:txBody>
          <a:bodyPr vert="horz" lIns="91440" tIns="45720" rIns="91440" bIns="45720" rtlCol="0" anchor="t">
            <a:normAutofit/>
          </a:bodyPr>
          <a:lstStyle/>
          <a:p>
            <a:r>
              <a:rPr lang="en-US">
                <a:ea typeface="+mn-lt"/>
                <a:cs typeface="+mn-lt"/>
                <a:hlinkClick r:id="rId2"/>
              </a:rPr>
              <a:t>GME Calendar</a:t>
            </a:r>
            <a:r>
              <a:rPr lang="en-US">
                <a:ea typeface="+mn-lt"/>
                <a:cs typeface="+mn-lt"/>
              </a:rPr>
              <a:t> </a:t>
            </a:r>
          </a:p>
          <a:p>
            <a:r>
              <a:rPr lang="en-US">
                <a:ea typeface="+mn-lt"/>
                <a:cs typeface="+mn-lt"/>
                <a:hlinkClick r:id="rId3"/>
              </a:rPr>
              <a:t>Subscribe to GME Calendar via Outlook Online</a:t>
            </a:r>
            <a:r>
              <a:rPr lang="en-US">
                <a:ea typeface="+mn-lt"/>
                <a:cs typeface="+mn-lt"/>
              </a:rPr>
              <a:t> </a:t>
            </a:r>
          </a:p>
          <a:p>
            <a:endParaRPr lang="en-US">
              <a:ea typeface="+mn-lt"/>
              <a:cs typeface="+mn-lt"/>
            </a:endParaRPr>
          </a:p>
        </p:txBody>
      </p:sp>
    </p:spTree>
    <p:extLst>
      <p:ext uri="{BB962C8B-B14F-4D97-AF65-F5344CB8AC3E}">
        <p14:creationId xmlns:p14="http://schemas.microsoft.com/office/powerpoint/2010/main" val="4081267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9656-C816-49D5-8DFB-F55A2C084F2B}"/>
              </a:ext>
            </a:extLst>
          </p:cNvPr>
          <p:cNvSpPr>
            <a:spLocks noGrp="1"/>
          </p:cNvSpPr>
          <p:nvPr>
            <p:ph type="title"/>
          </p:nvPr>
        </p:nvSpPr>
        <p:spPr/>
        <p:txBody>
          <a:bodyPr>
            <a:normAutofit/>
          </a:bodyPr>
          <a:lstStyle/>
          <a:p>
            <a:r>
              <a:rPr lang="en-US">
                <a:cs typeface="Calibri"/>
              </a:rPr>
              <a:t>Sending VA Paperwork </a:t>
            </a:r>
          </a:p>
        </p:txBody>
      </p:sp>
      <p:sp>
        <p:nvSpPr>
          <p:cNvPr id="4" name="TextBox 3">
            <a:extLst>
              <a:ext uri="{FF2B5EF4-FFF2-40B4-BE49-F238E27FC236}">
                <a16:creationId xmlns:a16="http://schemas.microsoft.com/office/drawing/2014/main" id="{0E5B084F-4DF8-2BEB-39D7-7CF545D96110}"/>
              </a:ext>
            </a:extLst>
          </p:cNvPr>
          <p:cNvSpPr txBox="1"/>
          <p:nvPr/>
        </p:nvSpPr>
        <p:spPr>
          <a:xfrm>
            <a:off x="332440" y="1985210"/>
            <a:ext cx="1122826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Arial"/>
              <a:buChar char="•"/>
            </a:pPr>
            <a:r>
              <a:rPr lang="en-US" sz="3200">
                <a:ea typeface="+mn-lt"/>
                <a:cs typeface="+mn-lt"/>
              </a:rPr>
              <a:t>Returning Packets due March 27, 2023</a:t>
            </a:r>
            <a:endParaRPr lang="en-US" sz="3200">
              <a:cs typeface="Calibri"/>
            </a:endParaRPr>
          </a:p>
          <a:p>
            <a:pPr marL="742950" lvl="1" indent="-285750">
              <a:buFont typeface="Arial"/>
              <a:buChar char="•"/>
            </a:pPr>
            <a:r>
              <a:rPr lang="en-US" sz="3200">
                <a:ea typeface="+mn-lt"/>
                <a:cs typeface="+mn-lt"/>
              </a:rPr>
              <a:t>TQCVL with Spreadsheet &amp; Coordinator Tracker due </a:t>
            </a:r>
          </a:p>
          <a:p>
            <a:pPr lvl="2"/>
            <a:r>
              <a:rPr lang="en-US" sz="3200">
                <a:ea typeface="+mn-lt"/>
                <a:cs typeface="+mn-lt"/>
              </a:rPr>
              <a:t>March 31, 2023</a:t>
            </a:r>
          </a:p>
          <a:p>
            <a:pPr marL="742950" lvl="1" indent="-285750">
              <a:buFont typeface="Arial"/>
              <a:buChar char="•"/>
            </a:pPr>
            <a:r>
              <a:rPr lang="en-US" sz="3200">
                <a:ea typeface="+mn-lt"/>
                <a:cs typeface="+mn-lt"/>
              </a:rPr>
              <a:t>New Rotator Packets due April 17, 2023</a:t>
            </a:r>
            <a:endParaRPr lang="en-US" sz="3200">
              <a:cs typeface="Calibri"/>
            </a:endParaRPr>
          </a:p>
          <a:p>
            <a:pPr lvl="1" algn="l"/>
            <a:endParaRPr lang="en-US" sz="3200">
              <a:cs typeface="Calibri"/>
            </a:endParaRPr>
          </a:p>
          <a:p>
            <a:r>
              <a:rPr lang="en-US" sz="3200">
                <a:cs typeface="Calibri"/>
              </a:rPr>
              <a:t>How to Submit paperwork to the VA: </a:t>
            </a:r>
          </a:p>
          <a:p>
            <a:pPr marL="285750" indent="-285750">
              <a:buFont typeface="Arial"/>
              <a:buChar char="•"/>
            </a:pPr>
            <a:r>
              <a:rPr lang="en-US" sz="3200">
                <a:cs typeface="Calibri"/>
              </a:rPr>
              <a:t> </a:t>
            </a:r>
            <a:r>
              <a:rPr lang="en-US" sz="3200">
                <a:ea typeface="+mn-lt"/>
                <a:cs typeface="+mn-lt"/>
                <a:hlinkClick r:id="rId2"/>
              </a:rPr>
              <a:t>Sending Encrypted Emails</a:t>
            </a:r>
            <a:r>
              <a:rPr lang="en-US" sz="3200">
                <a:ea typeface="+mn-lt"/>
                <a:cs typeface="+mn-lt"/>
              </a:rPr>
              <a:t> </a:t>
            </a:r>
            <a:endParaRPr lang="en-US" sz="3200">
              <a:cs typeface="Calibri"/>
            </a:endParaRPr>
          </a:p>
        </p:txBody>
      </p:sp>
    </p:spTree>
    <p:extLst>
      <p:ext uri="{BB962C8B-B14F-4D97-AF65-F5344CB8AC3E}">
        <p14:creationId xmlns:p14="http://schemas.microsoft.com/office/powerpoint/2010/main" val="969393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78FB-60F0-4688-9673-E026D597B624}"/>
              </a:ext>
            </a:extLst>
          </p:cNvPr>
          <p:cNvSpPr>
            <a:spLocks noGrp="1"/>
          </p:cNvSpPr>
          <p:nvPr>
            <p:ph type="title"/>
          </p:nvPr>
        </p:nvSpPr>
        <p:spPr/>
        <p:txBody>
          <a:bodyPr>
            <a:normAutofit fontScale="90000"/>
          </a:bodyPr>
          <a:lstStyle/>
          <a:p>
            <a:r>
              <a:rPr lang="en-US">
                <a:cs typeface="Calibri"/>
              </a:rPr>
              <a:t>TQCVL and Resident Tracker</a:t>
            </a:r>
            <a:br>
              <a:rPr lang="en-US">
                <a:cs typeface="Calibri"/>
              </a:rPr>
            </a:br>
            <a:r>
              <a:rPr lang="en-US">
                <a:cs typeface="Calibri"/>
              </a:rPr>
              <a:t>Spreadsheet Download</a:t>
            </a:r>
            <a:endParaRPr lang="en-US"/>
          </a:p>
        </p:txBody>
      </p:sp>
      <p:sp>
        <p:nvSpPr>
          <p:cNvPr id="3" name="Content Placeholder 2">
            <a:extLst>
              <a:ext uri="{FF2B5EF4-FFF2-40B4-BE49-F238E27FC236}">
                <a16:creationId xmlns:a16="http://schemas.microsoft.com/office/drawing/2014/main" id="{068E57D7-9C3A-4064-AB4D-B75B9EB5FA3F}"/>
              </a:ext>
            </a:extLst>
          </p:cNvPr>
          <p:cNvSpPr>
            <a:spLocks noGrp="1"/>
          </p:cNvSpPr>
          <p:nvPr>
            <p:ph sz="half" idx="1"/>
          </p:nvPr>
        </p:nvSpPr>
        <p:spPr>
          <a:xfrm>
            <a:off x="609600" y="1600201"/>
            <a:ext cx="11009085" cy="4525963"/>
          </a:xfrm>
        </p:spPr>
        <p:txBody>
          <a:bodyPr vert="horz" lIns="91440" tIns="45720" rIns="91440" bIns="45720" rtlCol="0" anchor="t">
            <a:normAutofit/>
          </a:bodyPr>
          <a:lstStyle/>
          <a:p>
            <a:r>
              <a:rPr lang="en-US">
                <a:cs typeface="Calibri"/>
              </a:rPr>
              <a:t>Prefilled TQCVL Spreadsheet and Coordinator Tracker spreadsheets can be downloaded from the </a:t>
            </a:r>
            <a:r>
              <a:rPr lang="en-US">
                <a:cs typeface="Calibri"/>
                <a:hlinkClick r:id="rId2"/>
              </a:rPr>
              <a:t>GME Online Appointment Forms </a:t>
            </a:r>
            <a:r>
              <a:rPr lang="en-US">
                <a:cs typeface="Calibri"/>
              </a:rPr>
              <a:t>site.  The TQCVL Spreadsheet must be attached to the completed TQCVL form</a:t>
            </a:r>
          </a:p>
          <a:p>
            <a:r>
              <a:rPr lang="en-US">
                <a:cs typeface="Calibri"/>
              </a:rPr>
              <a:t>Only resident levels expected to rotate will be included on the spreadsheets.</a:t>
            </a:r>
          </a:p>
          <a:p>
            <a:r>
              <a:rPr lang="en-US">
                <a:cs typeface="Calibri"/>
              </a:rPr>
              <a:t>Rotation sites must be updated for 2023-2024 academic year before downloading.**</a:t>
            </a:r>
          </a:p>
        </p:txBody>
      </p:sp>
      <p:pic>
        <p:nvPicPr>
          <p:cNvPr id="7" name="Picture 6"/>
          <p:cNvPicPr>
            <a:picLocks noChangeAspect="1"/>
          </p:cNvPicPr>
          <p:nvPr/>
        </p:nvPicPr>
        <p:blipFill>
          <a:blip r:embed="rId3"/>
          <a:stretch>
            <a:fillRect/>
          </a:stretch>
        </p:blipFill>
        <p:spPr>
          <a:xfrm>
            <a:off x="3318444" y="4463716"/>
            <a:ext cx="8263956" cy="2044366"/>
          </a:xfrm>
          <a:prstGeom prst="rect">
            <a:avLst/>
          </a:prstGeom>
        </p:spPr>
      </p:pic>
    </p:spTree>
    <p:extLst>
      <p:ext uri="{BB962C8B-B14F-4D97-AF65-F5344CB8AC3E}">
        <p14:creationId xmlns:p14="http://schemas.microsoft.com/office/powerpoint/2010/main" val="686832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2AEB-FF04-4900-8F93-ACA1EA476F46}"/>
              </a:ext>
            </a:extLst>
          </p:cNvPr>
          <p:cNvSpPr>
            <a:spLocks noGrp="1"/>
          </p:cNvSpPr>
          <p:nvPr>
            <p:ph type="title"/>
          </p:nvPr>
        </p:nvSpPr>
        <p:spPr/>
        <p:txBody>
          <a:bodyPr/>
          <a:lstStyle/>
          <a:p>
            <a:r>
              <a:rPr lang="en-US">
                <a:cs typeface="Calibri"/>
              </a:rPr>
              <a:t>Announcements </a:t>
            </a:r>
            <a:endParaRPr lang="en-US"/>
          </a:p>
        </p:txBody>
      </p:sp>
      <p:sp>
        <p:nvSpPr>
          <p:cNvPr id="3" name="Content Placeholder 2">
            <a:extLst>
              <a:ext uri="{FF2B5EF4-FFF2-40B4-BE49-F238E27FC236}">
                <a16:creationId xmlns:a16="http://schemas.microsoft.com/office/drawing/2014/main" id="{60C74CC9-EB03-4C86-9843-644915BA6916}"/>
              </a:ext>
            </a:extLst>
          </p:cNvPr>
          <p:cNvSpPr>
            <a:spLocks noGrp="1"/>
          </p:cNvSpPr>
          <p:nvPr>
            <p:ph idx="1"/>
          </p:nvPr>
        </p:nvSpPr>
        <p:spPr>
          <a:xfrm>
            <a:off x="609600" y="1466517"/>
            <a:ext cx="10972800" cy="4659647"/>
          </a:xfrm>
        </p:spPr>
        <p:txBody>
          <a:bodyPr vert="horz" lIns="91440" tIns="45720" rIns="91440" bIns="45720" rtlCol="0" anchor="t">
            <a:normAutofit fontScale="92500" lnSpcReduction="10000"/>
          </a:bodyPr>
          <a:lstStyle/>
          <a:p>
            <a:r>
              <a:rPr lang="en-US" dirty="0">
                <a:cs typeface="Calibri"/>
              </a:rPr>
              <a:t>LSBME Permit Renewals</a:t>
            </a:r>
          </a:p>
          <a:p>
            <a:pPr lvl="1"/>
            <a:r>
              <a:rPr lang="en-US" dirty="0">
                <a:cs typeface="Calibri"/>
              </a:rPr>
              <a:t>Last LSBME Drop off today, February 28, 2023</a:t>
            </a:r>
          </a:p>
          <a:p>
            <a:pPr lvl="1"/>
            <a:r>
              <a:rPr lang="en-US" dirty="0">
                <a:cs typeface="Calibri"/>
              </a:rPr>
              <a:t>House Officers check </a:t>
            </a:r>
            <a:r>
              <a:rPr lang="en-US" dirty="0" err="1">
                <a:cs typeface="Calibri"/>
              </a:rPr>
              <a:t>LaMed</a:t>
            </a:r>
            <a:r>
              <a:rPr lang="en-US" dirty="0">
                <a:cs typeface="Calibri"/>
              </a:rPr>
              <a:t> Dashboard to pay Invoice</a:t>
            </a:r>
          </a:p>
          <a:p>
            <a:r>
              <a:rPr lang="en-US" dirty="0">
                <a:cs typeface="Calibri"/>
              </a:rPr>
              <a:t>NI Onboarding Wellness Training: March 9, 2023</a:t>
            </a:r>
          </a:p>
          <a:p>
            <a:r>
              <a:rPr lang="en-US" dirty="0">
                <a:cs typeface="Calibri"/>
              </a:rPr>
              <a:t>House Officer February 28 Check – 13 days in the Pay Period, </a:t>
            </a:r>
            <a:r>
              <a:rPr lang="en-US" dirty="0">
                <a:ea typeface="+mn-lt"/>
                <a:cs typeface="+mn-lt"/>
              </a:rPr>
              <a:t>(February</a:t>
            </a:r>
            <a:r>
              <a:rPr lang="en-US" dirty="0">
                <a:cs typeface="Calibri"/>
              </a:rPr>
              <a:t> 16-28).  The check amount will be smaller than usual due to the number of days in the pay period.</a:t>
            </a:r>
            <a:endParaRPr lang="en-US" dirty="0">
              <a:ea typeface="+mn-lt"/>
              <a:cs typeface="+mn-lt"/>
            </a:endParaRPr>
          </a:p>
          <a:p>
            <a:r>
              <a:rPr lang="en-US" b="1" dirty="0">
                <a:cs typeface="Calibri"/>
              </a:rPr>
              <a:t>ACGME Leave</a:t>
            </a:r>
            <a:r>
              <a:rPr lang="en-US" dirty="0">
                <a:cs typeface="Calibri"/>
              </a:rPr>
              <a:t> Actions and Check Box added to Resident Scheduler – more information will be shared later.  If you have questions, contact Yolanda Lundsgaard</a:t>
            </a:r>
          </a:p>
          <a:p>
            <a:pPr lvl="1">
              <a:buNone/>
            </a:pPr>
            <a:endParaRPr lang="en-US">
              <a:cs typeface="Calibri"/>
            </a:endParaRPr>
          </a:p>
          <a:p>
            <a:pPr marL="457200" lvl="1" indent="0">
              <a:buNone/>
            </a:pPr>
            <a:endParaRPr lang="en-US">
              <a:cs typeface="Calibri"/>
            </a:endParaRPr>
          </a:p>
        </p:txBody>
      </p:sp>
    </p:spTree>
    <p:extLst>
      <p:ext uri="{BB962C8B-B14F-4D97-AF65-F5344CB8AC3E}">
        <p14:creationId xmlns:p14="http://schemas.microsoft.com/office/powerpoint/2010/main" val="3211676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5701-ED83-4FE2-99D2-628266550F95}"/>
              </a:ext>
            </a:extLst>
          </p:cNvPr>
          <p:cNvSpPr>
            <a:spLocks noGrp="1"/>
          </p:cNvSpPr>
          <p:nvPr>
            <p:ph type="title"/>
          </p:nvPr>
        </p:nvSpPr>
        <p:spPr/>
        <p:txBody>
          <a:bodyPr/>
          <a:lstStyle/>
          <a:p>
            <a:r>
              <a:rPr lang="en-US">
                <a:cs typeface="Calibri"/>
              </a:rPr>
              <a:t>Upcoming Dates</a:t>
            </a:r>
            <a:endParaRPr lang="en-US"/>
          </a:p>
        </p:txBody>
      </p:sp>
      <p:sp>
        <p:nvSpPr>
          <p:cNvPr id="3" name="Content Placeholder 2">
            <a:extLst>
              <a:ext uri="{FF2B5EF4-FFF2-40B4-BE49-F238E27FC236}">
                <a16:creationId xmlns:a16="http://schemas.microsoft.com/office/drawing/2014/main" id="{7C4FB7F0-53C5-4EE2-9971-FB8A34006D16}"/>
              </a:ext>
            </a:extLst>
          </p:cNvPr>
          <p:cNvSpPr>
            <a:spLocks noGrp="1"/>
          </p:cNvSpPr>
          <p:nvPr>
            <p:ph idx="1"/>
          </p:nvPr>
        </p:nvSpPr>
        <p:spPr>
          <a:xfrm>
            <a:off x="749968" y="1163445"/>
            <a:ext cx="10972800" cy="4525963"/>
          </a:xfrm>
        </p:spPr>
        <p:txBody>
          <a:bodyPr vert="horz" lIns="91440" tIns="45720" rIns="91440" bIns="45720" rtlCol="0" anchor="t">
            <a:normAutofit/>
          </a:bodyPr>
          <a:lstStyle/>
          <a:p>
            <a:pPr marL="0" indent="0">
              <a:buNone/>
            </a:pPr>
            <a:endParaRPr lang="en-US" sz="2400">
              <a:cs typeface="Calibri"/>
            </a:endParaRPr>
          </a:p>
          <a:p>
            <a:pPr marL="0" indent="0">
              <a:buNone/>
            </a:pPr>
            <a:r>
              <a:rPr lang="en-US" sz="2400" b="1">
                <a:cs typeface="Calibri"/>
              </a:rPr>
              <a:t>March 1, 2023 - NRMP Rank Order List Certification Deadline 8:00 pm CT</a:t>
            </a:r>
            <a:endParaRPr lang="en-US" b="1"/>
          </a:p>
          <a:p>
            <a:pPr marL="914400" lvl="2" indent="-342900"/>
            <a:r>
              <a:rPr lang="en-US">
                <a:cs typeface="Calibri"/>
              </a:rPr>
              <a:t>March BOM Reports Due</a:t>
            </a:r>
            <a:endParaRPr lang="en-US" sz="1600">
              <a:cs typeface="Calibri"/>
            </a:endParaRPr>
          </a:p>
          <a:p>
            <a:pPr marL="0" indent="0">
              <a:buNone/>
            </a:pPr>
            <a:r>
              <a:rPr lang="en-US" sz="2400">
                <a:cs typeface="Calibri"/>
              </a:rPr>
              <a:t>March 6, 2023 – February EOM Reports Due </a:t>
            </a:r>
            <a:endParaRPr lang="en-US">
              <a:cs typeface="Calibri"/>
            </a:endParaRPr>
          </a:p>
          <a:p>
            <a:pPr marL="0" indent="0">
              <a:buNone/>
            </a:pPr>
            <a:r>
              <a:rPr lang="en-US" sz="2400">
                <a:cs typeface="Calibri"/>
              </a:rPr>
              <a:t>Mar. 13 – 17, 2023 - NRMP – Match Week</a:t>
            </a:r>
          </a:p>
          <a:p>
            <a:pPr marL="0" indent="0">
              <a:buNone/>
            </a:pPr>
            <a:r>
              <a:rPr lang="en-US" sz="2400">
                <a:ea typeface="+mn-lt"/>
                <a:cs typeface="+mn-lt"/>
              </a:rPr>
              <a:t>Mar 16, 2023 – SOAP Rounds 1-4 – all day, 7:00 am – 8:00 pm </a:t>
            </a:r>
          </a:p>
          <a:p>
            <a:pPr marL="0" indent="0">
              <a:buNone/>
            </a:pPr>
            <a:r>
              <a:rPr lang="en-US" sz="2400" b="1">
                <a:ea typeface="+mn-lt"/>
                <a:cs typeface="+mn-lt"/>
              </a:rPr>
              <a:t>Mar. 17, 2023 – Match Day</a:t>
            </a:r>
          </a:p>
          <a:p>
            <a:pPr marL="0" indent="0">
              <a:buNone/>
            </a:pPr>
            <a:r>
              <a:rPr lang="en-US" sz="2400">
                <a:cs typeface="Calibri"/>
              </a:rPr>
              <a:t>Mar. 21 &amp; 28, 2023 – Coordinator Meeting </a:t>
            </a:r>
          </a:p>
          <a:p>
            <a:pPr marL="0" indent="0">
              <a:buNone/>
            </a:pPr>
            <a:r>
              <a:rPr lang="en-US" sz="2400">
                <a:cs typeface="Calibri"/>
              </a:rPr>
              <a:t>Mar. 29, 2023- EOM Reports Due</a:t>
            </a:r>
          </a:p>
        </p:txBody>
      </p:sp>
    </p:spTree>
    <p:extLst>
      <p:ext uri="{BB962C8B-B14F-4D97-AF65-F5344CB8AC3E}">
        <p14:creationId xmlns:p14="http://schemas.microsoft.com/office/powerpoint/2010/main" val="542179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70323-5C3D-45BF-ABF6-8101BA0C4C41}"/>
              </a:ext>
            </a:extLst>
          </p:cNvPr>
          <p:cNvSpPr>
            <a:spLocks noGrp="1"/>
          </p:cNvSpPr>
          <p:nvPr>
            <p:ph type="title"/>
          </p:nvPr>
        </p:nvSpPr>
        <p:spPr/>
        <p:txBody>
          <a:bodyPr/>
          <a:lstStyle/>
          <a:p>
            <a:r>
              <a:rPr lang="en-US">
                <a:cs typeface="Calibri"/>
              </a:rPr>
              <a:t>Orientation Dates</a:t>
            </a:r>
            <a:endParaRPr lang="en-US"/>
          </a:p>
        </p:txBody>
      </p:sp>
      <p:sp>
        <p:nvSpPr>
          <p:cNvPr id="3" name="Content Placeholder 2">
            <a:extLst>
              <a:ext uri="{FF2B5EF4-FFF2-40B4-BE49-F238E27FC236}">
                <a16:creationId xmlns:a16="http://schemas.microsoft.com/office/drawing/2014/main" id="{27F2219B-5243-479D-8D11-907E6B4F0E87}"/>
              </a:ext>
            </a:extLst>
          </p:cNvPr>
          <p:cNvSpPr>
            <a:spLocks noGrp="1"/>
          </p:cNvSpPr>
          <p:nvPr>
            <p:ph sz="half" idx="1"/>
          </p:nvPr>
        </p:nvSpPr>
        <p:spPr>
          <a:xfrm>
            <a:off x="609600" y="1600201"/>
            <a:ext cx="11067667" cy="4525963"/>
          </a:xfrm>
        </p:spPr>
        <p:txBody>
          <a:bodyPr vert="horz" lIns="91440" tIns="45720" rIns="91440" bIns="45720" rtlCol="0" anchor="t">
            <a:normAutofit/>
          </a:bodyPr>
          <a:lstStyle/>
          <a:p>
            <a:r>
              <a:rPr lang="en-US">
                <a:cs typeface="Calibri"/>
              </a:rPr>
              <a:t>LSU Online Orientation- May 15-June 15, 2023</a:t>
            </a:r>
            <a:endParaRPr lang="en-US"/>
          </a:p>
          <a:p>
            <a:r>
              <a:rPr lang="en-US">
                <a:cs typeface="Calibri"/>
              </a:rPr>
              <a:t>LSU Onboarding: June 26-27, 2023</a:t>
            </a:r>
            <a:endParaRPr lang="en-US">
              <a:ea typeface="Calibri"/>
              <a:cs typeface="Calibri"/>
            </a:endParaRPr>
          </a:p>
          <a:p>
            <a:r>
              <a:rPr lang="en-US">
                <a:cs typeface="Calibri"/>
              </a:rPr>
              <a:t>UMC: June 28, 2023</a:t>
            </a:r>
          </a:p>
          <a:p>
            <a:r>
              <a:rPr lang="en-US">
                <a:ea typeface="Calibri"/>
                <a:cs typeface="Calibri"/>
              </a:rPr>
              <a:t>LSU BR- TBD</a:t>
            </a:r>
          </a:p>
        </p:txBody>
      </p:sp>
    </p:spTree>
    <p:extLst>
      <p:ext uri="{BB962C8B-B14F-4D97-AF65-F5344CB8AC3E}">
        <p14:creationId xmlns:p14="http://schemas.microsoft.com/office/powerpoint/2010/main" val="24397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chor="ctr">
            <a:normAutofit/>
          </a:bodyPr>
          <a:lstStyle/>
          <a:p>
            <a:r>
              <a:rPr lang="en-US"/>
              <a:t>ACGME House Officer Survey</a:t>
            </a:r>
          </a:p>
        </p:txBody>
      </p:sp>
      <p:pic>
        <p:nvPicPr>
          <p:cNvPr id="4" name="Picture 4" descr="Whiteboard&#10;&#10;Description automatically generated">
            <a:extLst>
              <a:ext uri="{FF2B5EF4-FFF2-40B4-BE49-F238E27FC236}">
                <a16:creationId xmlns:a16="http://schemas.microsoft.com/office/drawing/2014/main" id="{19112ED6-B901-7430-E448-D24A0946951B}"/>
              </a:ext>
            </a:extLst>
          </p:cNvPr>
          <p:cNvPicPr>
            <a:picLocks noGrp="1" noChangeAspect="1"/>
          </p:cNvPicPr>
          <p:nvPr>
            <p:ph idx="1"/>
          </p:nvPr>
        </p:nvPicPr>
        <p:blipFill>
          <a:blip r:embed="rId2"/>
          <a:stretch>
            <a:fillRect/>
          </a:stretch>
        </p:blipFill>
        <p:spPr>
          <a:xfrm>
            <a:off x="1542495" y="1223791"/>
            <a:ext cx="9051926" cy="4525963"/>
          </a:xfrm>
          <a:noFill/>
        </p:spPr>
      </p:pic>
    </p:spTree>
    <p:extLst>
      <p:ext uri="{BB962C8B-B14F-4D97-AF65-F5344CB8AC3E}">
        <p14:creationId xmlns:p14="http://schemas.microsoft.com/office/powerpoint/2010/main" val="4105276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0439-DDBC-4A30-8456-5EF320544647}"/>
              </a:ext>
            </a:extLst>
          </p:cNvPr>
          <p:cNvSpPr>
            <a:spLocks noGrp="1"/>
          </p:cNvSpPr>
          <p:nvPr>
            <p:ph type="title"/>
          </p:nvPr>
        </p:nvSpPr>
        <p:spPr/>
        <p:txBody>
          <a:bodyPr/>
          <a:lstStyle/>
          <a:p>
            <a:r>
              <a:rPr lang="en-US"/>
              <a:t>Coordinator Advisory Group (C.A.G)</a:t>
            </a:r>
          </a:p>
        </p:txBody>
      </p:sp>
      <p:sp>
        <p:nvSpPr>
          <p:cNvPr id="3" name="Content Placeholder 2">
            <a:extLst>
              <a:ext uri="{FF2B5EF4-FFF2-40B4-BE49-F238E27FC236}">
                <a16:creationId xmlns:a16="http://schemas.microsoft.com/office/drawing/2014/main" id="{030F9867-A3CE-49E0-A971-F2C22FA6C3CF}"/>
              </a:ext>
            </a:extLst>
          </p:cNvPr>
          <p:cNvSpPr>
            <a:spLocks noGrp="1"/>
          </p:cNvSpPr>
          <p:nvPr>
            <p:ph sz="half" idx="1"/>
          </p:nvPr>
        </p:nvSpPr>
        <p:spPr>
          <a:xfrm>
            <a:off x="609600" y="1554297"/>
            <a:ext cx="11040125" cy="3571168"/>
          </a:xfrm>
        </p:spPr>
        <p:txBody>
          <a:bodyPr vert="horz" lIns="91440" tIns="45720" rIns="91440" bIns="45720" rtlCol="0" anchor="t">
            <a:normAutofit/>
          </a:bodyPr>
          <a:lstStyle/>
          <a:p>
            <a:r>
              <a:rPr lang="en-US">
                <a:cs typeface="Calibri"/>
              </a:rPr>
              <a:t>Name</a:t>
            </a:r>
            <a:endParaRPr lang="en-US"/>
          </a:p>
          <a:p>
            <a:r>
              <a:rPr lang="en-US">
                <a:ea typeface="+mn-lt"/>
                <a:cs typeface="+mn-lt"/>
              </a:rPr>
              <a:t>GME Coordinator Advisory Group </a:t>
            </a:r>
            <a:r>
              <a:rPr lang="en-US">
                <a:ea typeface="+mn-lt"/>
                <a:cs typeface="+mn-lt"/>
                <a:hlinkClick r:id="rId2"/>
              </a:rPr>
              <a:t>&lt;GMECAG@lsuhsc.edu</a:t>
            </a:r>
            <a:r>
              <a:rPr lang="en-US">
                <a:ea typeface="+mn-lt"/>
                <a:cs typeface="+mn-lt"/>
              </a:rPr>
              <a:t>&gt; </a:t>
            </a:r>
          </a:p>
          <a:p>
            <a:r>
              <a:rPr lang="en-US">
                <a:ea typeface="+mn-lt"/>
                <a:cs typeface="+mn-lt"/>
              </a:rPr>
              <a:t>Meeting Attendance </a:t>
            </a:r>
          </a:p>
        </p:txBody>
      </p:sp>
      <p:pic>
        <p:nvPicPr>
          <p:cNvPr id="4" name="Picture 4" descr="Calendar&#10;&#10;Description automatically generated">
            <a:extLst>
              <a:ext uri="{FF2B5EF4-FFF2-40B4-BE49-F238E27FC236}">
                <a16:creationId xmlns:a16="http://schemas.microsoft.com/office/drawing/2014/main" id="{D17A7EF7-CE91-6D7D-C340-E56334E360BC}"/>
              </a:ext>
            </a:extLst>
          </p:cNvPr>
          <p:cNvPicPr>
            <a:picLocks noChangeAspect="1"/>
          </p:cNvPicPr>
          <p:nvPr/>
        </p:nvPicPr>
        <p:blipFill>
          <a:blip r:embed="rId3"/>
          <a:stretch>
            <a:fillRect/>
          </a:stretch>
        </p:blipFill>
        <p:spPr>
          <a:xfrm>
            <a:off x="4378037" y="2742329"/>
            <a:ext cx="3089563" cy="3837472"/>
          </a:xfrm>
          <a:prstGeom prst="rect">
            <a:avLst/>
          </a:prstGeom>
        </p:spPr>
      </p:pic>
    </p:spTree>
    <p:extLst>
      <p:ext uri="{BB962C8B-B14F-4D97-AF65-F5344CB8AC3E}">
        <p14:creationId xmlns:p14="http://schemas.microsoft.com/office/powerpoint/2010/main" val="360794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23A80A7-04F8-1D6E-CAB6-A7E85D0D971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336723" y="1801296"/>
            <a:ext cx="7419975"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72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70323-5C3D-45BF-ABF6-8101BA0C4C41}"/>
              </a:ext>
            </a:extLst>
          </p:cNvPr>
          <p:cNvSpPr>
            <a:spLocks noGrp="1"/>
          </p:cNvSpPr>
          <p:nvPr>
            <p:ph type="title"/>
          </p:nvPr>
        </p:nvSpPr>
        <p:spPr/>
        <p:txBody>
          <a:bodyPr/>
          <a:lstStyle/>
          <a:p>
            <a:r>
              <a:rPr lang="en-US">
                <a:cs typeface="Calibri"/>
              </a:rPr>
              <a:t>LA Medicaid Portal Registration</a:t>
            </a:r>
            <a:endParaRPr lang="en-US"/>
          </a:p>
        </p:txBody>
      </p:sp>
      <p:sp>
        <p:nvSpPr>
          <p:cNvPr id="3" name="Content Placeholder 2">
            <a:extLst>
              <a:ext uri="{FF2B5EF4-FFF2-40B4-BE49-F238E27FC236}">
                <a16:creationId xmlns:a16="http://schemas.microsoft.com/office/drawing/2014/main" id="{27F2219B-5243-479D-8D11-907E6B4F0E87}"/>
              </a:ext>
            </a:extLst>
          </p:cNvPr>
          <p:cNvSpPr>
            <a:spLocks noGrp="1"/>
          </p:cNvSpPr>
          <p:nvPr>
            <p:ph sz="half" idx="1"/>
          </p:nvPr>
        </p:nvSpPr>
        <p:spPr>
          <a:xfrm>
            <a:off x="609600" y="1600201"/>
            <a:ext cx="11067667" cy="4525963"/>
          </a:xfrm>
        </p:spPr>
        <p:txBody>
          <a:bodyPr vert="horz" lIns="91440" tIns="45720" rIns="91440" bIns="45720" rtlCol="0" anchor="t">
            <a:normAutofit/>
          </a:bodyPr>
          <a:lstStyle/>
          <a:p>
            <a:r>
              <a:rPr lang="en-US">
                <a:cs typeface="Calibri"/>
              </a:rPr>
              <a:t>All outstanding residents were emailed on 1/20/23</a:t>
            </a:r>
          </a:p>
          <a:p>
            <a:r>
              <a:rPr lang="en-US" b="1">
                <a:cs typeface="Calibri"/>
              </a:rPr>
              <a:t>Deadline – March 31st</a:t>
            </a:r>
          </a:p>
          <a:p>
            <a:r>
              <a:rPr lang="en-US">
                <a:cs typeface="Calibri"/>
              </a:rPr>
              <a:t>As of 2/15/23 </a:t>
            </a:r>
          </a:p>
          <a:p>
            <a:pPr lvl="1"/>
            <a:r>
              <a:rPr lang="en-US">
                <a:ea typeface="+mn-lt"/>
                <a:cs typeface="+mn-lt"/>
              </a:rPr>
              <a:t>Completed - 312</a:t>
            </a:r>
          </a:p>
          <a:p>
            <a:pPr lvl="1"/>
            <a:r>
              <a:rPr lang="en-US">
                <a:ea typeface="+mn-lt"/>
                <a:cs typeface="+mn-lt"/>
              </a:rPr>
              <a:t>Not Completed - 140</a:t>
            </a:r>
          </a:p>
          <a:p>
            <a:pPr lvl="1"/>
            <a:r>
              <a:rPr lang="en-US">
                <a:ea typeface="+mn-lt"/>
                <a:cs typeface="+mn-lt"/>
              </a:rPr>
              <a:t>Not Required - 500</a:t>
            </a:r>
            <a:endParaRPr lang="en-US">
              <a:cs typeface="Calibri"/>
            </a:endParaRPr>
          </a:p>
          <a:p>
            <a:r>
              <a:rPr lang="en-US">
                <a:cs typeface="Calibri"/>
              </a:rPr>
              <a:t>Registration status can be looked up using NPI at</a:t>
            </a:r>
            <a:br>
              <a:rPr lang="en-US" b="1">
                <a:cs typeface="Calibri"/>
              </a:rPr>
            </a:br>
            <a:r>
              <a:rPr lang="en-US">
                <a:ea typeface="+mn-lt"/>
                <a:cs typeface="+mn-lt"/>
                <a:hlinkClick r:id="rId2"/>
              </a:rPr>
              <a:t>https://www.lamedicaid.com/apps/portalenrollmentstatus/Search</a:t>
            </a:r>
            <a:r>
              <a:rPr lang="en-US">
                <a:ea typeface="+mn-lt"/>
                <a:cs typeface="+mn-lt"/>
              </a:rPr>
              <a:t> </a:t>
            </a:r>
            <a:endParaRPr lang="en-US" b="1">
              <a:cs typeface="Calibri"/>
            </a:endParaRPr>
          </a:p>
        </p:txBody>
      </p:sp>
    </p:spTree>
    <p:extLst>
      <p:ext uri="{BB962C8B-B14F-4D97-AF65-F5344CB8AC3E}">
        <p14:creationId xmlns:p14="http://schemas.microsoft.com/office/powerpoint/2010/main" val="138899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E326-8351-C745-2851-8C2A31291067}"/>
              </a:ext>
            </a:extLst>
          </p:cNvPr>
          <p:cNvSpPr>
            <a:spLocks noGrp="1"/>
          </p:cNvSpPr>
          <p:nvPr>
            <p:ph type="title"/>
          </p:nvPr>
        </p:nvSpPr>
        <p:spPr>
          <a:xfrm>
            <a:off x="609601" y="6605"/>
            <a:ext cx="4011084" cy="1083348"/>
          </a:xfrm>
        </p:spPr>
        <p:txBody>
          <a:bodyPr>
            <a:normAutofit/>
          </a:bodyPr>
          <a:lstStyle/>
          <a:p>
            <a:pPr algn="ctr"/>
            <a:r>
              <a:rPr lang="en-US" sz="2400">
                <a:cs typeface="Calibri"/>
              </a:rPr>
              <a:t>LSBME – Permit Renewal</a:t>
            </a:r>
            <a:br>
              <a:rPr lang="en-US" sz="2400">
                <a:cs typeface="Calibri"/>
              </a:rPr>
            </a:br>
            <a:r>
              <a:rPr lang="en-US" sz="2400">
                <a:cs typeface="Calibri"/>
              </a:rPr>
              <a:t>Invoicing</a:t>
            </a:r>
          </a:p>
        </p:txBody>
      </p:sp>
      <p:pic>
        <p:nvPicPr>
          <p:cNvPr id="5" name="Picture 5" descr="A picture containing graphical user interface&#10;&#10;Description automatically generated">
            <a:extLst>
              <a:ext uri="{FF2B5EF4-FFF2-40B4-BE49-F238E27FC236}">
                <a16:creationId xmlns:a16="http://schemas.microsoft.com/office/drawing/2014/main" id="{BA6EB6C5-AEC0-CF39-B8EE-EA08D656E40C}"/>
              </a:ext>
            </a:extLst>
          </p:cNvPr>
          <p:cNvPicPr>
            <a:picLocks noGrp="1" noChangeAspect="1"/>
          </p:cNvPicPr>
          <p:nvPr>
            <p:ph idx="1"/>
          </p:nvPr>
        </p:nvPicPr>
        <p:blipFill>
          <a:blip r:embed="rId2"/>
          <a:stretch>
            <a:fillRect/>
          </a:stretch>
        </p:blipFill>
        <p:spPr>
          <a:xfrm>
            <a:off x="4699408" y="139027"/>
            <a:ext cx="4004471" cy="6554499"/>
          </a:xfrm>
        </p:spPr>
      </p:pic>
      <p:sp>
        <p:nvSpPr>
          <p:cNvPr id="4" name="Text Placeholder 3">
            <a:extLst>
              <a:ext uri="{FF2B5EF4-FFF2-40B4-BE49-F238E27FC236}">
                <a16:creationId xmlns:a16="http://schemas.microsoft.com/office/drawing/2014/main" id="{C0A78F89-0698-AE2B-B28B-62D2208F9627}"/>
              </a:ext>
            </a:extLst>
          </p:cNvPr>
          <p:cNvSpPr>
            <a:spLocks noGrp="1"/>
          </p:cNvSpPr>
          <p:nvPr>
            <p:ph type="body" sz="half" idx="2"/>
          </p:nvPr>
        </p:nvSpPr>
        <p:spPr>
          <a:xfrm>
            <a:off x="106394" y="1003619"/>
            <a:ext cx="4592775" cy="4847347"/>
          </a:xfrm>
        </p:spPr>
        <p:txBody>
          <a:bodyPr vert="horz" lIns="91440" tIns="45720" rIns="91440" bIns="45720" rtlCol="0" anchor="t">
            <a:normAutofit fontScale="85000" lnSpcReduction="20000"/>
          </a:bodyPr>
          <a:lstStyle/>
          <a:p>
            <a:r>
              <a:rPr lang="en-US" sz="2000">
                <a:cs typeface="Calibri"/>
              </a:rPr>
              <a:t>House Officers should receive an Email from the LSBME to pay the invoice.</a:t>
            </a:r>
          </a:p>
          <a:p>
            <a:r>
              <a:rPr lang="en-US" sz="2000">
                <a:cs typeface="Calibri"/>
              </a:rPr>
              <a:t>House Officers log into their LSBME </a:t>
            </a:r>
            <a:r>
              <a:rPr lang="en-US" sz="2000" err="1">
                <a:cs typeface="Calibri"/>
              </a:rPr>
              <a:t>LaMed</a:t>
            </a:r>
            <a:r>
              <a:rPr lang="en-US" sz="2000">
                <a:cs typeface="Calibri"/>
              </a:rPr>
              <a:t> Dashboard </a:t>
            </a:r>
            <a:r>
              <a:rPr lang="en-US" sz="2000">
                <a:cs typeface="Calibri"/>
                <a:hlinkClick r:id="rId3"/>
              </a:rPr>
              <a:t>https://online.lalsbme.org/#/</a:t>
            </a:r>
            <a:endParaRPr lang="en-US" sz="2000">
              <a:cs typeface="Calibri"/>
            </a:endParaRPr>
          </a:p>
          <a:p>
            <a:endParaRPr lang="en-US" sz="2000">
              <a:cs typeface="Calibri"/>
            </a:endParaRPr>
          </a:p>
          <a:p>
            <a:r>
              <a:rPr lang="en-US" sz="2000">
                <a:cs typeface="Calibri"/>
              </a:rPr>
              <a:t>No response from LSBME on why Program Coordinators are receiving the pay invoice email for some House Officers.</a:t>
            </a:r>
            <a:endParaRPr lang="en-US"/>
          </a:p>
          <a:p>
            <a:endParaRPr lang="en-US" sz="2000">
              <a:cs typeface="Calibri"/>
            </a:endParaRPr>
          </a:p>
          <a:p>
            <a:r>
              <a:rPr lang="en-US" sz="2000">
                <a:cs typeface="Calibri"/>
              </a:rPr>
              <a:t>Ignore the message in the Credential Details box that states "not eligible to renew because it is not within 56 days (8 weeks) of your next expiration date"</a:t>
            </a:r>
            <a:endParaRPr lang="en-US"/>
          </a:p>
          <a:p>
            <a:endParaRPr lang="en-US" sz="2000">
              <a:cs typeface="Calibri"/>
            </a:endParaRPr>
          </a:p>
          <a:p>
            <a:r>
              <a:rPr lang="en-US" sz="2000">
                <a:cs typeface="Calibri"/>
              </a:rPr>
              <a:t>The invoice should be included in the Payment Detail box</a:t>
            </a:r>
            <a:endParaRPr lang="en-US"/>
          </a:p>
          <a:p>
            <a:pPr marL="342900" indent="-342900">
              <a:buChar char="•"/>
            </a:pPr>
            <a:r>
              <a:rPr lang="en-US" sz="2000">
                <a:cs typeface="Calibri"/>
              </a:rPr>
              <a:t>Select Pay Invoice </a:t>
            </a:r>
          </a:p>
          <a:p>
            <a:pPr marL="342900" indent="-342900">
              <a:buChar char="•"/>
            </a:pPr>
            <a:r>
              <a:rPr lang="en-US" sz="2000">
                <a:cs typeface="Calibri"/>
              </a:rPr>
              <a:t>Enter payment information in the Fee &amp; Payment Box</a:t>
            </a:r>
          </a:p>
          <a:p>
            <a:endParaRPr lang="en-US" sz="2000">
              <a:cs typeface="Calibri"/>
            </a:endParaRPr>
          </a:p>
        </p:txBody>
      </p:sp>
      <p:pic>
        <p:nvPicPr>
          <p:cNvPr id="7" name="Picture 4" descr="Graphical user interface, application&#10;&#10;Description automatically generated">
            <a:extLst>
              <a:ext uri="{FF2B5EF4-FFF2-40B4-BE49-F238E27FC236}">
                <a16:creationId xmlns:a16="http://schemas.microsoft.com/office/drawing/2014/main" id="{6D55A940-0AE1-3EFB-3A3D-816F1D63C1D6}"/>
              </a:ext>
            </a:extLst>
          </p:cNvPr>
          <p:cNvPicPr>
            <a:picLocks noChangeAspect="1"/>
          </p:cNvPicPr>
          <p:nvPr/>
        </p:nvPicPr>
        <p:blipFill>
          <a:blip r:embed="rId4"/>
          <a:stretch>
            <a:fillRect/>
          </a:stretch>
        </p:blipFill>
        <p:spPr>
          <a:xfrm>
            <a:off x="8763618" y="140681"/>
            <a:ext cx="3347869" cy="4780771"/>
          </a:xfrm>
          <a:prstGeom prst="rect">
            <a:avLst/>
          </a:prstGeom>
        </p:spPr>
      </p:pic>
    </p:spTree>
    <p:extLst>
      <p:ext uri="{BB962C8B-B14F-4D97-AF65-F5344CB8AC3E}">
        <p14:creationId xmlns:p14="http://schemas.microsoft.com/office/powerpoint/2010/main" val="229759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2C77-9C24-B1F1-2FEF-A8ACB501C450}"/>
              </a:ext>
            </a:extLst>
          </p:cNvPr>
          <p:cNvSpPr>
            <a:spLocks noGrp="1"/>
          </p:cNvSpPr>
          <p:nvPr>
            <p:ph type="title"/>
          </p:nvPr>
        </p:nvSpPr>
        <p:spPr/>
        <p:txBody>
          <a:bodyPr>
            <a:normAutofit fontScale="90000"/>
          </a:bodyPr>
          <a:lstStyle/>
          <a:p>
            <a:r>
              <a:rPr lang="en-US">
                <a:cs typeface="Calibri"/>
              </a:rPr>
              <a:t>NRMP</a:t>
            </a:r>
            <a:br>
              <a:rPr lang="en-US">
                <a:cs typeface="Calibri"/>
              </a:rPr>
            </a:br>
            <a:r>
              <a:rPr lang="en-US">
                <a:cs typeface="Calibri"/>
              </a:rPr>
              <a:t>Fellowship Programs</a:t>
            </a:r>
            <a:endParaRPr lang="en-US"/>
          </a:p>
        </p:txBody>
      </p:sp>
      <p:sp>
        <p:nvSpPr>
          <p:cNvPr id="3" name="Content Placeholder 2">
            <a:extLst>
              <a:ext uri="{FF2B5EF4-FFF2-40B4-BE49-F238E27FC236}">
                <a16:creationId xmlns:a16="http://schemas.microsoft.com/office/drawing/2014/main" id="{BAE822B2-AB8F-9E79-44C3-10EFEDCA5EB6}"/>
              </a:ext>
            </a:extLst>
          </p:cNvPr>
          <p:cNvSpPr>
            <a:spLocks noGrp="1"/>
          </p:cNvSpPr>
          <p:nvPr>
            <p:ph idx="1"/>
          </p:nvPr>
        </p:nvSpPr>
        <p:spPr>
          <a:xfrm>
            <a:off x="609600" y="1600201"/>
            <a:ext cx="10972800" cy="4726489"/>
          </a:xfrm>
        </p:spPr>
        <p:txBody>
          <a:bodyPr vert="horz" lIns="91440" tIns="45720" rIns="91440" bIns="45720" rtlCol="0" anchor="t">
            <a:normAutofit fontScale="85000" lnSpcReduction="10000"/>
          </a:bodyPr>
          <a:lstStyle/>
          <a:p>
            <a:r>
              <a:rPr lang="en-US" b="1">
                <a:cs typeface="Calibri"/>
              </a:rPr>
              <a:t>Fellowship Match Openings for 2024 Appointment </a:t>
            </a:r>
          </a:p>
          <a:p>
            <a:pPr lvl="1"/>
            <a:r>
              <a:rPr lang="en-US" b="1">
                <a:ea typeface="+mn-lt"/>
                <a:cs typeface="+mn-lt"/>
              </a:rPr>
              <a:t>February 8, 2023</a:t>
            </a:r>
          </a:p>
          <a:p>
            <a:pPr lvl="2"/>
            <a:r>
              <a:rPr lang="en-US">
                <a:cs typeface="Calibri"/>
              </a:rPr>
              <a:t>Laryngology</a:t>
            </a:r>
            <a:endParaRPr lang="en-US">
              <a:ea typeface="+mn-lt"/>
              <a:cs typeface="+mn-lt"/>
            </a:endParaRPr>
          </a:p>
          <a:p>
            <a:pPr lvl="2"/>
            <a:r>
              <a:rPr lang="en-US">
                <a:cs typeface="Calibri"/>
              </a:rPr>
              <a:t> Vascular Surgery</a:t>
            </a:r>
            <a:endParaRPr lang="en-US">
              <a:ea typeface="+mn-lt"/>
              <a:cs typeface="+mn-lt"/>
            </a:endParaRPr>
          </a:p>
          <a:p>
            <a:pPr lvl="1"/>
            <a:r>
              <a:rPr lang="en-US" b="1">
                <a:cs typeface="Calibri"/>
              </a:rPr>
              <a:t>February 15, 2023</a:t>
            </a:r>
            <a:endParaRPr lang="en-US" b="1">
              <a:ea typeface="+mn-lt"/>
              <a:cs typeface="+mn-lt"/>
            </a:endParaRPr>
          </a:p>
          <a:p>
            <a:pPr lvl="2"/>
            <a:r>
              <a:rPr lang="en-US">
                <a:cs typeface="Calibri"/>
              </a:rPr>
              <a:t>Epilepsy &amp; Clinical Neurophysiology (New to NRMP Match)</a:t>
            </a:r>
            <a:endParaRPr lang="en-US">
              <a:ea typeface="+mn-lt"/>
              <a:cs typeface="+mn-lt"/>
            </a:endParaRPr>
          </a:p>
          <a:p>
            <a:pPr lvl="1"/>
            <a:r>
              <a:rPr lang="en-US" b="1">
                <a:ea typeface="+mn-lt"/>
                <a:cs typeface="+mn-lt"/>
              </a:rPr>
              <a:t>March 22, 2023</a:t>
            </a:r>
          </a:p>
          <a:p>
            <a:pPr lvl="2"/>
            <a:r>
              <a:rPr lang="en-US">
                <a:ea typeface="+mn-lt"/>
                <a:cs typeface="+mn-lt"/>
              </a:rPr>
              <a:t>Radiology –Breast Imaging, Musculoskeletal, Neuroradiology</a:t>
            </a:r>
          </a:p>
          <a:p>
            <a:r>
              <a:rPr lang="en-US" b="1">
                <a:cs typeface="Calibri"/>
              </a:rPr>
              <a:t>Webinar: Introduction to the Fellowship Match </a:t>
            </a:r>
            <a:r>
              <a:rPr lang="en-US" sz="2400" b="1">
                <a:cs typeface="Calibri"/>
              </a:rPr>
              <a:t>– Available on the NRMP website:</a:t>
            </a:r>
            <a:endParaRPr lang="en-US" sz="2400" b="1">
              <a:ea typeface="+mn-lt"/>
              <a:cs typeface="+mn-lt"/>
            </a:endParaRPr>
          </a:p>
          <a:p>
            <a:pPr lvl="1"/>
            <a:r>
              <a:rPr lang="en-US">
                <a:ea typeface="+mn-lt"/>
                <a:cs typeface="+mn-lt"/>
                <a:hlinkClick r:id="rId2"/>
              </a:rPr>
              <a:t>https://www.nrmp.org/about/news/2023/02/nrmp-hosts-introduction-to-the-fellowship-match-for-programs-and-institutions</a:t>
            </a:r>
            <a:endParaRPr lang="en-US" b="1">
              <a:cs typeface="Calibri"/>
            </a:endParaRPr>
          </a:p>
          <a:p>
            <a:pPr marL="457200" lvl="1" indent="0">
              <a:buNone/>
            </a:pPr>
            <a:r>
              <a:rPr lang="en-US">
                <a:cs typeface="Calibri"/>
              </a:rPr>
              <a:t>                                                                                                                </a:t>
            </a:r>
            <a:endParaRPr lang="en-US" b="1">
              <a:cs typeface="Calibri"/>
            </a:endParaRPr>
          </a:p>
        </p:txBody>
      </p:sp>
    </p:spTree>
    <p:extLst>
      <p:ext uri="{BB962C8B-B14F-4D97-AF65-F5344CB8AC3E}">
        <p14:creationId xmlns:p14="http://schemas.microsoft.com/office/powerpoint/2010/main" val="3431437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70323-5C3D-45BF-ABF6-8101BA0C4C41}"/>
              </a:ext>
            </a:extLst>
          </p:cNvPr>
          <p:cNvSpPr>
            <a:spLocks noGrp="1"/>
          </p:cNvSpPr>
          <p:nvPr>
            <p:ph type="title"/>
          </p:nvPr>
        </p:nvSpPr>
        <p:spPr>
          <a:xfrm>
            <a:off x="703179" y="167690"/>
            <a:ext cx="10972800" cy="955842"/>
          </a:xfrm>
        </p:spPr>
        <p:txBody>
          <a:bodyPr>
            <a:normAutofit fontScale="90000"/>
          </a:bodyPr>
          <a:lstStyle/>
          <a:p>
            <a:r>
              <a:rPr lang="en-US">
                <a:cs typeface="Calibri"/>
              </a:rPr>
              <a:t>NRMP </a:t>
            </a:r>
            <a:br>
              <a:rPr lang="en-US">
                <a:cs typeface="Calibri"/>
              </a:rPr>
            </a:br>
            <a:r>
              <a:rPr lang="en-US">
                <a:cs typeface="Calibri"/>
              </a:rPr>
              <a:t>2023 Match &amp; SOAP</a:t>
            </a:r>
            <a:r>
              <a:rPr lang="en-US" b="1">
                <a:ea typeface="+mj-lt"/>
                <a:cs typeface="+mj-lt"/>
              </a:rPr>
              <a:t> </a:t>
            </a:r>
            <a:r>
              <a:rPr lang="en-US" sz="1800">
                <a:cs typeface="Calibri"/>
              </a:rPr>
              <a:t> </a:t>
            </a:r>
          </a:p>
        </p:txBody>
      </p:sp>
      <p:sp>
        <p:nvSpPr>
          <p:cNvPr id="3" name="Content Placeholder 2">
            <a:extLst>
              <a:ext uri="{FF2B5EF4-FFF2-40B4-BE49-F238E27FC236}">
                <a16:creationId xmlns:a16="http://schemas.microsoft.com/office/drawing/2014/main" id="{27F2219B-5243-479D-8D11-907E6B4F0E87}"/>
              </a:ext>
            </a:extLst>
          </p:cNvPr>
          <p:cNvSpPr>
            <a:spLocks noGrp="1"/>
          </p:cNvSpPr>
          <p:nvPr>
            <p:ph sz="half" idx="1"/>
          </p:nvPr>
        </p:nvSpPr>
        <p:spPr>
          <a:xfrm>
            <a:off x="355601" y="1306097"/>
            <a:ext cx="11562297" cy="5047330"/>
          </a:xfrm>
        </p:spPr>
        <p:txBody>
          <a:bodyPr vert="horz" lIns="91440" tIns="45720" rIns="91440" bIns="45720" rtlCol="0" anchor="t">
            <a:normAutofit fontScale="77500" lnSpcReduction="20000"/>
          </a:bodyPr>
          <a:lstStyle/>
          <a:p>
            <a:pPr marL="457200" indent="-457200"/>
            <a:r>
              <a:rPr lang="en-US" b="1">
                <a:ea typeface="+mn-lt"/>
                <a:cs typeface="+mn-lt"/>
              </a:rPr>
              <a:t>March 1, 2023</a:t>
            </a:r>
            <a:r>
              <a:rPr lang="en-US">
                <a:ea typeface="+mn-lt"/>
                <a:cs typeface="+mn-lt"/>
              </a:rPr>
              <a:t>   </a:t>
            </a:r>
            <a:r>
              <a:rPr lang="en-US" sz="2400">
                <a:ea typeface="+mn-lt"/>
                <a:cs typeface="+mn-lt"/>
              </a:rPr>
              <a:t> 8:00 p.m. CT: </a:t>
            </a:r>
            <a:r>
              <a:rPr lang="en-US">
                <a:ea typeface="+mn-lt"/>
                <a:cs typeface="+mn-lt"/>
              </a:rPr>
              <a:t>       </a:t>
            </a:r>
            <a:r>
              <a:rPr lang="en-US" b="1">
                <a:ea typeface="+mn-lt"/>
                <a:cs typeface="+mn-lt"/>
              </a:rPr>
              <a:t>Rank Order Certification Deadline</a:t>
            </a:r>
          </a:p>
          <a:p>
            <a:pPr marL="457200" indent="-457200"/>
            <a:r>
              <a:rPr lang="en-US" b="1">
                <a:ea typeface="+mn-lt"/>
                <a:cs typeface="+mn-lt"/>
              </a:rPr>
              <a:t>March 3, 2023</a:t>
            </a:r>
            <a:r>
              <a:rPr lang="en-US">
                <a:ea typeface="+mn-lt"/>
                <a:cs typeface="+mn-lt"/>
              </a:rPr>
              <a:t>    </a:t>
            </a:r>
            <a:r>
              <a:rPr lang="en-US" sz="2400">
                <a:ea typeface="+mn-lt"/>
                <a:cs typeface="+mn-lt"/>
              </a:rPr>
              <a:t>Noon – 1pm CT:</a:t>
            </a:r>
            <a:r>
              <a:rPr lang="en-US">
                <a:ea typeface="+mn-lt"/>
                <a:cs typeface="+mn-lt"/>
              </a:rPr>
              <a:t>    </a:t>
            </a:r>
            <a:r>
              <a:rPr lang="en-US" sz="2400">
                <a:ea typeface="+mn-lt"/>
                <a:cs typeface="+mn-lt"/>
              </a:rPr>
              <a:t>NRMP &amp; ERAS Webinar:  Navigating Match Week  and SOAP – Register for the Webinar, space is limited, it will be posted on the NRMP Website after March 3, 2023.</a:t>
            </a:r>
          </a:p>
          <a:p>
            <a:pPr marL="457200" indent="-457200"/>
            <a:r>
              <a:rPr lang="en-US" b="1">
                <a:ea typeface="+mn-lt"/>
                <a:cs typeface="+mn-lt"/>
              </a:rPr>
              <a:t>March</a:t>
            </a:r>
            <a:r>
              <a:rPr lang="en-US" b="1">
                <a:cs typeface="Calibri"/>
              </a:rPr>
              <a:t> 13, 2023 </a:t>
            </a:r>
            <a:r>
              <a:rPr lang="en-US">
                <a:cs typeface="Calibri"/>
              </a:rPr>
              <a:t> </a:t>
            </a:r>
            <a:r>
              <a:rPr lang="en-US" sz="2400">
                <a:cs typeface="Calibri"/>
              </a:rPr>
              <a:t>9:00 a.m. CT</a:t>
            </a:r>
            <a:endParaRPr lang="en-US" sz="2400"/>
          </a:p>
          <a:p>
            <a:pPr lvl="1"/>
            <a:r>
              <a:rPr lang="en-US">
                <a:cs typeface="Calibri"/>
              </a:rPr>
              <a:t>Match &amp; SOAP Week Schedule:  </a:t>
            </a:r>
            <a:r>
              <a:rPr lang="en-US" sz="1600">
                <a:ea typeface="+mn-lt"/>
                <a:cs typeface="+mn-lt"/>
                <a:hlinkClick r:id="rId2"/>
              </a:rPr>
              <a:t>https://www.nrmp.org/wp-content/uploads/2023/02/2023-Match-Week-and-SOAP-Schedule-FINAL-Printable-2.pdf</a:t>
            </a:r>
            <a:endParaRPr lang="en-US" sz="1600">
              <a:cs typeface="Calibri"/>
            </a:endParaRPr>
          </a:p>
          <a:p>
            <a:pPr lvl="2"/>
            <a:r>
              <a:rPr lang="en-US">
                <a:cs typeface="Calibri"/>
              </a:rPr>
              <a:t>SOAP Begins </a:t>
            </a:r>
          </a:p>
          <a:p>
            <a:pPr lvl="2"/>
            <a:r>
              <a:rPr lang="en-US" b="1">
                <a:cs typeface="Calibri"/>
              </a:rPr>
              <a:t>Did My Program Fill – Notified by Email and R3 System</a:t>
            </a:r>
          </a:p>
          <a:p>
            <a:r>
              <a:rPr lang="en-US" b="1">
                <a:ea typeface="+mn-lt"/>
                <a:cs typeface="+mn-lt"/>
              </a:rPr>
              <a:t>March 16, 2023 </a:t>
            </a:r>
          </a:p>
          <a:p>
            <a:pPr lvl="1"/>
            <a:r>
              <a:rPr lang="en-US">
                <a:ea typeface="+mn-lt"/>
                <a:cs typeface="+mn-lt"/>
              </a:rPr>
              <a:t>7:00 a.m. - 8:00 p.m. CT:  SOAP Rounds 1 – 4 </a:t>
            </a:r>
          </a:p>
          <a:p>
            <a:pPr lvl="1"/>
            <a:r>
              <a:rPr lang="en-US">
                <a:ea typeface="+mn-lt"/>
                <a:cs typeface="+mn-lt"/>
              </a:rPr>
              <a:t>1:00 p.m. CT:   Program Confidential Roster of Matched Applicants available (by email &amp; R3 system)</a:t>
            </a:r>
          </a:p>
          <a:p>
            <a:r>
              <a:rPr lang="en-US" b="1">
                <a:ea typeface="+mn-lt"/>
                <a:cs typeface="+mn-lt"/>
              </a:rPr>
              <a:t>Match Day: </a:t>
            </a:r>
            <a:r>
              <a:rPr lang="en-US">
                <a:ea typeface="+mn-lt"/>
                <a:cs typeface="+mn-lt"/>
              </a:rPr>
              <a:t>   March 17, 2023  11:00 a.m. CT</a:t>
            </a:r>
          </a:p>
          <a:p>
            <a:pPr lvl="1"/>
            <a:r>
              <a:rPr lang="en-US">
                <a:ea typeface="+mn-lt"/>
                <a:cs typeface="+mn-lt"/>
              </a:rPr>
              <a:t>No In-person Match Ceremony for  Programs to attend </a:t>
            </a:r>
          </a:p>
          <a:p>
            <a:pPr lvl="1"/>
            <a:r>
              <a:rPr lang="en-US">
                <a:ea typeface="+mn-lt"/>
                <a:cs typeface="+mn-lt"/>
              </a:rPr>
              <a:t>Students Receive Email from NRMP </a:t>
            </a:r>
            <a:endParaRPr lang="en-US"/>
          </a:p>
          <a:p>
            <a:pPr marL="0" indent="0">
              <a:buNone/>
            </a:pPr>
            <a:endParaRPr lang="en-US" b="1">
              <a:ea typeface="+mn-lt"/>
              <a:cs typeface="+mn-lt"/>
            </a:endParaRPr>
          </a:p>
          <a:p>
            <a:pPr marL="0" indent="0">
              <a:buNone/>
            </a:pPr>
            <a:r>
              <a:rPr lang="en-US" b="1">
                <a:ea typeface="+mn-lt"/>
                <a:cs typeface="+mn-lt"/>
              </a:rPr>
              <a:t>Programs CANNOT Contact</a:t>
            </a:r>
            <a:r>
              <a:rPr lang="en-US" b="1">
                <a:cs typeface="Calibri"/>
              </a:rPr>
              <a:t> Matched Applicants until after 11:00 a.m. CT on March 17, 2023</a:t>
            </a:r>
            <a:endParaRPr lang="en-US"/>
          </a:p>
        </p:txBody>
      </p:sp>
    </p:spTree>
    <p:extLst>
      <p:ext uri="{BB962C8B-B14F-4D97-AF65-F5344CB8AC3E}">
        <p14:creationId xmlns:p14="http://schemas.microsoft.com/office/powerpoint/2010/main" val="274176967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FC6CA915225C4BB9F3585CD0332040" ma:contentTypeVersion="6" ma:contentTypeDescription="Create a new document." ma:contentTypeScope="" ma:versionID="84501fc04754bad632d0b96611f2ab41">
  <xsd:schema xmlns:xsd="http://www.w3.org/2001/XMLSchema" xmlns:xs="http://www.w3.org/2001/XMLSchema" xmlns:p="http://schemas.microsoft.com/office/2006/metadata/properties" xmlns:ns2="975e37a8-7f5f-4888-af20-2bf05acb12f4" xmlns:ns3="ce103bb2-26e4-4432-b4c4-0552ce98cd7c" targetNamespace="http://schemas.microsoft.com/office/2006/metadata/properties" ma:root="true" ma:fieldsID="d1d7570fcd187dc3ca56b57d3f36d0fd" ns2:_="" ns3:_="">
    <xsd:import namespace="975e37a8-7f5f-4888-af20-2bf05acb12f4"/>
    <xsd:import namespace="ce103bb2-26e4-4432-b4c4-0552ce98cd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e37a8-7f5f-4888-af20-2bf05acb12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103bb2-26e4-4432-b4c4-0552ce98cd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0F46FB-A748-4A53-94A5-B1F30B11A223}">
  <ds:schemaRefs>
    <ds:schemaRef ds:uri="975e37a8-7f5f-4888-af20-2bf05acb12f4"/>
    <ds:schemaRef ds:uri="ce103bb2-26e4-4432-b4c4-0552ce98cd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8FFF27-90EC-42A3-8A6C-641AF411CB8C}">
  <ds:schemaRefs>
    <ds:schemaRef ds:uri="http://schemas.microsoft.com/sharepoint/v3/contenttype/forms"/>
  </ds:schemaRefs>
</ds:datastoreItem>
</file>

<file path=customXml/itemProps3.xml><?xml version="1.0" encoding="utf-8"?>
<ds:datastoreItem xmlns:ds="http://schemas.openxmlformats.org/officeDocument/2006/customXml" ds:itemID="{5B026846-A8FB-4F3A-BAC9-154ECB4745C5}">
  <ds:schemaRefs>
    <ds:schemaRef ds:uri="975e37a8-7f5f-4888-af20-2bf05acb12f4"/>
    <ds:schemaRef ds:uri="ce103bb2-26e4-4432-b4c4-0552ce98cd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28</Slides>
  <Notes>0</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1_Office Theme</vt:lpstr>
      <vt:lpstr>Coordinator Meeting</vt:lpstr>
      <vt:lpstr>PowerPoint Presentation</vt:lpstr>
      <vt:lpstr>ACGME House Officer Survey</vt:lpstr>
      <vt:lpstr>Coordinator Advisory Group (C.A.G)</vt:lpstr>
      <vt:lpstr>PowerPoint Presentation</vt:lpstr>
      <vt:lpstr>LA Medicaid Portal Registration</vt:lpstr>
      <vt:lpstr>LSBME – Permit Renewal Invoicing</vt:lpstr>
      <vt:lpstr>NRMP Fellowship Programs</vt:lpstr>
      <vt:lpstr>NRMP  2023 Match &amp; SOAP  </vt:lpstr>
      <vt:lpstr>PowerPoint Presentation</vt:lpstr>
      <vt:lpstr>Transfer Applicant Data from ERAS to NI  Due March 17, 2023 @ 11:00 am CT Method 1:  Select the "Will Start" status individually for each applicant</vt:lpstr>
      <vt:lpstr>Transfer Applicant Data from ERAS to NI Due March 17, 2023 @ 11:00 a.m. CT Method 2:  Select the "Will Start" status for multiple applicants at once</vt:lpstr>
      <vt:lpstr>Not Importing from ERAS Instructions</vt:lpstr>
      <vt:lpstr>Not Importing from ERAS Instructions</vt:lpstr>
      <vt:lpstr>New Innovations Training Record</vt:lpstr>
      <vt:lpstr>New Innovations Training Record Additional info Special Situations</vt:lpstr>
      <vt:lpstr>Missing Data in New Innovations</vt:lpstr>
      <vt:lpstr>GME Rotation Sites</vt:lpstr>
      <vt:lpstr>GME Rotation Sites</vt:lpstr>
      <vt:lpstr>GME Rotation Sites</vt:lpstr>
      <vt:lpstr>GME Rotation Sites</vt:lpstr>
      <vt:lpstr>PLA Update</vt:lpstr>
      <vt:lpstr>Importing GME Calendar</vt:lpstr>
      <vt:lpstr>Sending VA Paperwork </vt:lpstr>
      <vt:lpstr>TQCVL and Resident Tracker Spreadsheet Download</vt:lpstr>
      <vt:lpstr>Announcements </vt:lpstr>
      <vt:lpstr>Upcoming Dates</vt:lpstr>
      <vt:lpstr>Orientation 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23</cp:revision>
  <dcterms:created xsi:type="dcterms:W3CDTF">2021-06-30T12:57:47Z</dcterms:created>
  <dcterms:modified xsi:type="dcterms:W3CDTF">2023-02-28T14:43:20Z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0x010100E8FC6CA915225C4BB9F3585CD0332040</vt:lpwstr>
  </property>
</Properties>
</file>