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sldIdLst>
    <p:sldId id="258" r:id="rId5"/>
    <p:sldId id="285" r:id="rId6"/>
    <p:sldId id="286" r:id="rId7"/>
    <p:sldId id="288" r:id="rId8"/>
    <p:sldId id="306" r:id="rId9"/>
    <p:sldId id="264" r:id="rId10"/>
    <p:sldId id="263" r:id="rId11"/>
    <p:sldId id="295" r:id="rId12"/>
    <p:sldId id="280" r:id="rId13"/>
    <p:sldId id="265" r:id="rId14"/>
    <p:sldId id="257" r:id="rId15"/>
    <p:sldId id="278" r:id="rId16"/>
    <p:sldId id="266" r:id="rId17"/>
    <p:sldId id="307" r:id="rId18"/>
    <p:sldId id="282" r:id="rId19"/>
    <p:sldId id="294" r:id="rId20"/>
    <p:sldId id="272" r:id="rId21"/>
    <p:sldId id="283" r:id="rId22"/>
    <p:sldId id="284" r:id="rId23"/>
    <p:sldId id="271" r:id="rId24"/>
    <p:sldId id="274" r:id="rId25"/>
    <p:sldId id="276" r:id="rId26"/>
    <p:sldId id="277" r:id="rId27"/>
    <p:sldId id="275" r:id="rId28"/>
    <p:sldId id="299" r:id="rId29"/>
    <p:sldId id="297" r:id="rId30"/>
    <p:sldId id="304" r:id="rId31"/>
    <p:sldId id="303" r:id="rId32"/>
    <p:sldId id="287"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4875D-2153-4415-AF4E-31AB35ED3A2F}" v="435" dt="2023-07-20T14:53:07.336"/>
    <p1510:client id="{2BE15645-E48A-4903-8025-CA04C1BC80BC}" v="45" dt="2023-07-19T19:05:44.299"/>
    <p1510:client id="{352889DC-280B-4C4E-9661-9C6E69979C5F}" v="48" dt="2023-07-21T14:09:57.314"/>
    <p1510:client id="{416E3161-74ED-4F87-A315-EE018D4E0AAC}" v="253" dt="2023-07-24T18:53:55.142"/>
    <p1510:client id="{42522D70-B3D9-450B-B835-D46C2AC3720F}" v="163" dt="2023-07-20T19:21:34.223"/>
    <p1510:client id="{4CB9F2C2-9CBD-4523-A06E-5B9951B8517C}" v="993" dt="2023-07-22T00:17:10.773"/>
    <p1510:client id="{6C08E260-9F5E-48D3-B2F7-BDE6A9EF8C42}" v="4" dt="2023-07-24T21:08:45.955"/>
    <p1510:client id="{815CAB0D-C1AA-46F5-968A-0A27F6010AE9}" v="24" vWet="35" dt="2023-07-11T15:28:19.081"/>
    <p1510:client id="{8B97CC53-ACF7-4F6D-BB08-DF349CB549E2}" v="55" dt="2023-07-21T15:59:07.318"/>
    <p1510:client id="{923AB945-70FB-4A39-B554-4E04D8317082}" v="105" dt="2023-07-11T15:40:24.302"/>
    <p1510:client id="{D3BDB8DE-4AD1-4C54-AFDD-325C05C2D3BA}" v="12" dt="2023-07-11T15:28:51.894"/>
    <p1510:client id="{DA9F797A-CA08-477A-9842-FCBF12D6EAD4}" v="199" dt="2023-07-25T13:52:00.291"/>
    <p1510:client id="{EB8E0AE0-1B42-44B1-98D5-959B650D7337}" v="334" dt="2023-07-24T17:57:48.851"/>
    <p1510:client id="{FEF9DDA3-898A-42F1-B598-7D9BE27CE661}" v="32" dt="2023-07-11T15:35:06.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E530-CF5F-4660-A49D-1A4E59DE95B2}" type="datetimeFigureOut">
              <a:rPr lang="en-US"/>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EABC7-EF9F-4B18-A577-27E5197331F0}" type="slidenum">
              <a:rPr lang="en-US"/>
              <a:t>‹#›</a:t>
            </a:fld>
            <a:endParaRPr lang="en-US"/>
          </a:p>
        </p:txBody>
      </p:sp>
    </p:spTree>
    <p:extLst>
      <p:ext uri="{BB962C8B-B14F-4D97-AF65-F5344CB8AC3E}">
        <p14:creationId xmlns:p14="http://schemas.microsoft.com/office/powerpoint/2010/main" val="220924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m10.safelinks.protection.outlook.com/?url=https%3A%2F%2Fva-piv.com%2FTermsAndConditions.aspx&amp;data=04%7C01%7Cacomea%40lsuhsc.edu%7Ce459ffb91b4d4234722e08d94c55b3d5%7C3406368982d44e89a3281ab79cc58d9d%7C0%7C0%7C637624753235538273%7CUnknown%7CTWFpbGZsb3d8eyJWIjoiMC4wLjAwMDAiLCJQIjoiV2luMzIiLCJBTiI6Ik1haWwiLCJXVCI6Mn0%3D%7C1000&amp;sdata=gsfoIItlBS3K4qbS0u3eToaCSCsjt3%2BFGv3kek6bTiU%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Michele.Simoneaux@va.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**Correspondance from Becky</a:t>
            </a:r>
            <a:endParaRPr lang="en-US"/>
          </a:p>
          <a:p>
            <a:r>
              <a:rPr lang="en-US"/>
              <a:t>Dr Hilton and I (Dr. Frey) discussed this year ACGME </a:t>
            </a:r>
            <a:r>
              <a:rPr lang="en-US" err="1"/>
              <a:t>WebADS</a:t>
            </a:r>
            <a:r>
              <a:rPr lang="en-US"/>
              <a:t> Update. In light of the ACGME dividing our programs due dates up and sending out the emails we will not request that they change it back this academic year. </a:t>
            </a:r>
            <a:endParaRPr lang="en-US">
              <a:cs typeface="Calibri"/>
            </a:endParaRPr>
          </a:p>
          <a:p>
            <a:r>
              <a:rPr lang="en-US"/>
              <a:t>So we will keep both the August 27th and September 24th dates.  </a:t>
            </a:r>
            <a:r>
              <a:rPr lang="en-US" b="1"/>
              <a:t>Please pay attention to the date that has been assigned to your individual program.</a:t>
            </a:r>
            <a:r>
              <a:rPr lang="en-US"/>
              <a:t> </a:t>
            </a:r>
            <a:endParaRPr lang="en-US">
              <a:cs typeface="Calibri"/>
            </a:endParaRPr>
          </a:p>
          <a:p>
            <a:r>
              <a:rPr lang="en-US"/>
              <a:t>If you are scheduled for August 27th please have your documents for review to me by </a:t>
            </a:r>
            <a:r>
              <a:rPr lang="en-US" b="1"/>
              <a:t>August 13th</a:t>
            </a:r>
            <a:r>
              <a:rPr lang="en-US"/>
              <a:t> </a:t>
            </a:r>
            <a:endParaRPr lang="en-US">
              <a:cs typeface="Calibri"/>
            </a:endParaRPr>
          </a:p>
          <a:p>
            <a:r>
              <a:rPr lang="en-US"/>
              <a:t>Those with the September 24th date please have your documents for review to me by </a:t>
            </a:r>
            <a:r>
              <a:rPr lang="en-US" b="1"/>
              <a:t>September 10th.</a:t>
            </a:r>
            <a:r>
              <a:rPr lang="en-US"/>
              <a:t> </a:t>
            </a:r>
            <a:endParaRPr lang="en-US">
              <a:cs typeface="Calibri"/>
            </a:endParaRPr>
          </a:p>
          <a:p>
            <a:r>
              <a:rPr lang="en-US" b="1"/>
              <a:t>Email me (rodine@lsuhsc.edu) when your Summary is ready to be pulled down.</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D3EABC7-EF9F-4B18-A577-27E5197331F0}" type="slidenum">
              <a:rPr lang="en-US"/>
              <a:t>2</a:t>
            </a:fld>
            <a:endParaRPr lang="en-US"/>
          </a:p>
        </p:txBody>
      </p:sp>
    </p:spTree>
    <p:extLst>
      <p:ext uri="{BB962C8B-B14F-4D97-AF65-F5344CB8AC3E}">
        <p14:creationId xmlns:p14="http://schemas.microsoft.com/office/powerpoint/2010/main" val="379199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Appointment packets may be found in the Appointment Form System.</a:t>
            </a:r>
          </a:p>
          <a:p>
            <a:endParaRPr lang="en-US">
              <a:cs typeface="Calibri"/>
            </a:endParaRPr>
          </a:p>
          <a:p>
            <a:r>
              <a:rPr lang="en-US">
                <a:cs typeface="Calibri"/>
              </a:rPr>
              <a:t>I have also linked the sample appointment packet to help with reviewing documents.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667BB5C-74BC-44C0-91FA-1528379EE803}" type="slidenum">
              <a:rPr lang="en-US"/>
              <a:t>7</a:t>
            </a:fld>
            <a:endParaRPr lang="en-US"/>
          </a:p>
        </p:txBody>
      </p:sp>
    </p:spTree>
    <p:extLst>
      <p:ext uri="{BB962C8B-B14F-4D97-AF65-F5344CB8AC3E}">
        <p14:creationId xmlns:p14="http://schemas.microsoft.com/office/powerpoint/2010/main" val="1116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Correspondence from the VA:</a:t>
            </a:r>
          </a:p>
          <a:p>
            <a:r>
              <a:rPr lang="en-US"/>
              <a:t>As per our GME office…… The PIV team has agreed to block Tuesdays and Thursdays exclusively for trainees starting July 13th. Our office will have access to the calendar to prioritize those trainees rotating on campus. The PIV office will also do extended hours for a short timeframe. If a trainee has an existing appointment with the PIV office, the PIV office will cancel that appointment and the GME office will reschedule their appointment for Tuesday/Thursday. The good news is that with this new model, the PIV office will be much more flexible and can accommodate up to 5 trainees/hour. </a:t>
            </a:r>
            <a:endParaRPr lang="en-US">
              <a:cs typeface="Calibri"/>
            </a:endParaRPr>
          </a:p>
          <a:p>
            <a:r>
              <a:rPr lang="en-US"/>
              <a:t>  </a:t>
            </a:r>
            <a:endParaRPr lang="en-US">
              <a:cs typeface="Calibri"/>
            </a:endParaRPr>
          </a:p>
          <a:p>
            <a:r>
              <a:rPr lang="en-US"/>
              <a:t>The new USAccess PIV printing program requires updated background checks. One of the changes that will impact trainees is that fingerprints are only good for 120 days, so many (if not most) of our trainees will need to re-fingerprint in the new system. This includes all returning trainees needing a PIV card renewal – they will likely need to resubmit fingerprints and a photo.  Our GME office is working with the HR suitability specialist to identify which trainees need to repeat fingerprints. The PIV office has agreed to combine the fingerprint and photo appointment into one visit and then when the background check clears (usually 5-7 days), the card will be printed.  We realize that many trainees are now engaged in clinical care on campus (or rotating at the affiliate), but please make every effort to accommodate your trainees PIV scheduled appointment. Please remind your trainees that they need to bring two separate forms of identification (as they need to be scanned into the computer). We are all new to this USAccess system and often times errors happen in the system that take time to fix. The GME office has asked the PIV office to troubleshoot the problem while the trainee is there (rather than rescheduling the appointment). This will inevitably cause the PIV office to run late for appointments and cause a longer wait time for other trainees. A new card appointment take a minimum of 30 minutes if everything goes smoothly, so trainees may be waiting for an hour or more if the office gets delayed. Please ask your trainees to grant the PIV office grace as they navigate this new system as we expect delays. </a:t>
            </a:r>
            <a:endParaRPr lang="en-US">
              <a:cs typeface="Calibri"/>
            </a:endParaRPr>
          </a:p>
          <a:p>
            <a:r>
              <a:rPr lang="en-US"/>
              <a:t>  </a:t>
            </a:r>
            <a:endParaRPr lang="en-US">
              <a:cs typeface="Calibri"/>
            </a:endParaRPr>
          </a:p>
          <a:p>
            <a:r>
              <a:rPr lang="en-US"/>
              <a:t>Just for reference, the new PIV scheduling calendar for PIV photo and card printing is below: </a:t>
            </a:r>
            <a:r>
              <a:rPr lang="en-US">
                <a:hlinkClick r:id="rId3"/>
              </a:rPr>
              <a:t>Terms and Conditions for Usage (va-piv.com)</a:t>
            </a:r>
            <a:r>
              <a:rPr lang="en-US"/>
              <a:t> </a:t>
            </a:r>
            <a:endParaRPr lang="en-US">
              <a:cs typeface="Calibri"/>
            </a:endParaRPr>
          </a:p>
          <a:p>
            <a:r>
              <a:rPr lang="en-US"/>
              <a:t>  </a:t>
            </a:r>
            <a:endParaRPr lang="en-US">
              <a:cs typeface="Calibri"/>
            </a:endParaRPr>
          </a:p>
          <a:p>
            <a:r>
              <a:rPr lang="en-US"/>
              <a:t>If the trainee needs to schedule a photo appointment, they should select </a:t>
            </a:r>
            <a:r>
              <a:rPr lang="en-US" b="1"/>
              <a:t>USAccess CARD - NEW ID. </a:t>
            </a:r>
            <a:r>
              <a:rPr lang="en-US"/>
              <a:t>Please do not select PIV Card -New/Renewal or the PIV office will turn the trainee away. I am available and happy to answer any questions. </a:t>
            </a:r>
            <a:endParaRPr lang="en-US">
              <a:cs typeface="Calibri"/>
            </a:endParaRPr>
          </a:p>
          <a:p>
            <a:r>
              <a:rPr lang="en-US"/>
              <a:t>  </a:t>
            </a:r>
            <a:endParaRPr lang="en-US">
              <a:cs typeface="Calibri"/>
            </a:endParaRPr>
          </a:p>
          <a:p>
            <a:r>
              <a:rPr lang="en-US"/>
              <a:t>  </a:t>
            </a:r>
            <a:endParaRPr lang="en-US">
              <a:cs typeface="Calibri"/>
            </a:endParaRPr>
          </a:p>
          <a:p>
            <a:r>
              <a:rPr lang="en-US" b="1"/>
              <a:t>If you have a trainee that does not have a PIV card and does not have an appointment at the PIV office to have their card printed this week, please send me their name so we can request a long-term PIV exemption.  I have attached a list of residents scheduled to be at the VA during the months of July and August for review. </a:t>
            </a:r>
            <a:endParaRPr lang="en-US"/>
          </a:p>
          <a:p>
            <a:r>
              <a:rPr lang="en-US" b="1"/>
              <a:t> </a:t>
            </a:r>
            <a:r>
              <a:rPr lang="en-US"/>
              <a:t> </a:t>
            </a:r>
            <a:endParaRPr lang="en-US">
              <a:cs typeface="Calibri"/>
            </a:endParaRPr>
          </a:p>
          <a:p>
            <a:r>
              <a:rPr lang="en-US"/>
              <a:t>Kind Regards, </a:t>
            </a:r>
            <a:endParaRPr lang="en-US">
              <a:cs typeface="Calibri"/>
            </a:endParaRPr>
          </a:p>
          <a:p>
            <a:r>
              <a:rPr lang="en-US"/>
              <a:t>Dr. S </a:t>
            </a:r>
            <a:endParaRPr lang="en-US">
              <a:cs typeface="Calibri"/>
            </a:endParaRPr>
          </a:p>
          <a:p>
            <a:r>
              <a:rPr lang="en-US"/>
              <a:t>  </a:t>
            </a:r>
            <a:endParaRPr lang="en-US">
              <a:cs typeface="Calibri"/>
            </a:endParaRPr>
          </a:p>
          <a:p>
            <a:r>
              <a:rPr lang="en-US"/>
              <a:t>  </a:t>
            </a:r>
            <a:endParaRPr lang="en-US">
              <a:cs typeface="Calibri"/>
            </a:endParaRPr>
          </a:p>
          <a:p>
            <a:r>
              <a:rPr lang="en-US" b="1"/>
              <a:t>Michele L. Simoneaux, MD</a:t>
            </a:r>
            <a:r>
              <a:rPr lang="en-US"/>
              <a:t> </a:t>
            </a:r>
            <a:endParaRPr lang="en-US">
              <a:cs typeface="Calibri"/>
            </a:endParaRPr>
          </a:p>
          <a:p>
            <a:r>
              <a:rPr lang="en-US" i="1"/>
              <a:t>Program Manager, Pain Evaluation Program</a:t>
            </a:r>
            <a:r>
              <a:rPr lang="en-US"/>
              <a:t> </a:t>
            </a:r>
            <a:endParaRPr lang="en-US">
              <a:cs typeface="Calibri"/>
            </a:endParaRPr>
          </a:p>
          <a:p>
            <a:r>
              <a:rPr lang="en-US" i="1"/>
              <a:t>Pain Champion, Primary Care</a:t>
            </a:r>
            <a:r>
              <a:rPr lang="en-US"/>
              <a:t> </a:t>
            </a:r>
            <a:endParaRPr lang="en-US">
              <a:cs typeface="Calibri"/>
            </a:endParaRPr>
          </a:p>
          <a:p>
            <a:r>
              <a:rPr lang="en-US" i="1"/>
              <a:t>VA Site Director, LSU Internal Medicine</a:t>
            </a:r>
            <a:r>
              <a:rPr lang="en-US"/>
              <a:t> </a:t>
            </a:r>
            <a:endParaRPr lang="en-US">
              <a:cs typeface="Calibri"/>
            </a:endParaRPr>
          </a:p>
          <a:p>
            <a:r>
              <a:rPr lang="en-US" i="1"/>
              <a:t>Southeast Louisiana Veterans Health Care System</a:t>
            </a:r>
            <a:r>
              <a:rPr lang="en-US"/>
              <a:t> </a:t>
            </a:r>
            <a:endParaRPr lang="en-US">
              <a:cs typeface="Calibri"/>
            </a:endParaRPr>
          </a:p>
          <a:p>
            <a:r>
              <a:rPr lang="en-US" i="1"/>
              <a:t>Phone: 504-507-2000 </a:t>
            </a:r>
            <a:r>
              <a:rPr lang="en-US" i="1" err="1"/>
              <a:t>ext</a:t>
            </a:r>
            <a:r>
              <a:rPr lang="en-US" i="1"/>
              <a:t> 1-66831</a:t>
            </a:r>
            <a:r>
              <a:rPr lang="en-US"/>
              <a:t> </a:t>
            </a:r>
            <a:endParaRPr lang="en-US">
              <a:cs typeface="Calibri"/>
            </a:endParaRPr>
          </a:p>
          <a:p>
            <a:r>
              <a:rPr lang="en-US" i="1"/>
              <a:t>Cell: 504-296-7534</a:t>
            </a:r>
            <a:r>
              <a:rPr lang="en-US"/>
              <a:t> </a:t>
            </a:r>
            <a:endParaRPr lang="en-US">
              <a:cs typeface="Calibri"/>
            </a:endParaRPr>
          </a:p>
          <a:p>
            <a:r>
              <a:rPr lang="en-US" i="1"/>
              <a:t>Email: </a:t>
            </a:r>
            <a:r>
              <a:rPr lang="en-US" i="1">
                <a:hlinkClick r:id="rId4"/>
              </a:rPr>
              <a:t>Michele.Simoneaux@va.gov</a:t>
            </a:r>
            <a:r>
              <a:rPr lang="en-US"/>
              <a:t> </a:t>
            </a:r>
            <a:endParaRPr lang="en-US">
              <a:cs typeface="Calibri"/>
            </a:endParaRPr>
          </a:p>
          <a:p>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D3EABC7-EF9F-4B18-A577-27E5197331F0}" type="slidenum">
              <a:rPr lang="en-US"/>
              <a:t>9</a:t>
            </a:fld>
            <a:endParaRPr lang="en-US"/>
          </a:p>
        </p:txBody>
      </p:sp>
    </p:spTree>
    <p:extLst>
      <p:ext uri="{BB962C8B-B14F-4D97-AF65-F5344CB8AC3E}">
        <p14:creationId xmlns:p14="http://schemas.microsoft.com/office/powerpoint/2010/main" val="230907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6324601"/>
            <a:ext cx="2844800" cy="365125"/>
          </a:xfrm>
        </p:spPr>
        <p:txBody>
          <a:bodyPr/>
          <a:lstStyle/>
          <a:p>
            <a:fld id="{7E5B49D3-E3B8-4CC3-AEBB-C5777793C70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19438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63205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1819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5154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B49D3-E3B8-4CC3-AEBB-C5777793C70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4876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5B49D3-E3B8-4CC3-AEBB-C5777793C70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0732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B49D3-E3B8-4CC3-AEBB-C5777793C706}"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47845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B49D3-E3B8-4CC3-AEBB-C5777793C706}"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94350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B49D3-E3B8-4CC3-AEBB-C5777793C706}"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51437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74158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82281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9D3-E3B8-4CC3-AEBB-C5777793C706}" type="datetimeFigureOut">
              <a:rPr lang="en-US" smtClean="0"/>
              <a:t>7/25/2023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2A9B-B33B-49CB-8140-010AC597ACB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101" y="5791200"/>
            <a:ext cx="2514598" cy="838200"/>
          </a:xfrm>
          <a:prstGeom prst="rect">
            <a:avLst/>
          </a:prstGeom>
        </p:spPr>
      </p:pic>
    </p:spTree>
    <p:extLst>
      <p:ext uri="{BB962C8B-B14F-4D97-AF65-F5344CB8AC3E}">
        <p14:creationId xmlns:p14="http://schemas.microsoft.com/office/powerpoint/2010/main" val="11119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sugme.atlassian.net/wiki/spaces/FORMDOCS/pages/955908099/LCMC+Visiting+House+Officer+Packet" TargetMode="External"/><Relationship Id="rId2" Type="http://schemas.openxmlformats.org/officeDocument/2006/relationships/hyperlink" Target="https://lsugme.atlassian.net/wiki/spaces/FORMDOCS/pages/948633620/Visiting+House+Officer+Checklist" TargetMode="External"/><Relationship Id="rId1" Type="http://schemas.openxmlformats.org/officeDocument/2006/relationships/slideLayout" Target="../slideLayouts/slideLayout2.xml"/><Relationship Id="rId4" Type="http://schemas.openxmlformats.org/officeDocument/2006/relationships/hyperlink" Target="https://lsugme.atlassian.net/wiki/spaces/FORMDOCS/pages/2615705631/LCMC+Onboarding+Spreadshee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QwtatDX0sFBu4TUU59iNUxUOFRHQVNXQVhSRjU0ODQ3Nzc4VUdOOVJBUi4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equip@lsuhsc.edu" TargetMode="External"/><Relationship Id="rId2" Type="http://schemas.openxmlformats.org/officeDocument/2006/relationships/hyperlink" Target="mailto:jcain2@lsuh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sugme.atlassian.net/wiki/spaces/FORMDOCS/pages/11272291/Applicant+Information+Sheet" TargetMode="External"/><Relationship Id="rId2" Type="http://schemas.openxmlformats.org/officeDocument/2006/relationships/hyperlink" Target="https://lsugme.atlassian.net/wiki/spaces/SELECTION/pages/1556021280/House+Officer+Selection" TargetMode="External"/><Relationship Id="rId1" Type="http://schemas.openxmlformats.org/officeDocument/2006/relationships/slideLayout" Target="../slideLayouts/slideLayout2.xml"/><Relationship Id="rId4" Type="http://schemas.openxmlformats.org/officeDocument/2006/relationships/hyperlink" Target="https://lsugme.atlassian.net/wiki/spaces/FORMDOCS/pages/120815636/Interviewee+Acknowledgement+For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sugme.atlassian.net/wiki/spaces/FORMDOCS/pages/2031726/Release+Data+To+LSU+Form" TargetMode="External"/><Relationship Id="rId2" Type="http://schemas.openxmlformats.org/officeDocument/2006/relationships/hyperlink" Target="https://lsugme.atlassian.net/wiki/spaces/FORMDOCS/pages/37191681/DIO+Transfer+Approval+Pack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cgmehelp.acgme.org/hc/en-us/categories/14177239190423-Annual-Update-Changes-2023-2024%20of%20the%20ADS%20Help%20Cent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file:///C:\Users\sblak3\AppData\Local\Microsoft\Windows\INetCache\Content.Outlook\7MROKXCB\SponsoredProgramsAnnualUpdateStatus.pdf" TargetMode="External"/><Relationship Id="rId4" Type="http://schemas.openxmlformats.org/officeDocument/2006/relationships/hyperlink" Target="https://acgmehelp.acgme.org/hc/en-us/article_attachments/15509413499159/ADS_Annual_Update_Summary_of_Changes_for_2023-2024_Final_-_6.22.23.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gmetrack@aamc.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file:///C:\Users\sblak3\AppData\Local\Microsoft\Windows\INetCache\Content.Outlook\7MROKXCB\July%202023%20-%20December%20202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lsuhsc.edu/administration/hrm/docs/PersonalDataChangeForm.pdf" TargetMode="External"/><Relationship Id="rId3" Type="http://schemas.openxmlformats.org/officeDocument/2006/relationships/hyperlink" Target="https://lsugme.atlassian.net/wiki/spaces/FORMDOCS/pages/2654267/GME+Program+Exit+Packet" TargetMode="External"/><Relationship Id="rId7" Type="http://schemas.openxmlformats.org/officeDocument/2006/relationships/hyperlink" Target="https://lsugme.atlassian.net/wiki/spaces/FORMDOCS/pages/42270776/Summative+Evaluation+Templa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sugme.atlassian.net/wiki/spaces/ACGME/pages/42631259/Summative+Evaluation" TargetMode="External"/><Relationship Id="rId11" Type="http://schemas.openxmlformats.org/officeDocument/2006/relationships/image" Target="../media/image4.png"/><Relationship Id="rId5" Type="http://schemas.openxmlformats.org/officeDocument/2006/relationships/hyperlink" Target="https://lsugme.atlassian.net/wiki/spaces/FORMDOCS/pages/1245487/GME+Data+Sheet" TargetMode="External"/><Relationship Id="rId10" Type="http://schemas.openxmlformats.org/officeDocument/2006/relationships/hyperlink" Target="https://ome-ccalla-serv.master.lsuhsc.edu/ResidentDataStatus/DutyHours.aspx" TargetMode="External"/><Relationship Id="rId4" Type="http://schemas.openxmlformats.org/officeDocument/2006/relationships/hyperlink" Target="https://www.medschool.lsuhsc.edu/medical_education/graduate/FileSubmission/Logon.aspx?ReturnUrl=%2fmedical_education%2fgraduate%2ffileSubmission%2f" TargetMode="External"/><Relationship Id="rId9" Type="http://schemas.openxmlformats.org/officeDocument/2006/relationships/hyperlink" Target="https://www.medschool.lsuhsc.edu/medical_education/graduate/appointme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me-ccalla-serv.master.lsuhsc.edu/GME_Files/login.aspx?ReturnUrl=%2fgme_files%2f" TargetMode="External"/><Relationship Id="rId2" Type="http://schemas.openxmlformats.org/officeDocument/2006/relationships/hyperlink" Target="https://lsugme.atlassian.net/wiki/spaces/FORMDOCS/pages/27077060/Internal+Transfer+Checklist" TargetMode="External"/><Relationship Id="rId1" Type="http://schemas.openxmlformats.org/officeDocument/2006/relationships/slideLayout" Target="../slideLayouts/slideLayout2.xml"/><Relationship Id="rId4" Type="http://schemas.openxmlformats.org/officeDocument/2006/relationships/hyperlink" Target="https://www.medschool.lsuhsc.edu/medical_education/Graduate/Process_Track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am10.safelinks.protection.outlook.com/?url=https%3A%2F%2Fproviderstatustool.novitas-solutions.com%2FenrollStatus%2Fsearch.xhtml&amp;data=05%7C01%7Csblak3%40lsuhsc.edu%7C794251e742504cde8b2908db8c555710%7C3406368982d44e89a3281ab79cc58d9d%7C0%7C0%7C638258070403257955%7CUnknown%7CTWFpbGZsb3d8eyJWIjoiMC4wLjAwMDAiLCJQIjoiV2luMzIiLCJBTiI6Ik1haWwiLCJXVCI6Mn0%3D%7C3000%7C%7C%7C&amp;sdata=W9V5cI4%2FjmiNpHSv1y7qEIPOaFlb32JhM%2FXneJy3umM%3D&amp;reserved=0" TargetMode="External"/><Relationship Id="rId2" Type="http://schemas.openxmlformats.org/officeDocument/2006/relationships/hyperlink" Target="https://ome-ccalla-serv.master.lsuhsc.edu/ResidentDataStatus/" TargetMode="External"/><Relationship Id="rId1" Type="http://schemas.openxmlformats.org/officeDocument/2006/relationships/slideLayout" Target="../slideLayouts/slideLayout2.xml"/><Relationship Id="rId5" Type="http://schemas.openxmlformats.org/officeDocument/2006/relationships/hyperlink" Target="https://www.pharmacy.la.gov/index.cfm?md=pagebuilder&amp;tmp=home&amp;pid=200" TargetMode="External"/><Relationship Id="rId4" Type="http://schemas.openxmlformats.org/officeDocument/2006/relationships/hyperlink" Target="https://lsugme.atlassian.net/wiki/spaces/LICENSE/pages/10616905/Controlled+Dangerous+Substance+CDS+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p:txBody>
          <a:bodyPr/>
          <a:lstStyle/>
          <a:p>
            <a:r>
              <a:rPr lang="en-US">
                <a:cs typeface="Calibri"/>
              </a:rPr>
              <a:t>Coordinator Meeting</a:t>
            </a:r>
            <a:endParaRPr lang="en-US"/>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p:txBody>
          <a:bodyPr vert="horz" lIns="91440" tIns="45720" rIns="91440" bIns="45720" rtlCol="0" anchor="t">
            <a:normAutofit/>
          </a:bodyPr>
          <a:lstStyle/>
          <a:p>
            <a:r>
              <a:rPr lang="en-US">
                <a:cs typeface="Calibri"/>
              </a:rPr>
              <a:t>July 25, 2023</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AA54D57D-76A4-4B96-B186-0A3145C2DD4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US"/>
              <a:t>Click to add text</a:t>
            </a:r>
          </a:p>
        </p:txBody>
      </p:sp>
    </p:spTree>
    <p:extLst>
      <p:ext uri="{BB962C8B-B14F-4D97-AF65-F5344CB8AC3E}">
        <p14:creationId xmlns:p14="http://schemas.microsoft.com/office/powerpoint/2010/main" val="104057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Visiting House Officers</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609600" y="1169002"/>
            <a:ext cx="10972800" cy="4525963"/>
          </a:xfrm>
        </p:spPr>
        <p:txBody>
          <a:bodyPr vert="horz" lIns="91440" tIns="45720" rIns="91440" bIns="45720" rtlCol="0" anchor="t">
            <a:normAutofit fontScale="70000" lnSpcReduction="20000"/>
          </a:bodyPr>
          <a:lstStyle/>
          <a:p>
            <a:r>
              <a:rPr lang="en-US" sz="2800">
                <a:cs typeface="Calibri"/>
              </a:rPr>
              <a:t>Visiting house officers from out of state? </a:t>
            </a:r>
          </a:p>
          <a:p>
            <a:pPr lvl="1"/>
            <a:r>
              <a:rPr lang="en-US" sz="2400">
                <a:cs typeface="Calibri"/>
              </a:rPr>
              <a:t>Visitor must be from an ACGME accredited program doing a legitimate rotation</a:t>
            </a:r>
          </a:p>
          <a:p>
            <a:pPr lvl="1"/>
            <a:r>
              <a:rPr lang="en-US" sz="2400">
                <a:cs typeface="Calibri"/>
              </a:rPr>
              <a:t>Must have funding and own malpractice coverage</a:t>
            </a:r>
          </a:p>
          <a:p>
            <a:endParaRPr lang="en-US" sz="2800">
              <a:cs typeface="Calibri"/>
            </a:endParaRPr>
          </a:p>
          <a:p>
            <a:r>
              <a:rPr lang="en-US" sz="2800">
                <a:cs typeface="Calibri"/>
              </a:rPr>
              <a:t>All visiting house officers must have a complete </a:t>
            </a:r>
            <a:r>
              <a:rPr lang="en-US" sz="2800">
                <a:cs typeface="Calibri"/>
                <a:hlinkClick r:id="rId2"/>
              </a:rPr>
              <a:t>packet</a:t>
            </a:r>
            <a:r>
              <a:rPr lang="en-US" sz="2800">
                <a:cs typeface="Calibri"/>
              </a:rPr>
              <a:t> sent to the GME office prior to Dr. Engel's signature.</a:t>
            </a:r>
          </a:p>
          <a:p>
            <a:endParaRPr lang="en-US" sz="2800">
              <a:cs typeface="Calibri"/>
            </a:endParaRPr>
          </a:p>
          <a:p>
            <a:r>
              <a:rPr lang="en-US" sz="2800">
                <a:cs typeface="Calibri"/>
              </a:rPr>
              <a:t>Paperwork should be submitted </a:t>
            </a:r>
            <a:r>
              <a:rPr lang="en-US" sz="2800" b="1">
                <a:cs typeface="Calibri"/>
              </a:rPr>
              <a:t>3 months </a:t>
            </a:r>
            <a:r>
              <a:rPr lang="en-US" sz="2800">
                <a:cs typeface="Calibri"/>
              </a:rPr>
              <a:t>prior to the house officers planned rotation.</a:t>
            </a:r>
          </a:p>
          <a:p>
            <a:endParaRPr lang="en-US" sz="2800">
              <a:cs typeface="Calibri"/>
            </a:endParaRPr>
          </a:p>
          <a:p>
            <a:r>
              <a:rPr lang="en-US" sz="2800">
                <a:cs typeface="Calibri"/>
              </a:rPr>
              <a:t>LCMC has made changes to their packet- </a:t>
            </a:r>
            <a:r>
              <a:rPr lang="en-US" sz="2800">
                <a:ea typeface="+mn-lt"/>
                <a:cs typeface="+mn-lt"/>
                <a:hlinkClick r:id="rId3"/>
              </a:rPr>
              <a:t>LCMC Visiting House Officer Packet - Forms &amp; Documents - GME Knowledge Base (atlassian.net)</a:t>
            </a:r>
            <a:endParaRPr lang="en-US" sz="2800">
              <a:cs typeface="Calibri"/>
            </a:endParaRPr>
          </a:p>
          <a:p>
            <a:endParaRPr lang="en-US" sz="2800">
              <a:cs typeface="Calibri"/>
            </a:endParaRPr>
          </a:p>
          <a:p>
            <a:r>
              <a:rPr lang="en-US" sz="2800">
                <a:cs typeface="Calibri"/>
              </a:rPr>
              <a:t>All Visiting House Officers will need their programs to fill out the </a:t>
            </a:r>
            <a:r>
              <a:rPr lang="en-US" sz="2800">
                <a:cs typeface="Calibri"/>
                <a:hlinkClick r:id="rId4"/>
              </a:rPr>
              <a:t>LCMC Onboarding Spreadsheet</a:t>
            </a:r>
            <a:r>
              <a:rPr lang="en-US" sz="2800">
                <a:cs typeface="Calibri"/>
              </a:rPr>
              <a:t>.</a:t>
            </a:r>
          </a:p>
          <a:p>
            <a:pPr lvl="1"/>
            <a:r>
              <a:rPr lang="en-US" sz="2400">
                <a:ea typeface="+mn-lt"/>
                <a:cs typeface="+mn-lt"/>
              </a:rPr>
              <a:t>It helps to get their access set-up faster for each hospital and reduces the chance for error. </a:t>
            </a:r>
            <a:endParaRPr lang="en-US" sz="2400">
              <a:cs typeface="Calibri"/>
            </a:endParaRPr>
          </a:p>
          <a:p>
            <a:pPr marL="457200" lvl="1" indent="0">
              <a:buNone/>
            </a:pPr>
            <a:endParaRPr lang="en-US" sz="2400">
              <a:cs typeface="Calibri"/>
            </a:endParaRP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114040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New Hire/Orientation Survey </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579912" y="1465885"/>
            <a:ext cx="10972800" cy="4525963"/>
          </a:xfrm>
        </p:spPr>
        <p:txBody>
          <a:bodyPr vert="horz" lIns="91440" tIns="45720" rIns="91440" bIns="45720" rtlCol="0" anchor="t">
            <a:normAutofit/>
          </a:bodyPr>
          <a:lstStyle/>
          <a:p>
            <a:r>
              <a:rPr lang="en-US" sz="2800">
                <a:ea typeface="+mn-lt"/>
                <a:cs typeface="+mn-lt"/>
                <a:hlinkClick r:id="rId3"/>
              </a:rPr>
              <a:t>Program Coordinator Survey</a:t>
            </a:r>
            <a:r>
              <a:rPr lang="en-US" sz="2800">
                <a:ea typeface="+mn-lt"/>
                <a:cs typeface="+mn-lt"/>
              </a:rPr>
              <a:t> </a:t>
            </a:r>
            <a:endParaRPr lang="en-US">
              <a:cs typeface="Calibri"/>
            </a:endParaRPr>
          </a:p>
          <a:p>
            <a:endParaRPr lang="en-US" sz="2800">
              <a:cs typeface="Calibri"/>
            </a:endParaRPr>
          </a:p>
          <a:p>
            <a:pPr marL="0" indent="0">
              <a:buNone/>
            </a:pPr>
            <a:endParaRPr lang="en-US" sz="2800">
              <a:cs typeface="Calibri"/>
            </a:endParaRP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102087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5855-BC8C-4E27-9A13-A99827A0CFAD}"/>
              </a:ext>
            </a:extLst>
          </p:cNvPr>
          <p:cNvSpPr>
            <a:spLocks noGrp="1"/>
          </p:cNvSpPr>
          <p:nvPr>
            <p:ph type="title"/>
          </p:nvPr>
        </p:nvSpPr>
        <p:spPr/>
        <p:txBody>
          <a:bodyPr/>
          <a:lstStyle/>
          <a:p>
            <a:r>
              <a:rPr lang="en-US" dirty="0" err="1"/>
              <a:t>EQuIP</a:t>
            </a:r>
            <a:r>
              <a:rPr lang="en-US" dirty="0"/>
              <a:t> Rotation</a:t>
            </a:r>
          </a:p>
        </p:txBody>
      </p:sp>
      <p:sp>
        <p:nvSpPr>
          <p:cNvPr id="3" name="Content Placeholder 2">
            <a:extLst>
              <a:ext uri="{FF2B5EF4-FFF2-40B4-BE49-F238E27FC236}">
                <a16:creationId xmlns:a16="http://schemas.microsoft.com/office/drawing/2014/main" id="{71BA1332-396C-4A8D-B8B8-8F868E24803F}"/>
              </a:ext>
            </a:extLst>
          </p:cNvPr>
          <p:cNvSpPr>
            <a:spLocks noGrp="1"/>
          </p:cNvSpPr>
          <p:nvPr>
            <p:ph idx="1"/>
          </p:nvPr>
        </p:nvSpPr>
        <p:spPr>
          <a:xfrm>
            <a:off x="609600" y="1420907"/>
            <a:ext cx="10972800" cy="4525963"/>
          </a:xfrm>
        </p:spPr>
        <p:txBody>
          <a:bodyPr vert="horz" lIns="91440" tIns="45720" rIns="91440" bIns="45720" rtlCol="0" anchor="t">
            <a:normAutofit fontScale="85000" lnSpcReduction="20000"/>
          </a:bodyPr>
          <a:lstStyle/>
          <a:p>
            <a:r>
              <a:rPr lang="en-US" dirty="0">
                <a:ea typeface="+mn-lt"/>
                <a:cs typeface="+mn-lt"/>
              </a:rPr>
              <a:t>Enhancing Quality Improvement for Patients – program began 8-10 years ago when ACGME began requiring resident participation in interdisciplinary QI and PS programs at clinical sites. </a:t>
            </a:r>
          </a:p>
          <a:p>
            <a:endParaRPr lang="en-US">
              <a:ea typeface="+mn-lt"/>
              <a:cs typeface="+mn-lt"/>
            </a:endParaRPr>
          </a:p>
          <a:p>
            <a:r>
              <a:rPr lang="en-US" dirty="0">
                <a:ea typeface="+mn-lt"/>
                <a:cs typeface="+mn-lt"/>
              </a:rPr>
              <a:t>2- or 4-week block rotations</a:t>
            </a:r>
            <a:endParaRPr lang="en-US" dirty="0">
              <a:cs typeface="Calibri"/>
            </a:endParaRPr>
          </a:p>
          <a:p>
            <a:endParaRPr lang="en-US"/>
          </a:p>
          <a:p>
            <a:r>
              <a:rPr lang="en-US" dirty="0"/>
              <a:t>Our Quality Improvement and Patient Safety Curriculum </a:t>
            </a:r>
            <a:endParaRPr lang="en-US" dirty="0">
              <a:cs typeface="Calibri"/>
            </a:endParaRPr>
          </a:p>
          <a:p>
            <a:endParaRPr lang="en-US"/>
          </a:p>
          <a:p>
            <a:r>
              <a:rPr lang="en-US" dirty="0"/>
              <a:t>Didactics, Committee meetings at UMCNO, QI Project, Pre and Post-Test, and Updates to QI Project</a:t>
            </a:r>
            <a:endParaRPr lang="en-US" dirty="0">
              <a:cs typeface="Calibri"/>
            </a:endParaRPr>
          </a:p>
          <a:p>
            <a:r>
              <a:rPr lang="en-US" dirty="0">
                <a:hlinkClick r:id="rId2"/>
              </a:rPr>
              <a:t>jcain2@lsuhsc.edu</a:t>
            </a:r>
            <a:r>
              <a:rPr lang="en-US" dirty="0"/>
              <a:t> or </a:t>
            </a:r>
            <a:r>
              <a:rPr lang="en-US" dirty="0">
                <a:hlinkClick r:id="rId3"/>
              </a:rPr>
              <a:t>equip@lsuhsc.edu</a:t>
            </a:r>
            <a:r>
              <a:rPr lang="en-US" dirty="0"/>
              <a:t> </a:t>
            </a:r>
            <a:endParaRPr lang="en-US" dirty="0">
              <a:ea typeface="Calibri"/>
              <a:cs typeface="Calibri"/>
            </a:endParaRPr>
          </a:p>
          <a:p>
            <a:endParaRPr lang="en-US"/>
          </a:p>
          <a:p>
            <a:endParaRPr lang="en-US"/>
          </a:p>
          <a:p>
            <a:pPr marL="0" indent="0">
              <a:buNone/>
            </a:pPr>
            <a:endParaRPr lang="en-US"/>
          </a:p>
        </p:txBody>
      </p:sp>
    </p:spTree>
    <p:extLst>
      <p:ext uri="{BB962C8B-B14F-4D97-AF65-F5344CB8AC3E}">
        <p14:creationId xmlns:p14="http://schemas.microsoft.com/office/powerpoint/2010/main" val="324650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AMA GCEP Modules</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661555" y="1160343"/>
            <a:ext cx="10972800" cy="4974197"/>
          </a:xfrm>
        </p:spPr>
        <p:txBody>
          <a:bodyPr vert="horz" lIns="91440" tIns="45720" rIns="91440" bIns="45720" rtlCol="0" anchor="t">
            <a:normAutofit fontScale="92500" lnSpcReduction="20000"/>
          </a:bodyPr>
          <a:lstStyle/>
          <a:p>
            <a:r>
              <a:rPr lang="en-US" sz="2800">
                <a:cs typeface="Calibri"/>
              </a:rPr>
              <a:t>Updates have been made and new residents have been added. Everyone should have access as of July 10th. </a:t>
            </a:r>
          </a:p>
          <a:p>
            <a:r>
              <a:rPr lang="en-US" sz="2800">
                <a:cs typeface="Calibri"/>
              </a:rPr>
              <a:t>Emails from AMA went out July 10th</a:t>
            </a:r>
          </a:p>
          <a:p>
            <a:r>
              <a:rPr lang="en-US" sz="2800">
                <a:cs typeface="Calibri"/>
              </a:rPr>
              <a:t>Emails from GME went out July 12th (only to new residents)</a:t>
            </a:r>
          </a:p>
          <a:p>
            <a:r>
              <a:rPr lang="en-US" sz="2800">
                <a:cs typeface="Calibri"/>
              </a:rPr>
              <a:t>Coordinators - check their AMA rosters and make sure everyone is listed and information is correct. Let me know if there are errors.</a:t>
            </a:r>
          </a:p>
          <a:p>
            <a:pPr lvl="1"/>
            <a:r>
              <a:rPr lang="en-US" sz="2400">
                <a:cs typeface="Calibri"/>
              </a:rPr>
              <a:t>PGY 1 – Resident 1</a:t>
            </a:r>
          </a:p>
          <a:p>
            <a:pPr lvl="1"/>
            <a:r>
              <a:rPr lang="en-US" sz="2400">
                <a:cs typeface="Calibri"/>
              </a:rPr>
              <a:t>PGY 2 – Resident 2</a:t>
            </a:r>
          </a:p>
          <a:p>
            <a:pPr lvl="1"/>
            <a:r>
              <a:rPr lang="en-US" sz="2400">
                <a:cs typeface="Calibri"/>
              </a:rPr>
              <a:t>PGY 3 – Resident 3 and above</a:t>
            </a:r>
          </a:p>
          <a:p>
            <a:pPr lvl="1"/>
            <a:r>
              <a:rPr lang="en-US" sz="2400">
                <a:cs typeface="Calibri"/>
              </a:rPr>
              <a:t>PGY 4, 5 – Residents will be marked as complete if they completed their work in previous years. If not, they need to log on and complete them.</a:t>
            </a:r>
          </a:p>
          <a:p>
            <a:pPr lvl="1"/>
            <a:r>
              <a:rPr lang="en-US" sz="2400">
                <a:cs typeface="Calibri"/>
              </a:rPr>
              <a:t>Fellow 1 – Fellow 1</a:t>
            </a:r>
          </a:p>
          <a:p>
            <a:pPr lvl="1"/>
            <a:r>
              <a:rPr lang="en-US" sz="2400">
                <a:cs typeface="Calibri"/>
              </a:rPr>
              <a:t>Fellow 2 – Fellow 2</a:t>
            </a:r>
          </a:p>
          <a:p>
            <a:pPr lvl="1"/>
            <a:r>
              <a:rPr lang="en-US" sz="2400">
                <a:cs typeface="Calibri"/>
              </a:rPr>
              <a:t>Fellow 3 – will be marked as complete if they completed their work in previous years.</a:t>
            </a:r>
          </a:p>
          <a:p>
            <a:pPr marL="457200" lvl="1" indent="0">
              <a:buNone/>
            </a:pPr>
            <a:endParaRPr lang="en-US" sz="24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337149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E1E2-909B-65B3-FE5B-030FCD19B8F9}"/>
              </a:ext>
            </a:extLst>
          </p:cNvPr>
          <p:cNvSpPr>
            <a:spLocks noGrp="1"/>
          </p:cNvSpPr>
          <p:nvPr>
            <p:ph type="title"/>
          </p:nvPr>
        </p:nvSpPr>
        <p:spPr/>
        <p:txBody>
          <a:bodyPr/>
          <a:lstStyle/>
          <a:p>
            <a:r>
              <a:rPr lang="en-US">
                <a:cs typeface="Calibri"/>
              </a:rPr>
              <a:t>PLA Updates</a:t>
            </a:r>
            <a:endParaRPr lang="en-US"/>
          </a:p>
        </p:txBody>
      </p:sp>
      <p:sp>
        <p:nvSpPr>
          <p:cNvPr id="3" name="Content Placeholder 2">
            <a:extLst>
              <a:ext uri="{FF2B5EF4-FFF2-40B4-BE49-F238E27FC236}">
                <a16:creationId xmlns:a16="http://schemas.microsoft.com/office/drawing/2014/main" id="{F6A9C352-7996-72D4-5835-8EECC4E62BA4}"/>
              </a:ext>
            </a:extLst>
          </p:cNvPr>
          <p:cNvSpPr>
            <a:spLocks noGrp="1"/>
          </p:cNvSpPr>
          <p:nvPr>
            <p:ph idx="1"/>
          </p:nvPr>
        </p:nvSpPr>
        <p:spPr/>
        <p:txBody>
          <a:bodyPr vert="horz" lIns="91440" tIns="45720" rIns="91440" bIns="45720" rtlCol="0" anchor="t">
            <a:normAutofit lnSpcReduction="10000"/>
          </a:bodyPr>
          <a:lstStyle/>
          <a:p>
            <a:r>
              <a:rPr lang="en-US" dirty="0">
                <a:cs typeface="Calibri"/>
              </a:rPr>
              <a:t>VA has a new template                                                                         - a fillable form template                                                                     - it will be posted on the KB</a:t>
            </a:r>
            <a:endParaRPr lang="en-US" dirty="0"/>
          </a:p>
          <a:p>
            <a:r>
              <a:rPr lang="en-US" dirty="0">
                <a:cs typeface="Calibri"/>
              </a:rPr>
              <a:t>UMCNO/LCMC sites                                                                             - Chris O'Neill will approve                                                                      ALL LCMC PLAs. Changes                                                                      will be posted in the KB                       </a:t>
            </a:r>
          </a:p>
          <a:p>
            <a:endParaRPr lang="en-US">
              <a:cs typeface="Calibri"/>
            </a:endParaRPr>
          </a:p>
        </p:txBody>
      </p:sp>
      <p:pic>
        <p:nvPicPr>
          <p:cNvPr id="5" name="Picture 5" descr="A computer screen shot of a letter of agreement&#10;&#10;Description automatically generated">
            <a:extLst>
              <a:ext uri="{FF2B5EF4-FFF2-40B4-BE49-F238E27FC236}">
                <a16:creationId xmlns:a16="http://schemas.microsoft.com/office/drawing/2014/main" id="{D5E0A3E1-BFFC-9D4C-C12B-710292855E0C}"/>
              </a:ext>
            </a:extLst>
          </p:cNvPr>
          <p:cNvPicPr>
            <a:picLocks noChangeAspect="1"/>
          </p:cNvPicPr>
          <p:nvPr/>
        </p:nvPicPr>
        <p:blipFill>
          <a:blip r:embed="rId2"/>
          <a:stretch>
            <a:fillRect/>
          </a:stretch>
        </p:blipFill>
        <p:spPr>
          <a:xfrm>
            <a:off x="5776736" y="1776542"/>
            <a:ext cx="2743200" cy="3555124"/>
          </a:xfrm>
          <a:prstGeom prst="rect">
            <a:avLst/>
          </a:prstGeom>
        </p:spPr>
      </p:pic>
      <p:pic>
        <p:nvPicPr>
          <p:cNvPr id="4" name="Picture 5" descr="A screenshot of a computer screen&#10;&#10;Description automatically generated">
            <a:extLst>
              <a:ext uri="{FF2B5EF4-FFF2-40B4-BE49-F238E27FC236}">
                <a16:creationId xmlns:a16="http://schemas.microsoft.com/office/drawing/2014/main" id="{B29CDDD5-FBD6-B948-BFB9-8E0151D04415}"/>
              </a:ext>
            </a:extLst>
          </p:cNvPr>
          <p:cNvPicPr>
            <a:picLocks noChangeAspect="1"/>
          </p:cNvPicPr>
          <p:nvPr/>
        </p:nvPicPr>
        <p:blipFill>
          <a:blip r:embed="rId3"/>
          <a:stretch>
            <a:fillRect/>
          </a:stretch>
        </p:blipFill>
        <p:spPr>
          <a:xfrm>
            <a:off x="8784609" y="1775740"/>
            <a:ext cx="2743200" cy="3556728"/>
          </a:xfrm>
          <a:prstGeom prst="rect">
            <a:avLst/>
          </a:prstGeom>
        </p:spPr>
      </p:pic>
    </p:spTree>
    <p:extLst>
      <p:ext uri="{BB962C8B-B14F-4D97-AF65-F5344CB8AC3E}">
        <p14:creationId xmlns:p14="http://schemas.microsoft.com/office/powerpoint/2010/main" val="50517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368F-D105-4AF0-AC59-9D9E2CDB58E2}"/>
              </a:ext>
            </a:extLst>
          </p:cNvPr>
          <p:cNvSpPr>
            <a:spLocks noGrp="1"/>
          </p:cNvSpPr>
          <p:nvPr>
            <p:ph type="title"/>
          </p:nvPr>
        </p:nvSpPr>
        <p:spPr/>
        <p:txBody>
          <a:bodyPr/>
          <a:lstStyle/>
          <a:p>
            <a:r>
              <a:rPr lang="en-US">
                <a:cs typeface="Calibri"/>
              </a:rPr>
              <a:t>Resident Scheduler BOM &amp; EOM Reports</a:t>
            </a:r>
          </a:p>
        </p:txBody>
      </p:sp>
      <p:sp>
        <p:nvSpPr>
          <p:cNvPr id="3" name="Content Placeholder 2">
            <a:extLst>
              <a:ext uri="{FF2B5EF4-FFF2-40B4-BE49-F238E27FC236}">
                <a16:creationId xmlns:a16="http://schemas.microsoft.com/office/drawing/2014/main" id="{BBCFA049-2B59-4063-9E99-B1DDDF42E0FC}"/>
              </a:ext>
            </a:extLst>
          </p:cNvPr>
          <p:cNvSpPr>
            <a:spLocks noGrp="1"/>
          </p:cNvSpPr>
          <p:nvPr>
            <p:ph idx="1"/>
          </p:nvPr>
        </p:nvSpPr>
        <p:spPr>
          <a:xfrm>
            <a:off x="609600" y="1499559"/>
            <a:ext cx="10972800" cy="4525963"/>
          </a:xfrm>
        </p:spPr>
        <p:txBody>
          <a:bodyPr vert="horz" lIns="91440" tIns="45720" rIns="91440" bIns="45720" rtlCol="0" anchor="t">
            <a:normAutofit fontScale="77500" lnSpcReduction="20000"/>
          </a:bodyPr>
          <a:lstStyle/>
          <a:p>
            <a:r>
              <a:rPr lang="en-US">
                <a:cs typeface="Calibri"/>
              </a:rPr>
              <a:t>Resident Scheduler Beginning of the Month (BOM) and End of the Month (EOM) Reports Must be submitted by due dates listed in the GME Calendar with all House Officer signatures and/or written responses. </a:t>
            </a:r>
          </a:p>
          <a:p>
            <a:pPr lvl="1"/>
            <a:r>
              <a:rPr lang="en-US">
                <a:cs typeface="Calibri"/>
              </a:rPr>
              <a:t>Communicate to the House Officers the importance of reviewing and certifying that the information on the EOM report is accurate and that their response is needed by the due date you give them. It is listed in their House Officer Contract, "House Officer Responsibilities", (</a:t>
            </a:r>
            <a:r>
              <a:rPr lang="en-US" err="1">
                <a:cs typeface="Calibri"/>
              </a:rPr>
              <a:t>pg</a:t>
            </a:r>
            <a:r>
              <a:rPr lang="en-US">
                <a:cs typeface="Calibri"/>
              </a:rPr>
              <a:t> 2 bullet #10).</a:t>
            </a:r>
          </a:p>
          <a:p>
            <a:pPr lvl="2"/>
            <a:r>
              <a:rPr lang="en-US">
                <a:cs typeface="Calibri"/>
              </a:rPr>
              <a:t>Corrections must be noted, by the Program Coordinator, on the EOM Report by the House Officer's name</a:t>
            </a:r>
          </a:p>
          <a:p>
            <a:pPr lvl="2"/>
            <a:r>
              <a:rPr lang="en-US">
                <a:cs typeface="Calibri"/>
              </a:rPr>
              <a:t>CSOF electronic PER 3 is required for all Combo Code/Account Number corrections; in Justification Box put the specific change required; example:  Change 7/6-7/2023 from 100% UMC 149760018AB-505000 to 50% and 50% Touro 149760034AB-505000.</a:t>
            </a:r>
          </a:p>
          <a:p>
            <a:pPr lvl="1"/>
            <a:r>
              <a:rPr lang="en-US">
                <a:cs typeface="Calibri"/>
              </a:rPr>
              <a:t>Invoicing the partner hospitals, and payments to LSUHSC from the partner hospitals is delayed when EOM Reports are submitted more than a week after the due dates.</a:t>
            </a:r>
          </a:p>
          <a:p>
            <a:pPr marL="457200" lvl="1" indent="0">
              <a:buNone/>
            </a:pPr>
            <a:endParaRPr lang="en-US">
              <a:cs typeface="Calibri"/>
            </a:endParaRPr>
          </a:p>
        </p:txBody>
      </p:sp>
    </p:spTree>
    <p:extLst>
      <p:ext uri="{BB962C8B-B14F-4D97-AF65-F5344CB8AC3E}">
        <p14:creationId xmlns:p14="http://schemas.microsoft.com/office/powerpoint/2010/main" val="184176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324B-6CA0-3575-CE25-642A98FD000B}"/>
              </a:ext>
            </a:extLst>
          </p:cNvPr>
          <p:cNvSpPr>
            <a:spLocks noGrp="1"/>
          </p:cNvSpPr>
          <p:nvPr>
            <p:ph type="title"/>
          </p:nvPr>
        </p:nvSpPr>
        <p:spPr/>
        <p:txBody>
          <a:bodyPr/>
          <a:lstStyle/>
          <a:p>
            <a:r>
              <a:rPr lang="en-US">
                <a:ea typeface="+mj-lt"/>
                <a:cs typeface="+mj-lt"/>
              </a:rPr>
              <a:t>Resident Scheduler EOM Certification Reports</a:t>
            </a:r>
          </a:p>
        </p:txBody>
      </p:sp>
      <p:sp>
        <p:nvSpPr>
          <p:cNvPr id="3" name="Content Placeholder 2">
            <a:extLst>
              <a:ext uri="{FF2B5EF4-FFF2-40B4-BE49-F238E27FC236}">
                <a16:creationId xmlns:a16="http://schemas.microsoft.com/office/drawing/2014/main" id="{ED88F75C-7903-77C1-2282-713CF2AA3933}"/>
              </a:ext>
            </a:extLst>
          </p:cNvPr>
          <p:cNvSpPr>
            <a:spLocks noGrp="1"/>
          </p:cNvSpPr>
          <p:nvPr>
            <p:ph idx="1"/>
          </p:nvPr>
        </p:nvSpPr>
        <p:spPr>
          <a:xfrm>
            <a:off x="609600" y="1427673"/>
            <a:ext cx="10972800" cy="4525963"/>
          </a:xfrm>
        </p:spPr>
        <p:txBody>
          <a:bodyPr vert="horz" lIns="91440" tIns="45720" rIns="91440" bIns="45720" rtlCol="0" anchor="t">
            <a:normAutofit fontScale="55000" lnSpcReduction="20000"/>
          </a:bodyPr>
          <a:lstStyle/>
          <a:p>
            <a:r>
              <a:rPr lang="en-US" b="1">
                <a:cs typeface="Calibri"/>
              </a:rPr>
              <a:t>House Officer Signatures/Responses to EOM Certification Reports</a:t>
            </a:r>
          </a:p>
          <a:p>
            <a:pPr lvl="1"/>
            <a:r>
              <a:rPr lang="en-US">
                <a:ea typeface="+mn-lt"/>
                <a:cs typeface="+mn-lt"/>
              </a:rPr>
              <a:t>Wet Signatures are preferred</a:t>
            </a:r>
          </a:p>
          <a:p>
            <a:pPr lvl="1"/>
            <a:r>
              <a:rPr lang="en-US" err="1">
                <a:ea typeface="+mn-lt"/>
                <a:cs typeface="+mn-lt"/>
              </a:rPr>
              <a:t>AdobeSign</a:t>
            </a:r>
            <a:r>
              <a:rPr lang="en-US">
                <a:ea typeface="+mn-lt"/>
                <a:cs typeface="+mn-lt"/>
              </a:rPr>
              <a:t> is accepted if House Officers are not available to sign</a:t>
            </a:r>
          </a:p>
          <a:p>
            <a:pPr lvl="1"/>
            <a:r>
              <a:rPr lang="en-US">
                <a:ea typeface="+mn-lt"/>
                <a:cs typeface="+mn-lt"/>
              </a:rPr>
              <a:t>Outlook Voting Option is accepted if House Officers are not available to sign. House Officers MUST receive and review a copy of the EOM Report with their schedule for the month to certify for the Voting Option to be accepted.</a:t>
            </a:r>
          </a:p>
          <a:p>
            <a:pPr lvl="1"/>
            <a:r>
              <a:rPr lang="en-US">
                <a:ea typeface="+mn-lt"/>
                <a:cs typeface="+mn-lt"/>
              </a:rPr>
              <a:t>Email Responses are accepted if House Officers are not available to Sign.  House Officers MUST receive and review a copy of the EOM Report with their schedule for the month to certify for the Email response to be accepted.</a:t>
            </a:r>
          </a:p>
          <a:p>
            <a:pPr lvl="1"/>
            <a:r>
              <a:rPr lang="en-US">
                <a:ea typeface="+mn-lt"/>
                <a:cs typeface="+mn-lt"/>
              </a:rPr>
              <a:t>House Officer responses collected by other processes Program Coordinators use is accepted if the House Officer is not available to sign.  House Officers MUST receive and review a copy of the EOM Report with their schedule for the month to certify for these options to be accepted; (New Innovations voting; survey responses collected in an Excel spreadsheet, other).</a:t>
            </a:r>
          </a:p>
          <a:p>
            <a:pPr marL="457200" lvl="1" indent="0">
              <a:buNone/>
            </a:pPr>
            <a:endParaRPr lang="en-US">
              <a:cs typeface="Calibri"/>
            </a:endParaRPr>
          </a:p>
          <a:p>
            <a:r>
              <a:rPr lang="en-US" b="1">
                <a:cs typeface="Calibri"/>
              </a:rPr>
              <a:t>Program Director, Business Manager, Program Coordinator signatures</a:t>
            </a:r>
          </a:p>
          <a:p>
            <a:pPr lvl="1"/>
            <a:r>
              <a:rPr lang="en-US">
                <a:ea typeface="+mn-lt"/>
                <a:cs typeface="+mn-lt"/>
              </a:rPr>
              <a:t>Wet Signatures are Preferred</a:t>
            </a:r>
          </a:p>
          <a:p>
            <a:pPr lvl="1"/>
            <a:r>
              <a:rPr lang="en-US" err="1">
                <a:ea typeface="+mn-lt"/>
                <a:cs typeface="+mn-lt"/>
              </a:rPr>
              <a:t>AdobeSign</a:t>
            </a:r>
            <a:r>
              <a:rPr lang="en-US">
                <a:ea typeface="+mn-lt"/>
                <a:cs typeface="+mn-lt"/>
              </a:rPr>
              <a:t> is accepted if not available to sign</a:t>
            </a:r>
          </a:p>
          <a:p>
            <a:pPr lvl="1"/>
            <a:r>
              <a:rPr lang="en-US">
                <a:ea typeface="+mn-lt"/>
                <a:cs typeface="+mn-lt"/>
              </a:rPr>
              <a:t>Email Response is accepted if not available to sign; must receive and review the EOM Report to be accepted.</a:t>
            </a:r>
          </a:p>
          <a:p>
            <a:pPr marL="457200" lvl="1" indent="0">
              <a:buNone/>
            </a:pPr>
            <a:endParaRPr lang="en-US">
              <a:ea typeface="+mn-lt"/>
              <a:cs typeface="+mn-lt"/>
            </a:endParaRPr>
          </a:p>
          <a:p>
            <a:r>
              <a:rPr lang="en-US" b="1">
                <a:cs typeface="Calibri"/>
              </a:rPr>
              <a:t>July BOM Report - Due Now </a:t>
            </a:r>
          </a:p>
          <a:p>
            <a:r>
              <a:rPr lang="en-US" b="1">
                <a:cs typeface="Calibri"/>
              </a:rPr>
              <a:t>July EOM Report  - Duet August 4, 2023  </a:t>
            </a:r>
          </a:p>
          <a:p>
            <a:pPr lvl="1"/>
            <a:endParaRPr lang="en-US">
              <a:cs typeface="Calibri"/>
            </a:endParaRPr>
          </a:p>
        </p:txBody>
      </p:sp>
    </p:spTree>
    <p:extLst>
      <p:ext uri="{BB962C8B-B14F-4D97-AF65-F5344CB8AC3E}">
        <p14:creationId xmlns:p14="http://schemas.microsoft.com/office/powerpoint/2010/main" val="110430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CD1F-FF69-41AB-9346-35CE07B6AA46}"/>
              </a:ext>
            </a:extLst>
          </p:cNvPr>
          <p:cNvSpPr>
            <a:spLocks noGrp="1"/>
          </p:cNvSpPr>
          <p:nvPr>
            <p:ph type="title"/>
          </p:nvPr>
        </p:nvSpPr>
        <p:spPr/>
        <p:txBody>
          <a:bodyPr/>
          <a:lstStyle/>
          <a:p>
            <a:r>
              <a:rPr lang="en-US">
                <a:cs typeface="Calibri"/>
              </a:rPr>
              <a:t>House Officer Levels and Pay</a:t>
            </a:r>
            <a:endParaRPr lang="en-US"/>
          </a:p>
        </p:txBody>
      </p:sp>
      <p:sp>
        <p:nvSpPr>
          <p:cNvPr id="3" name="Content Placeholder 2">
            <a:extLst>
              <a:ext uri="{FF2B5EF4-FFF2-40B4-BE49-F238E27FC236}">
                <a16:creationId xmlns:a16="http://schemas.microsoft.com/office/drawing/2014/main" id="{AEA1A22B-D22F-4C6D-ACB4-E5891C705EBB}"/>
              </a:ext>
            </a:extLst>
          </p:cNvPr>
          <p:cNvSpPr>
            <a:spLocks noGrp="1"/>
          </p:cNvSpPr>
          <p:nvPr>
            <p:ph idx="1"/>
          </p:nvPr>
        </p:nvSpPr>
        <p:spPr>
          <a:xfrm>
            <a:off x="609600" y="1558333"/>
            <a:ext cx="10972800" cy="4567831"/>
          </a:xfrm>
        </p:spPr>
        <p:txBody>
          <a:bodyPr vert="horz" lIns="91440" tIns="45720" rIns="91440" bIns="45720" rtlCol="0" anchor="t">
            <a:normAutofit/>
          </a:bodyPr>
          <a:lstStyle/>
          <a:p>
            <a:r>
              <a:rPr lang="en-US">
                <a:cs typeface="Calibri"/>
              </a:rPr>
              <a:t>Check to be sure that all House Officer Levels are correct for the new Academic year.  House officer levels and pay must be correct in PS to avoid overpayment or underpayment.</a:t>
            </a:r>
            <a:endParaRPr lang="en-US"/>
          </a:p>
          <a:p>
            <a:pPr lvl="1"/>
            <a:r>
              <a:rPr lang="en-US">
                <a:ea typeface="+mn-lt"/>
                <a:cs typeface="+mn-lt"/>
              </a:rPr>
              <a:t>For</a:t>
            </a:r>
            <a:r>
              <a:rPr lang="en-US">
                <a:cs typeface="Calibri"/>
              </a:rPr>
              <a:t> House Officers 8,9,10, Confirm salary is correct in PS; Department Business Managers can help check the salaries for the HO 8, 9,10s.</a:t>
            </a:r>
          </a:p>
          <a:p>
            <a:pPr lvl="1"/>
            <a:r>
              <a:rPr lang="en-US">
                <a:cs typeface="Calibri"/>
              </a:rPr>
              <a:t>If a House Officer's Level is not correct, contact Yolanda</a:t>
            </a:r>
          </a:p>
          <a:p>
            <a:pPr lvl="1"/>
            <a:r>
              <a:rPr lang="en-US">
                <a:cs typeface="Calibri"/>
              </a:rPr>
              <a:t>A PER 3 will be required to correct the incorrect House Officer level and pay</a:t>
            </a:r>
          </a:p>
          <a:p>
            <a:endParaRPr lang="en-US">
              <a:cs typeface="Calibri"/>
            </a:endParaRPr>
          </a:p>
        </p:txBody>
      </p:sp>
    </p:spTree>
    <p:extLst>
      <p:ext uri="{BB962C8B-B14F-4D97-AF65-F5344CB8AC3E}">
        <p14:creationId xmlns:p14="http://schemas.microsoft.com/office/powerpoint/2010/main" val="334801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9A18-FD68-48D1-8289-19AD25458FF3}"/>
              </a:ext>
            </a:extLst>
          </p:cNvPr>
          <p:cNvSpPr>
            <a:spLocks noGrp="1"/>
          </p:cNvSpPr>
          <p:nvPr>
            <p:ph type="title"/>
          </p:nvPr>
        </p:nvSpPr>
        <p:spPr/>
        <p:txBody>
          <a:bodyPr>
            <a:normAutofit fontScale="90000"/>
          </a:bodyPr>
          <a:lstStyle/>
          <a:p>
            <a:r>
              <a:rPr lang="en-US">
                <a:cs typeface="Calibri"/>
              </a:rPr>
              <a:t>Fellowship Programs and San Francisco Match Programs - Recruitment</a:t>
            </a:r>
          </a:p>
        </p:txBody>
      </p:sp>
      <p:sp>
        <p:nvSpPr>
          <p:cNvPr id="3" name="Content Placeholder 2">
            <a:extLst>
              <a:ext uri="{FF2B5EF4-FFF2-40B4-BE49-F238E27FC236}">
                <a16:creationId xmlns:a16="http://schemas.microsoft.com/office/drawing/2014/main" id="{5B4AB217-AB18-45C1-9A76-B82EE41E3DFC}"/>
              </a:ext>
            </a:extLst>
          </p:cNvPr>
          <p:cNvSpPr>
            <a:spLocks noGrp="1"/>
          </p:cNvSpPr>
          <p:nvPr>
            <p:ph idx="1"/>
          </p:nvPr>
        </p:nvSpPr>
        <p:spPr>
          <a:xfrm>
            <a:off x="609600" y="1600201"/>
            <a:ext cx="10972800" cy="4454525"/>
          </a:xfrm>
        </p:spPr>
        <p:txBody>
          <a:bodyPr vert="horz" lIns="91440" tIns="45720" rIns="91440" bIns="45720" rtlCol="0" anchor="t">
            <a:normAutofit fontScale="47500" lnSpcReduction="20000"/>
          </a:bodyPr>
          <a:lstStyle/>
          <a:p>
            <a:r>
              <a:rPr lang="en-US">
                <a:cs typeface="Calibri"/>
              </a:rPr>
              <a:t>Sample Contract, Applicant Information Sheet &amp; Interviewee Acknowledgement found in Knowledge Base in </a:t>
            </a:r>
            <a:r>
              <a:rPr lang="en-US">
                <a:ea typeface="+mn-lt"/>
                <a:cs typeface="+mn-lt"/>
                <a:hlinkClick r:id="rId2"/>
              </a:rPr>
              <a:t>House Officer Selection - House Officer Selection &amp; Recruitment - GME Knowledge Base (atlassian.net)</a:t>
            </a:r>
            <a:endParaRPr lang="en-US">
              <a:cs typeface="Calibri"/>
            </a:endParaRPr>
          </a:p>
          <a:p>
            <a:pPr lvl="2"/>
            <a:r>
              <a:rPr lang="en-US">
                <a:cs typeface="Calibri"/>
                <a:hlinkClick r:id="rId3"/>
              </a:rPr>
              <a:t>https</a:t>
            </a:r>
            <a:r>
              <a:rPr lang="en-US">
                <a:ea typeface="+mn-lt"/>
                <a:cs typeface="+mn-lt"/>
                <a:hlinkClick r:id="rId3"/>
              </a:rPr>
              <a:t>://lsugme.atlassian.net/wiki/spaces/FORMDOCS/pages/11272291/Applicant+Information+Sheet</a:t>
            </a:r>
            <a:endParaRPr lang="en-US">
              <a:cs typeface="Calibri"/>
            </a:endParaRPr>
          </a:p>
          <a:p>
            <a:pPr lvl="2"/>
            <a:r>
              <a:rPr lang="en-US">
                <a:ea typeface="+mn-lt"/>
                <a:cs typeface="+mn-lt"/>
                <a:hlinkClick r:id="rId4"/>
              </a:rPr>
              <a:t>https://lsugme.atlassian.net/wiki/spaces/FORMDOCS/pages/120815636/Interviewee+Acknowledgement+Form</a:t>
            </a:r>
            <a:endParaRPr lang="en-US">
              <a:cs typeface="Calibri"/>
            </a:endParaRPr>
          </a:p>
          <a:p>
            <a:pPr marL="914400" lvl="2" indent="0">
              <a:buNone/>
            </a:pPr>
            <a:endParaRPr lang="en-US">
              <a:cs typeface="Calibri"/>
            </a:endParaRPr>
          </a:p>
          <a:p>
            <a:pPr lvl="1"/>
            <a:r>
              <a:rPr lang="en-US">
                <a:cs typeface="Calibri"/>
              </a:rPr>
              <a:t>Include the  information below, found in the Applicant Information Sheet, in the ERAS program Information section in EAM and in the Program Information section for all other Application Services used by the Program.</a:t>
            </a:r>
          </a:p>
          <a:p>
            <a:pPr lvl="2"/>
            <a:r>
              <a:rPr lang="en-US">
                <a:ea typeface="+mn-lt"/>
                <a:cs typeface="+mn-lt"/>
              </a:rPr>
              <a:t>Only United States Citizens, Permanent Residents of the United States, and J1 Visa holders sponsored by the ECFMG are eligible for medical residency or fellowship training at LSUHSC-NO.  As noted in Chancellor Memorandum 39 (“CM-39”) ECFMG sponsorship as a J-1 exchange visitor is the appropriate and only mechanism whereby foreign physicians may enter graduate medical education/training programs at the LSU Health Sciences Center New Orleans</a:t>
            </a:r>
          </a:p>
          <a:p>
            <a:pPr marL="914400" lvl="2" indent="0">
              <a:buNone/>
            </a:pPr>
            <a:endParaRPr lang="en-US" b="1">
              <a:ea typeface="+mn-lt"/>
              <a:cs typeface="+mn-lt"/>
            </a:endParaRPr>
          </a:p>
          <a:p>
            <a:pPr marL="914400" lvl="2" indent="0">
              <a:buNone/>
            </a:pPr>
            <a:r>
              <a:rPr lang="en-US" b="1">
                <a:ea typeface="+mn-lt"/>
                <a:cs typeface="+mn-lt"/>
              </a:rPr>
              <a:t>NOTE</a:t>
            </a:r>
            <a:r>
              <a:rPr lang="en-US" b="1">
                <a:cs typeface="Calibri"/>
              </a:rPr>
              <a:t>:</a:t>
            </a:r>
            <a:r>
              <a:rPr lang="en-US">
                <a:cs typeface="Calibri"/>
              </a:rPr>
              <a:t>  If the applicant has an Employment Authorization Card (EAD), or will have an EAD, Contact the GME office before entering a Rank Order list, and/or before making an offer.</a:t>
            </a:r>
            <a:endParaRPr lang="en-US"/>
          </a:p>
          <a:p>
            <a:pPr marL="914400" lvl="2" indent="0">
              <a:buNone/>
            </a:pPr>
            <a:endParaRPr lang="en-US">
              <a:cs typeface="Calibri"/>
            </a:endParaRPr>
          </a:p>
          <a:p>
            <a:pPr lvl="1"/>
            <a:r>
              <a:rPr lang="en-US">
                <a:cs typeface="Calibri"/>
              </a:rPr>
              <a:t>All Applicants interviewing for a House Officer Position must receive a copy of the Applicant Information Sheet-Terms and Conditions of Employment; and they must sign the Interviewee Acknowledgement form, and return the signed Acknowledgement form to the Program Coordinator</a:t>
            </a:r>
          </a:p>
          <a:p>
            <a:pPr marL="457200" lvl="1" indent="0">
              <a:buNone/>
            </a:pPr>
            <a:endParaRPr lang="en-US">
              <a:cs typeface="Calibri"/>
            </a:endParaRPr>
          </a:p>
          <a:p>
            <a:pPr lvl="1"/>
            <a:r>
              <a:rPr lang="en-US">
                <a:cs typeface="Calibri"/>
              </a:rPr>
              <a:t>The GME office can review an application, for applicants the program director is interested in offering a position, to be sure the applicant meets or will meet the conditions of employment.</a:t>
            </a:r>
          </a:p>
          <a:p>
            <a:pPr lvl="1"/>
            <a:endParaRPr lang="en-US">
              <a:cs typeface="Calibri"/>
            </a:endParaRPr>
          </a:p>
          <a:p>
            <a:pPr marL="457200" lvl="1" indent="0">
              <a:buNone/>
            </a:pPr>
            <a:r>
              <a:rPr lang="en-US" b="1">
                <a:cs typeface="Calibri"/>
              </a:rPr>
              <a:t>NRMP: </a:t>
            </a:r>
            <a:r>
              <a:rPr lang="en-US">
                <a:cs typeface="Calibri"/>
              </a:rPr>
              <a:t> Introduction to the Fellowship Match Webinar is available on the NRMP Website.  The Webinar was presented live on Thursday, July 20, 2023.</a:t>
            </a:r>
            <a:endParaRPr lang="en-US">
              <a:ea typeface="+mn-lt"/>
              <a:cs typeface="+mn-lt"/>
            </a:endParaRPr>
          </a:p>
          <a:p>
            <a:pPr marL="0" indent="0">
              <a:buNone/>
            </a:pPr>
            <a:endParaRPr lang="en-US">
              <a:cs typeface="Calibri"/>
            </a:endParaRPr>
          </a:p>
        </p:txBody>
      </p:sp>
    </p:spTree>
    <p:extLst>
      <p:ext uri="{BB962C8B-B14F-4D97-AF65-F5344CB8AC3E}">
        <p14:creationId xmlns:p14="http://schemas.microsoft.com/office/powerpoint/2010/main" val="141536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3F49-E0EA-4376-B208-0EB3B4329E38}"/>
              </a:ext>
            </a:extLst>
          </p:cNvPr>
          <p:cNvSpPr>
            <a:spLocks noGrp="1"/>
          </p:cNvSpPr>
          <p:nvPr>
            <p:ph type="title"/>
          </p:nvPr>
        </p:nvSpPr>
        <p:spPr/>
        <p:txBody>
          <a:bodyPr>
            <a:normAutofit fontScale="90000"/>
          </a:bodyPr>
          <a:lstStyle/>
          <a:p>
            <a:r>
              <a:rPr lang="en-US">
                <a:cs typeface="Calibri"/>
              </a:rPr>
              <a:t>Fellowship Programs &amp; San Francisco Match Programs - Recruitment Cont'd</a:t>
            </a:r>
            <a:endParaRPr lang="en-US"/>
          </a:p>
        </p:txBody>
      </p:sp>
      <p:sp>
        <p:nvSpPr>
          <p:cNvPr id="3" name="Content Placeholder 2">
            <a:extLst>
              <a:ext uri="{FF2B5EF4-FFF2-40B4-BE49-F238E27FC236}">
                <a16:creationId xmlns:a16="http://schemas.microsoft.com/office/drawing/2014/main" id="{E766398F-F1CE-4FAC-8B5A-4F3E2789CB3B}"/>
              </a:ext>
            </a:extLst>
          </p:cNvPr>
          <p:cNvSpPr>
            <a:spLocks noGrp="1"/>
          </p:cNvSpPr>
          <p:nvPr>
            <p:ph idx="1"/>
          </p:nvPr>
        </p:nvSpPr>
        <p:spPr/>
        <p:txBody>
          <a:bodyPr vert="horz" lIns="91440" tIns="45720" rIns="91440" bIns="45720" rtlCol="0" anchor="t">
            <a:normAutofit fontScale="77500" lnSpcReduction="20000"/>
          </a:bodyPr>
          <a:lstStyle/>
          <a:p>
            <a:r>
              <a:rPr lang="en-US">
                <a:cs typeface="Calibri"/>
              </a:rPr>
              <a:t>DIO Transfer Approval Packet &amp; Release Data to LSU Form</a:t>
            </a:r>
          </a:p>
          <a:p>
            <a:pPr lvl="1"/>
            <a:r>
              <a:rPr lang="en-US">
                <a:ea typeface="+mn-lt"/>
                <a:cs typeface="+mn-lt"/>
              </a:rPr>
              <a:t>DIO Transfer Packet and Release of Information Form is in Knowledge Base</a:t>
            </a:r>
          </a:p>
          <a:p>
            <a:pPr lvl="2"/>
            <a:r>
              <a:rPr lang="en-US">
                <a:cs typeface="Calibri"/>
              </a:rPr>
              <a:t>DIO Packet:  </a:t>
            </a:r>
            <a:r>
              <a:rPr lang="en-US">
                <a:cs typeface="Calibri"/>
                <a:hlinkClick r:id="rId2"/>
              </a:rPr>
              <a:t>https://lsugme.atlassian.net/wiki/spaces/FORMDOCS/pages/37191681/DIO+Transfer+Approval+Packet</a:t>
            </a:r>
            <a:endParaRPr lang="en-US">
              <a:ea typeface="+mn-lt"/>
              <a:cs typeface="+mn-lt"/>
            </a:endParaRPr>
          </a:p>
          <a:p>
            <a:pPr lvl="2"/>
            <a:r>
              <a:rPr lang="en-US">
                <a:ea typeface="+mn-lt"/>
                <a:cs typeface="+mn-lt"/>
              </a:rPr>
              <a:t>Release Data to LSU Form:  </a:t>
            </a:r>
            <a:r>
              <a:rPr lang="en-US">
                <a:ea typeface="+mn-lt"/>
                <a:cs typeface="+mn-lt"/>
                <a:hlinkClick r:id="rId3"/>
              </a:rPr>
              <a:t>https://lsugme.atlassian.net/wiki/spaces/FORMDOCS/pages/2031726/Release+Data+To+LSU+Form</a:t>
            </a:r>
            <a:endParaRPr lang="en-US">
              <a:cs typeface="Calibri"/>
            </a:endParaRPr>
          </a:p>
          <a:p>
            <a:pPr lvl="1"/>
            <a:r>
              <a:rPr lang="en-US">
                <a:cs typeface="Calibri"/>
              </a:rPr>
              <a:t>DIO Transfer Packet is required if an Applicant will be transferring into an LSU Training Program from a non-LSU Training Program; and/or if an Applicant did not Match to the Training Program and the Training Program did not fill in the Match, and Program Director is interested in offering a position.</a:t>
            </a:r>
          </a:p>
          <a:p>
            <a:pPr lvl="1"/>
            <a:r>
              <a:rPr lang="en-US">
                <a:cs typeface="Calibri"/>
              </a:rPr>
              <a:t>A Release Data to LSU form, completed and signed by the Applicant, MUST be sent to all Training Programs the LSU Program Director will contact to verify training.  </a:t>
            </a:r>
          </a:p>
          <a:p>
            <a:pPr lvl="1"/>
            <a:r>
              <a:rPr lang="en-US">
                <a:cs typeface="Calibri"/>
              </a:rPr>
              <a:t>The Completed Packet must be submitted to the GME office and approved by the DIO before an offer can be made to an applicant.</a:t>
            </a:r>
          </a:p>
        </p:txBody>
      </p:sp>
    </p:spTree>
    <p:extLst>
      <p:ext uri="{BB962C8B-B14F-4D97-AF65-F5344CB8AC3E}">
        <p14:creationId xmlns:p14="http://schemas.microsoft.com/office/powerpoint/2010/main" val="336734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EA79-A631-4208-B393-BD72A44B7C8E}"/>
              </a:ext>
            </a:extLst>
          </p:cNvPr>
          <p:cNvSpPr>
            <a:spLocks noGrp="1"/>
          </p:cNvSpPr>
          <p:nvPr>
            <p:ph type="title"/>
          </p:nvPr>
        </p:nvSpPr>
        <p:spPr>
          <a:xfrm>
            <a:off x="-161581" y="320542"/>
            <a:ext cx="10972800" cy="1143000"/>
          </a:xfrm>
        </p:spPr>
        <p:txBody>
          <a:bodyPr/>
          <a:lstStyle/>
          <a:p>
            <a:r>
              <a:rPr lang="en-US" err="1">
                <a:cs typeface="Calibri"/>
              </a:rPr>
              <a:t>WebADS</a:t>
            </a:r>
            <a:endParaRPr lang="en-US" err="1"/>
          </a:p>
        </p:txBody>
      </p:sp>
      <p:sp>
        <p:nvSpPr>
          <p:cNvPr id="3" name="Content Placeholder 2">
            <a:extLst>
              <a:ext uri="{FF2B5EF4-FFF2-40B4-BE49-F238E27FC236}">
                <a16:creationId xmlns:a16="http://schemas.microsoft.com/office/drawing/2014/main" id="{201AB575-7A4F-4C4A-9569-3EB4F259D56C}"/>
              </a:ext>
            </a:extLst>
          </p:cNvPr>
          <p:cNvSpPr>
            <a:spLocks noGrp="1"/>
          </p:cNvSpPr>
          <p:nvPr>
            <p:ph idx="1"/>
          </p:nvPr>
        </p:nvSpPr>
        <p:spPr>
          <a:xfrm>
            <a:off x="187287" y="1333959"/>
            <a:ext cx="6091278" cy="4760488"/>
          </a:xfrm>
        </p:spPr>
        <p:txBody>
          <a:bodyPr vert="horz" lIns="91440" tIns="45720" rIns="91440" bIns="45720" rtlCol="0" anchor="t">
            <a:normAutofit fontScale="92500" lnSpcReduction="10000"/>
          </a:bodyPr>
          <a:lstStyle/>
          <a:p>
            <a:r>
              <a:rPr lang="en-US">
                <a:cs typeface="Calibri"/>
              </a:rPr>
              <a:t>Programs should review the </a:t>
            </a:r>
            <a:r>
              <a:rPr lang="en-US" dirty="0">
                <a:ea typeface="+mn-lt"/>
                <a:cs typeface="+mn-lt"/>
                <a:hlinkClick r:id="rId3"/>
              </a:rPr>
              <a:t>Annual Update Changes 2023-2024</a:t>
            </a:r>
            <a:r>
              <a:rPr lang="en-US" dirty="0">
                <a:ea typeface="+mn-lt"/>
                <a:cs typeface="+mn-lt"/>
              </a:rPr>
              <a:t> </a:t>
            </a:r>
            <a:endParaRPr lang="en-US" dirty="0">
              <a:cs typeface="Calibri"/>
            </a:endParaRPr>
          </a:p>
          <a:p>
            <a:r>
              <a:rPr lang="en-US" dirty="0">
                <a:ea typeface="+mn-lt"/>
                <a:cs typeface="+mn-lt"/>
                <a:hlinkClick r:id="rId4"/>
              </a:rPr>
              <a:t>ADS- What You Need to Know</a:t>
            </a:r>
            <a:r>
              <a:rPr lang="en-US" dirty="0">
                <a:ea typeface="+mn-lt"/>
                <a:cs typeface="+mn-lt"/>
              </a:rPr>
              <a:t> </a:t>
            </a:r>
            <a:endParaRPr lang="en-US" dirty="0">
              <a:cs typeface="Calibri"/>
            </a:endParaRPr>
          </a:p>
          <a:p>
            <a:r>
              <a:rPr lang="en-US" dirty="0">
                <a:ea typeface="+mn-lt"/>
                <a:cs typeface="+mn-lt"/>
                <a:hlinkClick r:id="rId5"/>
              </a:rPr>
              <a:t>SponsoredProgramsAnnualUpdateStatus.pdf </a:t>
            </a:r>
            <a:endParaRPr lang="en-US" dirty="0">
              <a:cs typeface="Calibri"/>
            </a:endParaRPr>
          </a:p>
          <a:p>
            <a:r>
              <a:rPr lang="en-US" dirty="0">
                <a:cs typeface="Calibri"/>
              </a:rPr>
              <a:t>**Draft due to Dr. Frey 2 weeks before your due date</a:t>
            </a:r>
          </a:p>
          <a:p>
            <a:r>
              <a:rPr lang="en-US">
                <a:cs typeface="Calibri"/>
              </a:rPr>
              <a:t>Dates: </a:t>
            </a:r>
            <a:endParaRPr lang="en-US" dirty="0">
              <a:cs typeface="Calibri"/>
            </a:endParaRPr>
          </a:p>
          <a:p>
            <a:pPr lvl="1"/>
            <a:r>
              <a:rPr lang="en-US" dirty="0">
                <a:cs typeface="Calibri"/>
              </a:rPr>
              <a:t>Group 1: 7/5-8/25</a:t>
            </a:r>
          </a:p>
          <a:p>
            <a:pPr lvl="1"/>
            <a:r>
              <a:rPr lang="en-US" dirty="0">
                <a:cs typeface="Calibri"/>
              </a:rPr>
              <a:t>Group 2: 7/17-9/22</a:t>
            </a:r>
          </a:p>
          <a:p>
            <a:pPr marL="0" indent="0">
              <a:buNone/>
            </a:pPr>
            <a:endParaRPr lang="en-US">
              <a:cs typeface="Calibri"/>
            </a:endParaRPr>
          </a:p>
          <a:p>
            <a:pPr marL="0" indent="0">
              <a:buNone/>
            </a:pPr>
            <a:endParaRPr lang="en-US">
              <a:cs typeface="Calibri"/>
            </a:endParaRPr>
          </a:p>
        </p:txBody>
      </p:sp>
      <p:pic>
        <p:nvPicPr>
          <p:cNvPr id="4" name="Picture 5" descr="A list of items with text&#10;&#10;Description automatically generated">
            <a:extLst>
              <a:ext uri="{FF2B5EF4-FFF2-40B4-BE49-F238E27FC236}">
                <a16:creationId xmlns:a16="http://schemas.microsoft.com/office/drawing/2014/main" id="{457620F8-AE81-B0D1-6100-E8AF4CE0C1A5}"/>
              </a:ext>
            </a:extLst>
          </p:cNvPr>
          <p:cNvPicPr>
            <a:picLocks noChangeAspect="1"/>
          </p:cNvPicPr>
          <p:nvPr/>
        </p:nvPicPr>
        <p:blipFill>
          <a:blip r:embed="rId6"/>
          <a:stretch>
            <a:fillRect/>
          </a:stretch>
        </p:blipFill>
        <p:spPr>
          <a:xfrm>
            <a:off x="6481495" y="1172851"/>
            <a:ext cx="5454731" cy="5524442"/>
          </a:xfrm>
          <a:prstGeom prst="rect">
            <a:avLst/>
          </a:prstGeom>
        </p:spPr>
      </p:pic>
    </p:spTree>
    <p:extLst>
      <p:ext uri="{BB962C8B-B14F-4D97-AF65-F5344CB8AC3E}">
        <p14:creationId xmlns:p14="http://schemas.microsoft.com/office/powerpoint/2010/main" val="205079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2D45-BCFB-48A6-890A-E2E3169040B0}"/>
              </a:ext>
            </a:extLst>
          </p:cNvPr>
          <p:cNvSpPr>
            <a:spLocks noGrp="1"/>
          </p:cNvSpPr>
          <p:nvPr>
            <p:ph type="title"/>
          </p:nvPr>
        </p:nvSpPr>
        <p:spPr/>
        <p:txBody>
          <a:bodyPr/>
          <a:lstStyle/>
          <a:p>
            <a:r>
              <a:rPr lang="en-US">
                <a:cs typeface="Calibri"/>
              </a:rPr>
              <a:t>Off-Cycle House Officers</a:t>
            </a:r>
            <a:endParaRPr lang="en-US"/>
          </a:p>
        </p:txBody>
      </p:sp>
      <p:sp>
        <p:nvSpPr>
          <p:cNvPr id="3" name="Content Placeholder 2">
            <a:extLst>
              <a:ext uri="{FF2B5EF4-FFF2-40B4-BE49-F238E27FC236}">
                <a16:creationId xmlns:a16="http://schemas.microsoft.com/office/drawing/2014/main" id="{2DEEF073-76A7-45DA-932D-E1D4A31BA20B}"/>
              </a:ext>
            </a:extLst>
          </p:cNvPr>
          <p:cNvSpPr>
            <a:spLocks noGrp="1"/>
          </p:cNvSpPr>
          <p:nvPr>
            <p:ph idx="1"/>
          </p:nvPr>
        </p:nvSpPr>
        <p:spPr/>
        <p:txBody>
          <a:bodyPr vert="horz" lIns="91440" tIns="45720" rIns="91440" bIns="45720" rtlCol="0" anchor="t">
            <a:normAutofit fontScale="77500" lnSpcReduction="20000"/>
          </a:bodyPr>
          <a:lstStyle/>
          <a:p>
            <a:r>
              <a:rPr lang="en-US">
                <a:cs typeface="Calibri"/>
              </a:rPr>
              <a:t>Off-Cycle Promotions – PER 3s must be submitted at least a month before the House Officer's off-cycle Promotion date</a:t>
            </a:r>
          </a:p>
          <a:p>
            <a:pPr lvl="1"/>
            <a:r>
              <a:rPr lang="en-US">
                <a:cs typeface="Calibri"/>
              </a:rPr>
              <a:t>Submit a Paper PER 3 for House Officers Promoting in August and September (if not done so already).  July off-cycle Promotion PER 3s should have already been submitted.</a:t>
            </a:r>
          </a:p>
          <a:p>
            <a:pPr lvl="1"/>
            <a:r>
              <a:rPr lang="en-US">
                <a:cs typeface="Calibri"/>
              </a:rPr>
              <a:t>Update Schedules in Resident Scheduler if the Promotion date is not on the 1st of the Month or if the schedule entered crosses over the month that includes the promotion date.  </a:t>
            </a:r>
          </a:p>
          <a:p>
            <a:pPr lvl="2"/>
            <a:r>
              <a:rPr lang="en-US">
                <a:cs typeface="Calibri"/>
              </a:rPr>
              <a:t>For example: Enter two or more records: one with current House Officer level dates, the other starting with promotion effective date.  If you have questions, contact Yolana</a:t>
            </a:r>
          </a:p>
          <a:p>
            <a:r>
              <a:rPr lang="en-US">
                <a:cs typeface="Calibri"/>
              </a:rPr>
              <a:t>Off-Cycle Terminations</a:t>
            </a:r>
          </a:p>
          <a:p>
            <a:pPr lvl="1"/>
            <a:r>
              <a:rPr lang="en-US">
                <a:cs typeface="Calibri"/>
              </a:rPr>
              <a:t>Request the Business Manager to initiate the </a:t>
            </a:r>
            <a:r>
              <a:rPr lang="en-US" err="1">
                <a:cs typeface="Calibri"/>
              </a:rPr>
              <a:t>ePAF</a:t>
            </a:r>
            <a:r>
              <a:rPr lang="en-US">
                <a:cs typeface="Calibri"/>
              </a:rPr>
              <a:t> Termination PER 3 for House Officers Graduating or leaving in July, August, and September  2023 (if not done so already).</a:t>
            </a:r>
          </a:p>
          <a:p>
            <a:pPr lvl="2"/>
            <a:r>
              <a:rPr lang="en-US">
                <a:cs typeface="Calibri"/>
              </a:rPr>
              <a:t>Electronic Termination will send the termination information &amp; date to the Email: </a:t>
            </a:r>
          </a:p>
          <a:p>
            <a:pPr marL="1371600" lvl="3" indent="0">
              <a:buNone/>
            </a:pPr>
            <a:r>
              <a:rPr lang="en-US">
                <a:cs typeface="Calibri"/>
              </a:rPr>
              <a:t>LSUHSC-NO_ </a:t>
            </a:r>
            <a:r>
              <a:rPr lang="en-US" err="1">
                <a:cs typeface="Calibri"/>
              </a:rPr>
              <a:t>Notification_of_Employee_Separation</a:t>
            </a:r>
            <a:r>
              <a:rPr lang="en-US">
                <a:cs typeface="Calibri"/>
              </a:rPr>
              <a:t> – </a:t>
            </a:r>
            <a:r>
              <a:rPr lang="en-US" b="1">
                <a:cs typeface="Calibri"/>
              </a:rPr>
              <a:t>Do not send a separate Email.</a:t>
            </a:r>
          </a:p>
          <a:p>
            <a:endParaRPr lang="en-US">
              <a:cs typeface="Calibri"/>
            </a:endParaRPr>
          </a:p>
        </p:txBody>
      </p:sp>
    </p:spTree>
    <p:extLst>
      <p:ext uri="{BB962C8B-B14F-4D97-AF65-F5344CB8AC3E}">
        <p14:creationId xmlns:p14="http://schemas.microsoft.com/office/powerpoint/2010/main" val="215718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CC88-BBA2-4E3D-B8CA-88410450AA70}"/>
              </a:ext>
            </a:extLst>
          </p:cNvPr>
          <p:cNvSpPr>
            <a:spLocks noGrp="1"/>
          </p:cNvSpPr>
          <p:nvPr>
            <p:ph type="title"/>
          </p:nvPr>
        </p:nvSpPr>
        <p:spPr/>
        <p:txBody>
          <a:bodyPr>
            <a:normAutofit fontScale="90000"/>
          </a:bodyPr>
          <a:lstStyle/>
          <a:p>
            <a:r>
              <a:rPr lang="en-US">
                <a:cs typeface="Calibri"/>
              </a:rPr>
              <a:t>Entering House Officer Leave in Resident Scheduler</a:t>
            </a:r>
            <a:br>
              <a:rPr lang="en-US">
                <a:cs typeface="Calibri"/>
              </a:rPr>
            </a:br>
            <a:endParaRPr lang="en-US" sz="2800">
              <a:cs typeface="Calibri"/>
            </a:endParaRPr>
          </a:p>
        </p:txBody>
      </p:sp>
      <p:sp>
        <p:nvSpPr>
          <p:cNvPr id="3" name="Content Placeholder 2">
            <a:extLst>
              <a:ext uri="{FF2B5EF4-FFF2-40B4-BE49-F238E27FC236}">
                <a16:creationId xmlns:a16="http://schemas.microsoft.com/office/drawing/2014/main" id="{7842D492-3242-4E97-9E87-AE75E18E8C24}"/>
              </a:ext>
            </a:extLst>
          </p:cNvPr>
          <p:cNvSpPr>
            <a:spLocks noGrp="1"/>
          </p:cNvSpPr>
          <p:nvPr>
            <p:ph idx="1"/>
          </p:nvPr>
        </p:nvSpPr>
        <p:spPr/>
        <p:txBody>
          <a:bodyPr vert="horz" lIns="91440" tIns="45720" rIns="91440" bIns="45720" rtlCol="0" anchor="t">
            <a:normAutofit fontScale="55000" lnSpcReduction="20000"/>
          </a:bodyPr>
          <a:lstStyle/>
          <a:p>
            <a:r>
              <a:rPr lang="en-US">
                <a:cs typeface="Calibri"/>
              </a:rPr>
              <a:t>Enter House Officer Leave (Vacation, Sick, and Education), in Resident Scheduler when entering Schedules for the Month. </a:t>
            </a:r>
          </a:p>
          <a:p>
            <a:pPr lvl="1"/>
            <a:r>
              <a:rPr lang="en-US">
                <a:cs typeface="Calibri"/>
              </a:rPr>
              <a:t>If unscheduled leave is reported after Payroll runs, enter the leave on the EOM Report for the House Officer to Certify.</a:t>
            </a:r>
          </a:p>
          <a:p>
            <a:pPr lvl="1"/>
            <a:r>
              <a:rPr lang="en-US">
                <a:cs typeface="Calibri"/>
              </a:rPr>
              <a:t>If leave is for FMLA the House Officer may also be eligible for ACGME Leave – Contact Yolanda for help entering ACGME Leave.</a:t>
            </a:r>
          </a:p>
          <a:p>
            <a:r>
              <a:rPr lang="en-US">
                <a:cs typeface="Calibri"/>
              </a:rPr>
              <a:t>It is very Important to Check Leave Balances for House Officers before leave is approved and entered in Resident Scheduler or adding Leave on the EOM Reports</a:t>
            </a:r>
          </a:p>
          <a:p>
            <a:pPr lvl="1"/>
            <a:r>
              <a:rPr lang="en-US">
                <a:ea typeface="+mn-lt"/>
                <a:cs typeface="+mn-lt"/>
              </a:rPr>
              <a:t>House Officer leave should not exceed the allowed number of leave days</a:t>
            </a:r>
          </a:p>
          <a:p>
            <a:pPr lvl="1"/>
            <a:r>
              <a:rPr lang="en-US">
                <a:ea typeface="+mn-lt"/>
                <a:cs typeface="+mn-lt"/>
              </a:rPr>
              <a:t>Confirm leave dates and leave type entered in Resident Scheduler is correct</a:t>
            </a:r>
          </a:p>
          <a:p>
            <a:r>
              <a:rPr lang="en-US">
                <a:cs typeface="Calibri"/>
              </a:rPr>
              <a:t>To check Leave Balances:  </a:t>
            </a:r>
            <a:r>
              <a:rPr lang="en-US">
                <a:ea typeface="+mn-lt"/>
                <a:cs typeface="+mn-lt"/>
              </a:rPr>
              <a:t>Resident Scheduler -&gt; Inquire -&gt; Leave Taken by Resident</a:t>
            </a:r>
            <a:r>
              <a:rPr lang="en-US">
                <a:cs typeface="Calibri"/>
              </a:rPr>
              <a:t>  </a:t>
            </a:r>
          </a:p>
          <a:p>
            <a:pPr lvl="1"/>
            <a:r>
              <a:rPr lang="en-US">
                <a:cs typeface="Calibri"/>
              </a:rPr>
              <a:t>On-Cycle Resident leave is listed by House Officer Level</a:t>
            </a:r>
          </a:p>
          <a:p>
            <a:pPr lvl="2"/>
            <a:r>
              <a:rPr lang="en-US">
                <a:cs typeface="Calibri"/>
              </a:rPr>
              <a:t>Leave</a:t>
            </a:r>
            <a:r>
              <a:rPr lang="en-US">
                <a:ea typeface="+mn-lt"/>
                <a:cs typeface="+mn-lt"/>
              </a:rPr>
              <a:t> Summary Box:  Select "View All" to view leave taken by House Officer Level</a:t>
            </a:r>
          </a:p>
          <a:p>
            <a:pPr lvl="2"/>
            <a:r>
              <a:rPr lang="en-US">
                <a:ea typeface="+mn-lt"/>
                <a:cs typeface="+mn-lt"/>
              </a:rPr>
              <a:t>Leave Detail Box:  Select "View All" to view all dates and leave type taken by House Officer Level</a:t>
            </a:r>
            <a:endParaRPr lang="en-US"/>
          </a:p>
          <a:p>
            <a:pPr lvl="1"/>
            <a:r>
              <a:rPr lang="en-US">
                <a:cs typeface="Calibri"/>
              </a:rPr>
              <a:t>Off-Cycle Resident Leave</a:t>
            </a:r>
          </a:p>
          <a:p>
            <a:pPr lvl="2"/>
            <a:r>
              <a:rPr lang="en-US">
                <a:cs typeface="Calibri"/>
              </a:rPr>
              <a:t>Leave can be viewed in "Leave Taken by Resident" as listed above, but it will show leave used is over the allowed number of days</a:t>
            </a:r>
          </a:p>
          <a:p>
            <a:pPr lvl="2"/>
            <a:r>
              <a:rPr lang="en-US">
                <a:cs typeface="Calibri"/>
              </a:rPr>
              <a:t>Leave must be tracked manually by Coordinator.  Resident Scheduler does not adjust leave if a House Officer is off-Cycle, it only counts leave by House Officer Level.  </a:t>
            </a:r>
            <a:endParaRPr lang="en-US"/>
          </a:p>
          <a:p>
            <a:pPr lvl="2"/>
            <a:r>
              <a:rPr lang="en-US">
                <a:cs typeface="Calibri"/>
              </a:rPr>
              <a:t>To Calculate available leave:  </a:t>
            </a:r>
          </a:p>
          <a:p>
            <a:pPr lvl="3"/>
            <a:r>
              <a:rPr lang="en-US">
                <a:cs typeface="Calibri"/>
              </a:rPr>
              <a:t>Start July 1, if repeating the year  </a:t>
            </a:r>
          </a:p>
          <a:p>
            <a:pPr lvl="3"/>
            <a:r>
              <a:rPr lang="en-US">
                <a:cs typeface="Calibri"/>
              </a:rPr>
              <a:t>Start with the date the House Officer promotes to the next level if off-cycle promotion</a:t>
            </a:r>
          </a:p>
          <a:p>
            <a:pPr lvl="3"/>
            <a:r>
              <a:rPr lang="en-US">
                <a:cs typeface="Calibri"/>
              </a:rPr>
              <a:t>Start with the date the House Officer transferred into the program if House Officer Level did not change when transferred.</a:t>
            </a:r>
          </a:p>
          <a:p>
            <a:pPr marL="914400" lvl="2" indent="0">
              <a:buNone/>
            </a:pPr>
            <a:endParaRPr lang="en-US">
              <a:cs typeface="Calibri"/>
            </a:endParaRPr>
          </a:p>
        </p:txBody>
      </p:sp>
    </p:spTree>
    <p:extLst>
      <p:ext uri="{BB962C8B-B14F-4D97-AF65-F5344CB8AC3E}">
        <p14:creationId xmlns:p14="http://schemas.microsoft.com/office/powerpoint/2010/main" val="183315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EBFB-332B-4C24-8FB8-6CEF58166AEB}"/>
              </a:ext>
            </a:extLst>
          </p:cNvPr>
          <p:cNvSpPr>
            <a:spLocks noGrp="1"/>
          </p:cNvSpPr>
          <p:nvPr>
            <p:ph type="title"/>
          </p:nvPr>
        </p:nvSpPr>
        <p:spPr/>
        <p:txBody>
          <a:bodyPr>
            <a:normAutofit fontScale="90000"/>
          </a:bodyPr>
          <a:lstStyle/>
          <a:p>
            <a:r>
              <a:rPr lang="en-US">
                <a:ea typeface="+mj-lt"/>
                <a:cs typeface="+mj-lt"/>
              </a:rPr>
              <a:t>Example: House Officer Leave Taken by Resident </a:t>
            </a:r>
          </a:p>
        </p:txBody>
      </p:sp>
      <p:pic>
        <p:nvPicPr>
          <p:cNvPr id="5" name="Picture 5" descr="Table&#10;&#10;Description automatically generated">
            <a:extLst>
              <a:ext uri="{FF2B5EF4-FFF2-40B4-BE49-F238E27FC236}">
                <a16:creationId xmlns:a16="http://schemas.microsoft.com/office/drawing/2014/main" id="{38244475-DFD8-41FE-AA36-712BBBA2FE76}"/>
              </a:ext>
            </a:extLst>
          </p:cNvPr>
          <p:cNvPicPr>
            <a:picLocks noGrp="1" noChangeAspect="1"/>
          </p:cNvPicPr>
          <p:nvPr>
            <p:ph sz="half" idx="1"/>
          </p:nvPr>
        </p:nvPicPr>
        <p:blipFill>
          <a:blip r:embed="rId2"/>
          <a:stretch>
            <a:fillRect/>
          </a:stretch>
        </p:blipFill>
        <p:spPr>
          <a:xfrm>
            <a:off x="655203" y="1180125"/>
            <a:ext cx="5576900" cy="4555270"/>
          </a:xfrm>
        </p:spPr>
      </p:pic>
      <p:pic>
        <p:nvPicPr>
          <p:cNvPr id="6" name="Picture 6" descr="Table&#10;&#10;Description automatically generated">
            <a:extLst>
              <a:ext uri="{FF2B5EF4-FFF2-40B4-BE49-F238E27FC236}">
                <a16:creationId xmlns:a16="http://schemas.microsoft.com/office/drawing/2014/main" id="{1376378F-205D-4CA4-B209-B4E1C72A2556}"/>
              </a:ext>
            </a:extLst>
          </p:cNvPr>
          <p:cNvPicPr>
            <a:picLocks noGrp="1" noChangeAspect="1"/>
          </p:cNvPicPr>
          <p:nvPr>
            <p:ph sz="half" idx="2"/>
          </p:nvPr>
        </p:nvPicPr>
        <p:blipFill>
          <a:blip r:embed="rId3"/>
          <a:stretch>
            <a:fillRect/>
          </a:stretch>
        </p:blipFill>
        <p:spPr>
          <a:xfrm>
            <a:off x="6362374" y="1180125"/>
            <a:ext cx="5524175" cy="5561500"/>
          </a:xfrm>
        </p:spPr>
      </p:pic>
    </p:spTree>
    <p:extLst>
      <p:ext uri="{BB962C8B-B14F-4D97-AF65-F5344CB8AC3E}">
        <p14:creationId xmlns:p14="http://schemas.microsoft.com/office/powerpoint/2010/main" val="323801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8123-3CC7-496D-A6CD-1A0A78DCA35B}"/>
              </a:ext>
            </a:extLst>
          </p:cNvPr>
          <p:cNvSpPr>
            <a:spLocks noGrp="1"/>
          </p:cNvSpPr>
          <p:nvPr>
            <p:ph type="title"/>
          </p:nvPr>
        </p:nvSpPr>
        <p:spPr/>
        <p:txBody>
          <a:bodyPr>
            <a:normAutofit fontScale="90000"/>
          </a:bodyPr>
          <a:lstStyle/>
          <a:p>
            <a:r>
              <a:rPr lang="en-US">
                <a:ea typeface="+mj-lt"/>
                <a:cs typeface="+mj-lt"/>
              </a:rPr>
              <a:t>House Officer Leave of Absence (LOA/LWOP), Cont'd</a:t>
            </a:r>
          </a:p>
        </p:txBody>
      </p:sp>
      <p:sp>
        <p:nvSpPr>
          <p:cNvPr id="3" name="Content Placeholder 2">
            <a:extLst>
              <a:ext uri="{FF2B5EF4-FFF2-40B4-BE49-F238E27FC236}">
                <a16:creationId xmlns:a16="http://schemas.microsoft.com/office/drawing/2014/main" id="{D1BA340E-C615-4159-BF27-99FCEA8C1ADC}"/>
              </a:ext>
            </a:extLst>
          </p:cNvPr>
          <p:cNvSpPr>
            <a:spLocks noGrp="1"/>
          </p:cNvSpPr>
          <p:nvPr>
            <p:ph idx="1"/>
          </p:nvPr>
        </p:nvSpPr>
        <p:spPr/>
        <p:txBody>
          <a:bodyPr vert="horz" lIns="91440" tIns="45720" rIns="91440" bIns="45720" rtlCol="0" anchor="t">
            <a:normAutofit/>
          </a:bodyPr>
          <a:lstStyle/>
          <a:p>
            <a:r>
              <a:rPr lang="en-US">
                <a:cs typeface="Calibri"/>
              </a:rPr>
              <a:t>House Officers are responsible for contacting LSU Benefits if they will be on LOA/LWOP for 30 days or more to discuss benefit coverage and payments.</a:t>
            </a:r>
            <a:endParaRPr lang="en-US"/>
          </a:p>
          <a:p>
            <a:r>
              <a:rPr lang="en-US">
                <a:cs typeface="Calibri"/>
              </a:rPr>
              <a:t>House Officers that are on LOA/LWOP for a year or more for away research or Dental School residents in Medical School that want LSU benefits when they return from the extended LOA/LWOP will have to sign up for Benefits when they return from the extended LOA/LWOP.</a:t>
            </a:r>
          </a:p>
          <a:p>
            <a:pPr lvl="1"/>
            <a:endParaRPr lang="en-US">
              <a:cs typeface="Calibri"/>
            </a:endParaRPr>
          </a:p>
        </p:txBody>
      </p:sp>
    </p:spTree>
    <p:extLst>
      <p:ext uri="{BB962C8B-B14F-4D97-AF65-F5344CB8AC3E}">
        <p14:creationId xmlns:p14="http://schemas.microsoft.com/office/powerpoint/2010/main" val="84489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30FD-2100-4F2B-9DE2-A2D7634FD3AD}"/>
              </a:ext>
            </a:extLst>
          </p:cNvPr>
          <p:cNvSpPr>
            <a:spLocks noGrp="1"/>
          </p:cNvSpPr>
          <p:nvPr>
            <p:ph type="title"/>
          </p:nvPr>
        </p:nvSpPr>
        <p:spPr>
          <a:xfrm>
            <a:off x="609600" y="23430"/>
            <a:ext cx="10972800" cy="1461197"/>
          </a:xfrm>
        </p:spPr>
        <p:txBody>
          <a:bodyPr>
            <a:normAutofit fontScale="90000"/>
          </a:bodyPr>
          <a:lstStyle/>
          <a:p>
            <a:br>
              <a:rPr lang="en-US">
                <a:cs typeface="Calibri"/>
              </a:rPr>
            </a:br>
            <a:br>
              <a:rPr lang="en-US">
                <a:cs typeface="Calibri"/>
              </a:rPr>
            </a:br>
            <a:r>
              <a:rPr lang="en-US">
                <a:cs typeface="Calibri"/>
              </a:rPr>
              <a:t>House Officer Leave of Absence (LOA/LWOP)</a:t>
            </a:r>
            <a:br>
              <a:rPr lang="en-US">
                <a:cs typeface="Calibri"/>
              </a:rPr>
            </a:br>
            <a:r>
              <a:rPr lang="en-US" sz="2800">
                <a:cs typeface="Calibri"/>
              </a:rPr>
              <a:t>Process for House Officers that will have to be placed on Leave of Absence/Leave without Pay </a:t>
            </a:r>
            <a:r>
              <a:rPr lang="en-US" sz="2000">
                <a:cs typeface="Calibri"/>
              </a:rPr>
              <a:t>(Includes House Officers away on Research and Dental Residents in Medical School)</a:t>
            </a:r>
            <a:br>
              <a:rPr lang="en-US" sz="2000">
                <a:cs typeface="Calibri"/>
              </a:rPr>
            </a:br>
            <a:br>
              <a:rPr lang="en-US" sz="2800">
                <a:cs typeface="Calibri"/>
              </a:rPr>
            </a:br>
            <a:endParaRPr lang="en-US">
              <a:cs typeface="Calibri"/>
            </a:endParaRPr>
          </a:p>
        </p:txBody>
      </p:sp>
      <p:sp>
        <p:nvSpPr>
          <p:cNvPr id="3" name="Content Placeholder 2">
            <a:extLst>
              <a:ext uri="{FF2B5EF4-FFF2-40B4-BE49-F238E27FC236}">
                <a16:creationId xmlns:a16="http://schemas.microsoft.com/office/drawing/2014/main" id="{ABA81EE4-009B-4C54-9192-98B4B36CB3B7}"/>
              </a:ext>
            </a:extLst>
          </p:cNvPr>
          <p:cNvSpPr>
            <a:spLocks noGrp="1"/>
          </p:cNvSpPr>
          <p:nvPr>
            <p:ph idx="1"/>
          </p:nvPr>
        </p:nvSpPr>
        <p:spPr>
          <a:xfrm>
            <a:off x="634721" y="1549959"/>
            <a:ext cx="10972800" cy="4525963"/>
          </a:xfrm>
        </p:spPr>
        <p:txBody>
          <a:bodyPr vert="horz" lIns="91440" tIns="45720" rIns="91440" bIns="45720" rtlCol="0" anchor="t">
            <a:normAutofit fontScale="55000" lnSpcReduction="20000"/>
          </a:bodyPr>
          <a:lstStyle/>
          <a:p>
            <a:r>
              <a:rPr lang="en-US">
                <a:cs typeface="Calibri"/>
              </a:rPr>
              <a:t>Enter House Officer LOA/LWOP Dates in Resident Scheuler as soon as you are notified the House Officer will be on LOA/LWOP to avoid overpayment.</a:t>
            </a:r>
            <a:endParaRPr lang="en-US"/>
          </a:p>
          <a:p>
            <a:pPr lvl="1"/>
            <a:r>
              <a:rPr lang="en-US">
                <a:cs typeface="Calibri"/>
              </a:rPr>
              <a:t>What to enter in Resident Scheduler:</a:t>
            </a:r>
          </a:p>
          <a:p>
            <a:pPr lvl="2"/>
            <a:r>
              <a:rPr lang="en-US">
                <a:cs typeface="Calibri"/>
              </a:rPr>
              <a:t>From &amp; To Dates</a:t>
            </a:r>
          </a:p>
          <a:p>
            <a:pPr lvl="2"/>
            <a:r>
              <a:rPr lang="en-US">
                <a:cs typeface="Calibri"/>
              </a:rPr>
              <a:t>Combo Code:   Medical School Residents:  149760048A-505000</a:t>
            </a:r>
          </a:p>
          <a:p>
            <a:pPr lvl="2"/>
            <a:r>
              <a:rPr lang="en-US">
                <a:cs typeface="Calibri"/>
              </a:rPr>
              <a:t>Combo Code:  Dental School Residents:  122600013A-505000</a:t>
            </a:r>
          </a:p>
          <a:p>
            <a:pPr lvl="2"/>
            <a:r>
              <a:rPr lang="en-US">
                <a:cs typeface="Calibri"/>
              </a:rPr>
              <a:t>Action (Medical &amp; Dental Schools):  3</a:t>
            </a:r>
          </a:p>
          <a:p>
            <a:pPr lvl="2"/>
            <a:r>
              <a:rPr lang="en-US">
                <a:cs typeface="Calibri"/>
              </a:rPr>
              <a:t>Facility (Medical &amp; Dental Schools)  99</a:t>
            </a:r>
          </a:p>
          <a:p>
            <a:pPr lvl="2"/>
            <a:r>
              <a:rPr lang="en-US">
                <a:cs typeface="Calibri"/>
              </a:rPr>
              <a:t>Remarks – Optional can add notes in this section as needed</a:t>
            </a:r>
          </a:p>
          <a:p>
            <a:pPr lvl="1"/>
            <a:r>
              <a:rPr lang="en-US">
                <a:cs typeface="Calibri"/>
              </a:rPr>
              <a:t>If not able to enter LOA/LWOP information, contact Yolanda by Phone and Email.</a:t>
            </a:r>
          </a:p>
          <a:p>
            <a:pPr lvl="1"/>
            <a:endParaRPr lang="en-US">
              <a:cs typeface="Calibri"/>
            </a:endParaRPr>
          </a:p>
          <a:p>
            <a:r>
              <a:rPr lang="en-US">
                <a:cs typeface="Calibri"/>
              </a:rPr>
              <a:t>Send an Email to HRM LWOP as soon as you are notified the House Officer will be on LOA/LWOP, Copy Yolanda</a:t>
            </a:r>
          </a:p>
          <a:p>
            <a:pPr lvl="1"/>
            <a:r>
              <a:rPr lang="en-US">
                <a:cs typeface="Calibri"/>
              </a:rPr>
              <a:t>Send the Email for all LOA/LWOP time,  Including LOA/LWOP less than 30 days (a day or a few days); and for LOA/LWOP 30 days long or over 30 days)</a:t>
            </a:r>
          </a:p>
          <a:p>
            <a:pPr lvl="1"/>
            <a:r>
              <a:rPr lang="en-US">
                <a:cs typeface="Calibri"/>
              </a:rPr>
              <a:t>Include in the </a:t>
            </a:r>
            <a:r>
              <a:rPr lang="en-US" err="1">
                <a:cs typeface="Calibri"/>
              </a:rPr>
              <a:t>EMail</a:t>
            </a:r>
            <a:r>
              <a:rPr lang="en-US">
                <a:cs typeface="Calibri"/>
              </a:rPr>
              <a:t>:  </a:t>
            </a:r>
          </a:p>
          <a:p>
            <a:pPr lvl="2"/>
            <a:r>
              <a:rPr lang="en-US">
                <a:cs typeface="Calibri"/>
              </a:rPr>
              <a:t>House Officer Name</a:t>
            </a:r>
          </a:p>
          <a:p>
            <a:pPr lvl="2"/>
            <a:r>
              <a:rPr lang="en-US">
                <a:cs typeface="Calibri"/>
              </a:rPr>
              <a:t>House Officer Level</a:t>
            </a:r>
          </a:p>
          <a:p>
            <a:pPr lvl="2"/>
            <a:r>
              <a:rPr lang="en-US">
                <a:cs typeface="Calibri"/>
              </a:rPr>
              <a:t>House Officer Program Name</a:t>
            </a:r>
          </a:p>
          <a:p>
            <a:pPr lvl="2"/>
            <a:r>
              <a:rPr lang="en-US">
                <a:cs typeface="Calibri"/>
              </a:rPr>
              <a:t>Date LOA/LWOP begins</a:t>
            </a:r>
          </a:p>
          <a:p>
            <a:pPr lvl="2"/>
            <a:r>
              <a:rPr lang="en-US">
                <a:cs typeface="Calibri"/>
              </a:rPr>
              <a:t>Expected Return Date </a:t>
            </a:r>
          </a:p>
        </p:txBody>
      </p:sp>
    </p:spTree>
    <p:extLst>
      <p:ext uri="{BB962C8B-B14F-4D97-AF65-F5344CB8AC3E}">
        <p14:creationId xmlns:p14="http://schemas.microsoft.com/office/powerpoint/2010/main" val="501728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C914-857B-B073-8F44-341FE8860B06}"/>
              </a:ext>
            </a:extLst>
          </p:cNvPr>
          <p:cNvSpPr>
            <a:spLocks noGrp="1"/>
          </p:cNvSpPr>
          <p:nvPr>
            <p:ph type="title"/>
          </p:nvPr>
        </p:nvSpPr>
        <p:spPr>
          <a:xfrm>
            <a:off x="609600" y="274638"/>
            <a:ext cx="10972800" cy="875044"/>
          </a:xfrm>
        </p:spPr>
        <p:txBody>
          <a:bodyPr>
            <a:normAutofit fontScale="90000"/>
          </a:bodyPr>
          <a:lstStyle/>
          <a:p>
            <a:br>
              <a:rPr lang="en-US">
                <a:ea typeface="+mj-lt"/>
                <a:cs typeface="+mj-lt"/>
              </a:rPr>
            </a:br>
            <a:r>
              <a:rPr lang="en-US">
                <a:ea typeface="+mj-lt"/>
                <a:cs typeface="+mj-lt"/>
              </a:rPr>
              <a:t>GME National Census - GME Track</a:t>
            </a:r>
          </a:p>
          <a:p>
            <a:endParaRPr lang="en-US">
              <a:cs typeface="Calibri"/>
            </a:endParaRPr>
          </a:p>
        </p:txBody>
      </p:sp>
      <p:sp>
        <p:nvSpPr>
          <p:cNvPr id="3" name="Content Placeholder 2">
            <a:extLst>
              <a:ext uri="{FF2B5EF4-FFF2-40B4-BE49-F238E27FC236}">
                <a16:creationId xmlns:a16="http://schemas.microsoft.com/office/drawing/2014/main" id="{9C388725-2068-7A9F-3B7A-DC173882EA43}"/>
              </a:ext>
            </a:extLst>
          </p:cNvPr>
          <p:cNvSpPr>
            <a:spLocks noGrp="1"/>
          </p:cNvSpPr>
          <p:nvPr>
            <p:ph idx="1"/>
          </p:nvPr>
        </p:nvSpPr>
        <p:spPr>
          <a:xfrm>
            <a:off x="643902" y="1289368"/>
            <a:ext cx="10972800" cy="4525963"/>
          </a:xfrm>
        </p:spPr>
        <p:txBody>
          <a:bodyPr vert="horz" lIns="91440" tIns="45720" rIns="91440" bIns="45720" rtlCol="0" anchor="t">
            <a:normAutofit fontScale="77500" lnSpcReduction="20000"/>
          </a:bodyPr>
          <a:lstStyle/>
          <a:p>
            <a:pPr marL="0" indent="0">
              <a:buNone/>
            </a:pPr>
            <a:r>
              <a:rPr lang="en-US" sz="1800" b="1">
                <a:ea typeface="+mn-lt"/>
                <a:cs typeface="+mn-lt"/>
              </a:rPr>
              <a:t>The GME Track System</a:t>
            </a:r>
            <a:r>
              <a:rPr lang="en-US" sz="1800">
                <a:ea typeface="+mn-lt"/>
                <a:cs typeface="+mn-lt"/>
              </a:rPr>
              <a:t> is comprised of two components, the National GME Census and the GME Track Reports.</a:t>
            </a:r>
          </a:p>
          <a:p>
            <a:pPr marL="0" indent="0">
              <a:buNone/>
            </a:pPr>
            <a:r>
              <a:rPr lang="en-US" sz="1800">
                <a:ea typeface="+mn-lt"/>
                <a:cs typeface="+mn-lt"/>
              </a:rPr>
              <a:t>The National GME Census is a yearly survey that allows users to update information on their residents and fellows; and is also used to update information relating to the characteristics of the program.  GME Track Reports allow you to view and download resident information for current and previous program years.  If the program is listed in ACGME as Active, GME Track considers the program Active, if the program does not have any residents and is no longer accepting applications, contact the National GME Census Support Line at (800) 866-6793.  Contact the GME Track help desk for help completing the surveys, help with user ID and Password and if you have questions:  202-862-6171, </a:t>
            </a:r>
            <a:r>
              <a:rPr lang="en-US" sz="1800">
                <a:ea typeface="+mn-lt"/>
                <a:cs typeface="+mn-lt"/>
                <a:hlinkClick r:id="rId2"/>
              </a:rPr>
              <a:t>gmetrack@aamc.org</a:t>
            </a:r>
            <a:r>
              <a:rPr lang="en-US" sz="1800">
                <a:ea typeface="+mn-lt"/>
                <a:cs typeface="+mn-lt"/>
              </a:rPr>
              <a:t>.   </a:t>
            </a:r>
            <a:endParaRPr lang="en-US" sz="1800">
              <a:cs typeface="Calibri"/>
            </a:endParaRPr>
          </a:p>
          <a:p>
            <a:pPr marL="0" indent="0">
              <a:buNone/>
            </a:pPr>
            <a:endParaRPr lang="en-US" sz="1800" b="1">
              <a:ea typeface="+mn-lt"/>
              <a:cs typeface="+mn-lt"/>
            </a:endParaRPr>
          </a:p>
          <a:p>
            <a:pPr marL="0" indent="0">
              <a:buNone/>
            </a:pPr>
            <a:r>
              <a:rPr lang="en-US" sz="1800" b="1">
                <a:ea typeface="+mn-lt"/>
                <a:cs typeface="+mn-lt"/>
              </a:rPr>
              <a:t>FREIDA</a:t>
            </a:r>
            <a:r>
              <a:rPr lang="en-US" sz="1800">
                <a:ea typeface="+mn-lt"/>
                <a:cs typeface="+mn-lt"/>
              </a:rPr>
              <a:t> is the AMA Residency &amp; Fellowship Database.  It allows Applicants to search for a residency or fellowship program accredited by the ACGME. Applicants can search by specialty and get detailed information on the programs they are interested in.  Programs are not required to pay the fee to list in FRIEDA, if the program pays the fee, detailed information is listed in FREIDA; if the program does not pay the fee, program information is listed but not much detail.  Information can be looked up at:  freida.ama-asssn.org.</a:t>
            </a:r>
            <a:endParaRPr lang="en-US"/>
          </a:p>
          <a:p>
            <a:pPr marL="0" indent="0">
              <a:buNone/>
            </a:pPr>
            <a:endParaRPr lang="en-US" sz="1800">
              <a:ea typeface="+mn-lt"/>
              <a:cs typeface="+mn-lt"/>
            </a:endParaRPr>
          </a:p>
          <a:p>
            <a:pPr marL="0" indent="0">
              <a:buNone/>
            </a:pPr>
            <a:r>
              <a:rPr lang="en-US" sz="1800">
                <a:ea typeface="+mn-lt"/>
                <a:cs typeface="+mn-lt"/>
              </a:rPr>
              <a:t>The LSU GME Office requires programs to complete the GME National Census Program Survey and Resident Survey</a:t>
            </a:r>
          </a:p>
          <a:p>
            <a:pPr marL="0" indent="0">
              <a:buNone/>
            </a:pPr>
            <a:endParaRPr lang="en-US" sz="2400" b="1">
              <a:ea typeface="+mn-lt"/>
              <a:cs typeface="+mn-lt"/>
            </a:endParaRPr>
          </a:p>
          <a:p>
            <a:pPr marL="0" indent="0">
              <a:buNone/>
            </a:pPr>
            <a:r>
              <a:rPr lang="en-US" sz="2400" b="1">
                <a:ea typeface="+mn-lt"/>
                <a:cs typeface="+mn-lt"/>
              </a:rPr>
              <a:t>Survey Deadlines:</a:t>
            </a:r>
            <a:endParaRPr lang="en-US" sz="2400" b="1">
              <a:cs typeface="Calibri"/>
            </a:endParaRPr>
          </a:p>
          <a:p>
            <a:pPr lvl="1"/>
            <a:r>
              <a:rPr lang="en-US" sz="2400">
                <a:ea typeface="+mn-lt"/>
                <a:cs typeface="+mn-lt"/>
              </a:rPr>
              <a:t>July 14, 2023  - August FREIDA Upload Deadline</a:t>
            </a:r>
            <a:endParaRPr lang="en-US" sz="2400">
              <a:cs typeface="Calibri"/>
            </a:endParaRPr>
          </a:p>
          <a:p>
            <a:pPr lvl="1"/>
            <a:r>
              <a:rPr lang="en-US" sz="2400">
                <a:ea typeface="+mn-lt"/>
                <a:cs typeface="+mn-lt"/>
              </a:rPr>
              <a:t>July 26, 2023 – Resident Survey Opens</a:t>
            </a:r>
          </a:p>
          <a:p>
            <a:pPr lvl="1"/>
            <a:r>
              <a:rPr lang="en-US" sz="2400">
                <a:cs typeface="Calibri"/>
              </a:rPr>
              <a:t>September 29, 2023 – October FREIDA Upload Deadline</a:t>
            </a:r>
          </a:p>
          <a:p>
            <a:pPr lvl="1"/>
            <a:r>
              <a:rPr lang="en-US" sz="2400">
                <a:cs typeface="Calibri"/>
              </a:rPr>
              <a:t>December 15, 2023 – Final Deadline – Resident Survey</a:t>
            </a:r>
          </a:p>
          <a:p>
            <a:endParaRPr lang="en-US">
              <a:cs typeface="Calibri"/>
            </a:endParaRPr>
          </a:p>
        </p:txBody>
      </p:sp>
    </p:spTree>
    <p:extLst>
      <p:ext uri="{BB962C8B-B14F-4D97-AF65-F5344CB8AC3E}">
        <p14:creationId xmlns:p14="http://schemas.microsoft.com/office/powerpoint/2010/main" val="1979569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8123-3CC7-496D-A6CD-1A0A78DCA35B}"/>
              </a:ext>
            </a:extLst>
          </p:cNvPr>
          <p:cNvSpPr>
            <a:spLocks noGrp="1"/>
          </p:cNvSpPr>
          <p:nvPr>
            <p:ph type="title"/>
          </p:nvPr>
        </p:nvSpPr>
        <p:spPr/>
        <p:txBody>
          <a:bodyPr>
            <a:normAutofit/>
          </a:bodyPr>
          <a:lstStyle/>
          <a:p>
            <a:r>
              <a:rPr lang="en-US">
                <a:ea typeface="+mj-lt"/>
                <a:cs typeface="+mj-lt"/>
              </a:rPr>
              <a:t>Evaluation Session Workshop</a:t>
            </a:r>
            <a:endParaRPr lang="en-US"/>
          </a:p>
        </p:txBody>
      </p:sp>
      <p:sp>
        <p:nvSpPr>
          <p:cNvPr id="3" name="Content Placeholder 2">
            <a:extLst>
              <a:ext uri="{FF2B5EF4-FFF2-40B4-BE49-F238E27FC236}">
                <a16:creationId xmlns:a16="http://schemas.microsoft.com/office/drawing/2014/main" id="{D1BA340E-C615-4159-BF27-99FCEA8C1ADC}"/>
              </a:ext>
            </a:extLst>
          </p:cNvPr>
          <p:cNvSpPr>
            <a:spLocks noGrp="1"/>
          </p:cNvSpPr>
          <p:nvPr>
            <p:ph idx="1"/>
          </p:nvPr>
        </p:nvSpPr>
        <p:spPr/>
        <p:txBody>
          <a:bodyPr vert="horz" lIns="91440" tIns="45720" rIns="91440" bIns="45720" rtlCol="0" anchor="t">
            <a:normAutofit/>
          </a:bodyPr>
          <a:lstStyle/>
          <a:p>
            <a:pPr lvl="1"/>
            <a:r>
              <a:rPr lang="en-US">
                <a:cs typeface="Calibri"/>
              </a:rPr>
              <a:t>TBD</a:t>
            </a:r>
          </a:p>
          <a:p>
            <a:pPr lvl="1"/>
            <a:r>
              <a:rPr lang="en-US">
                <a:cs typeface="Calibri"/>
              </a:rPr>
              <a:t>Email with RSVP coming from Natalie</a:t>
            </a:r>
          </a:p>
          <a:p>
            <a:pPr lvl="1"/>
            <a:r>
              <a:rPr lang="en-US">
                <a:cs typeface="Calibri"/>
              </a:rPr>
              <a:t>Similar to Block Scheduling workshop</a:t>
            </a:r>
          </a:p>
          <a:p>
            <a:pPr lvl="2"/>
            <a:r>
              <a:rPr lang="en-US">
                <a:cs typeface="Calibri"/>
              </a:rPr>
              <a:t>In Large Lecture Room with computers to use/work together</a:t>
            </a:r>
          </a:p>
        </p:txBody>
      </p:sp>
    </p:spTree>
    <p:extLst>
      <p:ext uri="{BB962C8B-B14F-4D97-AF65-F5344CB8AC3E}">
        <p14:creationId xmlns:p14="http://schemas.microsoft.com/office/powerpoint/2010/main" val="6814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0B84-9F2B-91FB-1D27-8EB91A6F2D8F}"/>
              </a:ext>
            </a:extLst>
          </p:cNvPr>
          <p:cNvSpPr>
            <a:spLocks noGrp="1"/>
          </p:cNvSpPr>
          <p:nvPr>
            <p:ph type="title"/>
          </p:nvPr>
        </p:nvSpPr>
        <p:spPr/>
        <p:txBody>
          <a:bodyPr/>
          <a:lstStyle/>
          <a:p>
            <a:r>
              <a:rPr lang="en-US">
                <a:cs typeface="Calibri"/>
              </a:rPr>
              <a:t>House Officer NI Education</a:t>
            </a:r>
            <a:endParaRPr lang="en-US"/>
          </a:p>
        </p:txBody>
      </p:sp>
      <p:sp>
        <p:nvSpPr>
          <p:cNvPr id="3" name="Content Placeholder 2">
            <a:extLst>
              <a:ext uri="{FF2B5EF4-FFF2-40B4-BE49-F238E27FC236}">
                <a16:creationId xmlns:a16="http://schemas.microsoft.com/office/drawing/2014/main" id="{7E1AEA62-34FA-829D-3470-A892A181F3F2}"/>
              </a:ext>
            </a:extLst>
          </p:cNvPr>
          <p:cNvSpPr>
            <a:spLocks noGrp="1"/>
          </p:cNvSpPr>
          <p:nvPr>
            <p:ph idx="1"/>
          </p:nvPr>
        </p:nvSpPr>
        <p:spPr/>
        <p:txBody>
          <a:bodyPr vert="horz" lIns="91440" tIns="45720" rIns="91440" bIns="45720" rtlCol="0" anchor="t">
            <a:normAutofit/>
          </a:bodyPr>
          <a:lstStyle/>
          <a:p>
            <a:r>
              <a:rPr lang="en-US">
                <a:cs typeface="Calibri"/>
              </a:rPr>
              <a:t>Important for professionalism </a:t>
            </a:r>
          </a:p>
          <a:p>
            <a:r>
              <a:rPr lang="en-US" b="1" u="sng">
                <a:cs typeface="Calibri"/>
              </a:rPr>
              <a:t>At minimum</a:t>
            </a:r>
            <a:r>
              <a:rPr lang="en-US">
                <a:cs typeface="Calibri"/>
              </a:rPr>
              <a:t>, house officers are responsible for completing evaluations and logging duty hours.</a:t>
            </a:r>
          </a:p>
          <a:p>
            <a:pPr lvl="1"/>
            <a:r>
              <a:rPr lang="en-US">
                <a:cs typeface="Calibri"/>
              </a:rPr>
              <a:t>Expanded to logging procedures (as applicable for specialty), viewing conferences, accessing Portfolio for reviews. </a:t>
            </a:r>
          </a:p>
        </p:txBody>
      </p:sp>
    </p:spTree>
    <p:extLst>
      <p:ext uri="{BB962C8B-B14F-4D97-AF65-F5344CB8AC3E}">
        <p14:creationId xmlns:p14="http://schemas.microsoft.com/office/powerpoint/2010/main" val="348720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0B84-9F2B-91FB-1D27-8EB91A6F2D8F}"/>
              </a:ext>
            </a:extLst>
          </p:cNvPr>
          <p:cNvSpPr>
            <a:spLocks noGrp="1"/>
          </p:cNvSpPr>
          <p:nvPr>
            <p:ph type="title"/>
          </p:nvPr>
        </p:nvSpPr>
        <p:spPr/>
        <p:txBody>
          <a:bodyPr/>
          <a:lstStyle/>
          <a:p>
            <a:r>
              <a:rPr lang="en-US">
                <a:cs typeface="Calibri"/>
              </a:rPr>
              <a:t>House Officer NI Education</a:t>
            </a:r>
            <a:endParaRPr lang="en-US"/>
          </a:p>
        </p:txBody>
      </p:sp>
      <p:sp>
        <p:nvSpPr>
          <p:cNvPr id="3" name="Content Placeholder 2">
            <a:extLst>
              <a:ext uri="{FF2B5EF4-FFF2-40B4-BE49-F238E27FC236}">
                <a16:creationId xmlns:a16="http://schemas.microsoft.com/office/drawing/2014/main" id="{7E1AEA62-34FA-829D-3470-A892A181F3F2}"/>
              </a:ext>
            </a:extLst>
          </p:cNvPr>
          <p:cNvSpPr>
            <a:spLocks noGrp="1"/>
          </p:cNvSpPr>
          <p:nvPr>
            <p:ph idx="1"/>
          </p:nvPr>
        </p:nvSpPr>
        <p:spPr/>
        <p:txBody>
          <a:bodyPr vert="horz" lIns="91440" tIns="45720" rIns="91440" bIns="45720" rtlCol="0" anchor="t">
            <a:normAutofit/>
          </a:bodyPr>
          <a:lstStyle/>
          <a:p>
            <a:r>
              <a:rPr lang="en-US">
                <a:cs typeface="Calibri"/>
              </a:rPr>
              <a:t>Natalie + Julie can attend program conferences to educate house officers on basics on New Innovations</a:t>
            </a:r>
          </a:p>
          <a:p>
            <a:pPr lvl="1"/>
            <a:r>
              <a:rPr lang="en-US">
                <a:cs typeface="Calibri"/>
              </a:rPr>
              <a:t>Link to log in with LSU credentials</a:t>
            </a:r>
          </a:p>
          <a:p>
            <a:pPr lvl="1"/>
            <a:r>
              <a:rPr lang="en-US">
                <a:cs typeface="Calibri"/>
              </a:rPr>
              <a:t>Viewing schedules</a:t>
            </a:r>
          </a:p>
          <a:p>
            <a:pPr lvl="1"/>
            <a:r>
              <a:rPr lang="en-US">
                <a:cs typeface="Calibri"/>
              </a:rPr>
              <a:t>Completing evaluations</a:t>
            </a:r>
          </a:p>
          <a:p>
            <a:pPr lvl="1"/>
            <a:r>
              <a:rPr lang="en-US">
                <a:cs typeface="Calibri"/>
              </a:rPr>
              <a:t>Logging work hours + procedures</a:t>
            </a:r>
          </a:p>
          <a:p>
            <a:pPr lvl="1"/>
            <a:r>
              <a:rPr lang="en-US">
                <a:cs typeface="Calibri"/>
              </a:rPr>
              <a:t>Conferences </a:t>
            </a:r>
          </a:p>
          <a:p>
            <a:pPr marL="457200" lvl="1" indent="0">
              <a:buNone/>
            </a:pPr>
            <a:r>
              <a:rPr lang="en-US" b="1">
                <a:cs typeface="Calibri"/>
              </a:rPr>
              <a:t>Stay tuned for email about scheduling this!</a:t>
            </a:r>
          </a:p>
        </p:txBody>
      </p:sp>
    </p:spTree>
    <p:extLst>
      <p:ext uri="{BB962C8B-B14F-4D97-AF65-F5344CB8AC3E}">
        <p14:creationId xmlns:p14="http://schemas.microsoft.com/office/powerpoint/2010/main" val="2051019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368F-D105-4AF0-AC59-9D9E2CDB58E2}"/>
              </a:ext>
            </a:extLst>
          </p:cNvPr>
          <p:cNvSpPr>
            <a:spLocks noGrp="1"/>
          </p:cNvSpPr>
          <p:nvPr>
            <p:ph type="title"/>
          </p:nvPr>
        </p:nvSpPr>
        <p:spPr/>
        <p:txBody>
          <a:bodyPr/>
          <a:lstStyle/>
          <a:p>
            <a:r>
              <a:rPr lang="en-US">
                <a:cs typeface="Calibri"/>
              </a:rPr>
              <a:t>Important Dates</a:t>
            </a:r>
            <a:endParaRPr lang="en-US"/>
          </a:p>
        </p:txBody>
      </p:sp>
      <p:sp>
        <p:nvSpPr>
          <p:cNvPr id="3" name="Content Placeholder 2">
            <a:extLst>
              <a:ext uri="{FF2B5EF4-FFF2-40B4-BE49-F238E27FC236}">
                <a16:creationId xmlns:a16="http://schemas.microsoft.com/office/drawing/2014/main" id="{BBCFA049-2B59-4063-9E99-B1DDDF42E0FC}"/>
              </a:ext>
            </a:extLst>
          </p:cNvPr>
          <p:cNvSpPr>
            <a:spLocks noGrp="1"/>
          </p:cNvSpPr>
          <p:nvPr>
            <p:ph idx="1"/>
          </p:nvPr>
        </p:nvSpPr>
        <p:spPr>
          <a:xfrm>
            <a:off x="600419" y="1333960"/>
            <a:ext cx="10972800" cy="4525963"/>
          </a:xfrm>
        </p:spPr>
        <p:txBody>
          <a:bodyPr vert="horz" lIns="91440" tIns="45720" rIns="91440" bIns="45720" rtlCol="0" anchor="t">
            <a:normAutofit fontScale="92500" lnSpcReduction="10000"/>
          </a:bodyPr>
          <a:lstStyle/>
          <a:p>
            <a:r>
              <a:rPr lang="en-US" dirty="0">
                <a:ea typeface="+mn-lt"/>
                <a:cs typeface="+mn-lt"/>
                <a:hlinkClick r:id="rId2"/>
              </a:rPr>
              <a:t>July 2023 - December 2023.pdf</a:t>
            </a:r>
            <a:endParaRPr lang="en-US" dirty="0">
              <a:ea typeface="+mn-lt"/>
              <a:cs typeface="+mn-lt"/>
            </a:endParaRPr>
          </a:p>
          <a:p>
            <a:r>
              <a:rPr lang="en-US" dirty="0">
                <a:ea typeface="+mn-lt"/>
                <a:cs typeface="+mn-lt"/>
              </a:rPr>
              <a:t>August 15th- Coordinator Meeting in </a:t>
            </a:r>
            <a:r>
              <a:rPr lang="en-US" b="1" dirty="0">
                <a:ea typeface="+mn-lt"/>
                <a:cs typeface="+mn-lt"/>
              </a:rPr>
              <a:t>CALS</a:t>
            </a:r>
          </a:p>
          <a:p>
            <a:r>
              <a:rPr lang="en-US" dirty="0">
                <a:cs typeface="Calibri"/>
              </a:rPr>
              <a:t>September 19th- coordinator meeting</a:t>
            </a:r>
          </a:p>
          <a:p>
            <a:r>
              <a:rPr lang="en-US" dirty="0">
                <a:cs typeface="Calibri"/>
              </a:rPr>
              <a:t>October 17th- coordinator meeting</a:t>
            </a:r>
          </a:p>
          <a:p>
            <a:r>
              <a:rPr lang="en-US" dirty="0">
                <a:cs typeface="Calibri"/>
              </a:rPr>
              <a:t>November 21st- </a:t>
            </a:r>
            <a:r>
              <a:rPr lang="en-US" sz="3500" dirty="0">
                <a:cs typeface="Calibri"/>
              </a:rPr>
              <a:t>coordinator meeting</a:t>
            </a:r>
            <a:endParaRPr lang="en-US" dirty="0">
              <a:cs typeface="Calibri"/>
            </a:endParaRPr>
          </a:p>
          <a:p>
            <a:r>
              <a:rPr lang="en-US" dirty="0">
                <a:cs typeface="Calibri"/>
              </a:rPr>
              <a:t>CORE: </a:t>
            </a:r>
          </a:p>
          <a:p>
            <a:pPr lvl="1"/>
            <a:r>
              <a:rPr lang="en-US" dirty="0">
                <a:cs typeface="Calibri"/>
              </a:rPr>
              <a:t>October 19,2023</a:t>
            </a:r>
          </a:p>
          <a:p>
            <a:pPr lvl="1"/>
            <a:r>
              <a:rPr lang="en-US" dirty="0">
                <a:cs typeface="Calibri"/>
              </a:rPr>
              <a:t>January 18, 2024</a:t>
            </a:r>
          </a:p>
          <a:p>
            <a:pPr lvl="1"/>
            <a:r>
              <a:rPr lang="en-US" dirty="0">
                <a:cs typeface="Calibri"/>
              </a:rPr>
              <a:t>April 18, 2024</a:t>
            </a:r>
            <a:endParaRPr lang="en-US" dirty="0"/>
          </a:p>
        </p:txBody>
      </p:sp>
    </p:spTree>
    <p:extLst>
      <p:ext uri="{BB962C8B-B14F-4D97-AF65-F5344CB8AC3E}">
        <p14:creationId xmlns:p14="http://schemas.microsoft.com/office/powerpoint/2010/main" val="270897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7E61-1494-419E-A025-7E99EB9F7993}"/>
              </a:ext>
            </a:extLst>
          </p:cNvPr>
          <p:cNvSpPr>
            <a:spLocks noGrp="1"/>
          </p:cNvSpPr>
          <p:nvPr>
            <p:ph type="title"/>
          </p:nvPr>
        </p:nvSpPr>
        <p:spPr/>
        <p:txBody>
          <a:bodyPr/>
          <a:lstStyle/>
          <a:p>
            <a:r>
              <a:rPr lang="en-US">
                <a:cs typeface="Calibri"/>
              </a:rPr>
              <a:t>ADS Updates - Reminders</a:t>
            </a:r>
            <a:endParaRPr lang="en-US"/>
          </a:p>
        </p:txBody>
      </p:sp>
      <p:sp>
        <p:nvSpPr>
          <p:cNvPr id="3" name="Content Placeholder 2">
            <a:extLst>
              <a:ext uri="{FF2B5EF4-FFF2-40B4-BE49-F238E27FC236}">
                <a16:creationId xmlns:a16="http://schemas.microsoft.com/office/drawing/2014/main" id="{C3C52421-2895-4CB4-BE9C-539641176357}"/>
              </a:ext>
            </a:extLst>
          </p:cNvPr>
          <p:cNvSpPr>
            <a:spLocks noGrp="1"/>
          </p:cNvSpPr>
          <p:nvPr>
            <p:ph idx="1"/>
          </p:nvPr>
        </p:nvSpPr>
        <p:spPr>
          <a:xfrm>
            <a:off x="609600" y="1352321"/>
            <a:ext cx="10972800" cy="4525963"/>
          </a:xfrm>
        </p:spPr>
        <p:txBody>
          <a:bodyPr vert="horz" lIns="91440" tIns="45720" rIns="91440" bIns="45720" rtlCol="0" anchor="t">
            <a:normAutofit/>
          </a:bodyPr>
          <a:lstStyle/>
          <a:p>
            <a:r>
              <a:rPr lang="en-US" b="1">
                <a:ea typeface="+mn-lt"/>
                <a:cs typeface="+mn-lt"/>
              </a:rPr>
              <a:t>Block Diagrams </a:t>
            </a:r>
            <a:r>
              <a:rPr lang="en-US">
                <a:ea typeface="+mn-lt"/>
                <a:cs typeface="+mn-lt"/>
              </a:rPr>
              <a:t>- Make sure the Block Diagram matches up with your participating site information. (# of months PGY levels) - Download the template required from your ADS </a:t>
            </a:r>
            <a:endParaRPr lang="en-US">
              <a:cs typeface="Calibri"/>
            </a:endParaRPr>
          </a:p>
          <a:p>
            <a:r>
              <a:rPr lang="en-US">
                <a:ea typeface="+mn-lt"/>
                <a:cs typeface="+mn-lt"/>
              </a:rPr>
              <a:t>Please </a:t>
            </a:r>
            <a:r>
              <a:rPr lang="en-US" b="1">
                <a:ea typeface="+mn-lt"/>
                <a:cs typeface="+mn-lt"/>
              </a:rPr>
              <a:t>number your sites</a:t>
            </a:r>
            <a:r>
              <a:rPr lang="en-US">
                <a:ea typeface="+mn-lt"/>
                <a:cs typeface="+mn-lt"/>
              </a:rPr>
              <a:t> on the block diagram to match their numbering in the participating site section </a:t>
            </a:r>
          </a:p>
          <a:p>
            <a:r>
              <a:rPr lang="en-US" b="1">
                <a:ea typeface="+mn-lt"/>
                <a:cs typeface="+mn-lt"/>
              </a:rPr>
              <a:t>Expiration Dates</a:t>
            </a:r>
            <a:r>
              <a:rPr lang="en-US">
                <a:ea typeface="+mn-lt"/>
                <a:cs typeface="+mn-lt"/>
              </a:rPr>
              <a:t> - Please correct all program director and faculty Medical Licensure expiration dates. </a:t>
            </a:r>
          </a:p>
          <a:p>
            <a:r>
              <a:rPr lang="en-US">
                <a:ea typeface="+mn-lt"/>
                <a:cs typeface="+mn-lt"/>
              </a:rPr>
              <a:t>Check </a:t>
            </a:r>
            <a:r>
              <a:rPr lang="en-US" b="1">
                <a:ea typeface="+mn-lt"/>
                <a:cs typeface="+mn-lt"/>
              </a:rPr>
              <a:t>Board Certification</a:t>
            </a:r>
            <a:r>
              <a:rPr lang="en-US">
                <a:ea typeface="+mn-lt"/>
                <a:cs typeface="+mn-lt"/>
              </a:rPr>
              <a:t> dates and status.  If expired correct. </a:t>
            </a:r>
          </a:p>
        </p:txBody>
      </p:sp>
    </p:spTree>
    <p:extLst>
      <p:ext uri="{BB962C8B-B14F-4D97-AF65-F5344CB8AC3E}">
        <p14:creationId xmlns:p14="http://schemas.microsoft.com/office/powerpoint/2010/main" val="3666204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Hands holding a sign with red text&#10;&#10;Description automatically generated">
            <a:extLst>
              <a:ext uri="{FF2B5EF4-FFF2-40B4-BE49-F238E27FC236}">
                <a16:creationId xmlns:a16="http://schemas.microsoft.com/office/drawing/2014/main" id="{570DB59E-93EE-6A13-E015-BAB40D5778EC}"/>
              </a:ext>
            </a:extLst>
          </p:cNvPr>
          <p:cNvPicPr>
            <a:picLocks noChangeAspect="1"/>
          </p:cNvPicPr>
          <p:nvPr/>
        </p:nvPicPr>
        <p:blipFill>
          <a:blip r:embed="rId2"/>
          <a:stretch>
            <a:fillRect/>
          </a:stretch>
        </p:blipFill>
        <p:spPr>
          <a:xfrm>
            <a:off x="921674" y="1799894"/>
            <a:ext cx="4831277" cy="3119668"/>
          </a:xfrm>
          <a:prstGeom prst="rect">
            <a:avLst/>
          </a:prstGeom>
        </p:spPr>
      </p:pic>
      <p:pic>
        <p:nvPicPr>
          <p:cNvPr id="10" name="Picture 10" descr="A white card with text and black text&#10;&#10;Description automatically generated">
            <a:extLst>
              <a:ext uri="{FF2B5EF4-FFF2-40B4-BE49-F238E27FC236}">
                <a16:creationId xmlns:a16="http://schemas.microsoft.com/office/drawing/2014/main" id="{F4A7F975-5256-73EE-9C75-F843EDC2FDA2}"/>
              </a:ext>
            </a:extLst>
          </p:cNvPr>
          <p:cNvPicPr>
            <a:picLocks noGrp="1" noChangeAspect="1"/>
          </p:cNvPicPr>
          <p:nvPr>
            <p:ph idx="1"/>
          </p:nvPr>
        </p:nvPicPr>
        <p:blipFill>
          <a:blip r:embed="rId3"/>
          <a:stretch>
            <a:fillRect/>
          </a:stretch>
        </p:blipFill>
        <p:spPr>
          <a:xfrm>
            <a:off x="6200134" y="433653"/>
            <a:ext cx="4747534" cy="6153455"/>
          </a:xfrm>
        </p:spPr>
      </p:pic>
    </p:spTree>
    <p:extLst>
      <p:ext uri="{BB962C8B-B14F-4D97-AF65-F5344CB8AC3E}">
        <p14:creationId xmlns:p14="http://schemas.microsoft.com/office/powerpoint/2010/main" val="405916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7E61-1494-419E-A025-7E99EB9F7993}"/>
              </a:ext>
            </a:extLst>
          </p:cNvPr>
          <p:cNvSpPr>
            <a:spLocks noGrp="1"/>
          </p:cNvSpPr>
          <p:nvPr>
            <p:ph type="title"/>
          </p:nvPr>
        </p:nvSpPr>
        <p:spPr/>
        <p:txBody>
          <a:bodyPr/>
          <a:lstStyle/>
          <a:p>
            <a:r>
              <a:rPr lang="en-US">
                <a:cs typeface="Calibri"/>
              </a:rPr>
              <a:t>ADS Updates – Reminders Cont.</a:t>
            </a:r>
            <a:endParaRPr lang="en-US"/>
          </a:p>
        </p:txBody>
      </p:sp>
      <p:sp>
        <p:nvSpPr>
          <p:cNvPr id="3" name="Content Placeholder 2">
            <a:extLst>
              <a:ext uri="{FF2B5EF4-FFF2-40B4-BE49-F238E27FC236}">
                <a16:creationId xmlns:a16="http://schemas.microsoft.com/office/drawing/2014/main" id="{C3C52421-2895-4CB4-BE9C-539641176357}"/>
              </a:ext>
            </a:extLst>
          </p:cNvPr>
          <p:cNvSpPr>
            <a:spLocks noGrp="1"/>
          </p:cNvSpPr>
          <p:nvPr>
            <p:ph idx="1"/>
          </p:nvPr>
        </p:nvSpPr>
        <p:spPr>
          <a:xfrm>
            <a:off x="609600" y="1415981"/>
            <a:ext cx="10972800" cy="4525963"/>
          </a:xfrm>
        </p:spPr>
        <p:txBody>
          <a:bodyPr vert="horz" lIns="91440" tIns="45720" rIns="91440" bIns="45720" rtlCol="0" anchor="t">
            <a:normAutofit fontScale="85000" lnSpcReduction="10000"/>
          </a:bodyPr>
          <a:lstStyle/>
          <a:p>
            <a:r>
              <a:rPr lang="en-US" b="1">
                <a:ea typeface="+mn-lt"/>
                <a:cs typeface="+mn-lt"/>
              </a:rPr>
              <a:t>Scholarly activity</a:t>
            </a:r>
            <a:r>
              <a:rPr lang="en-US">
                <a:ea typeface="+mn-lt"/>
                <a:cs typeface="+mn-lt"/>
              </a:rPr>
              <a:t> – please note the dates  – remove expired and add new information. PLEASE READ THE DIRECTIONS </a:t>
            </a:r>
          </a:p>
          <a:p>
            <a:r>
              <a:rPr lang="en-US" b="1">
                <a:ea typeface="+mn-lt"/>
                <a:cs typeface="+mn-lt"/>
              </a:rPr>
              <a:t>Major Changes Section</a:t>
            </a:r>
            <a:r>
              <a:rPr lang="en-US">
                <a:ea typeface="+mn-lt"/>
                <a:cs typeface="+mn-lt"/>
              </a:rPr>
              <a:t> – Address changes in PD,  Dept Heads, Faculty, Coordinators;  Address Resident and Faculty Survey noncompliance and action plans to address;  changes of training sites (if any); COVID protocol changes, new initiatives </a:t>
            </a:r>
          </a:p>
          <a:p>
            <a:r>
              <a:rPr lang="en-US" b="1">
                <a:ea typeface="+mn-lt"/>
                <a:cs typeface="+mn-lt"/>
              </a:rPr>
              <a:t>Wellness and Diversity and Inclusion</a:t>
            </a:r>
            <a:r>
              <a:rPr lang="en-US">
                <a:ea typeface="+mn-lt"/>
                <a:cs typeface="+mn-lt"/>
              </a:rPr>
              <a:t> activities;  Faculty Development; Note if a focus review was done by the GMEC to addresses and concerns.  Virtual Recruitment and any other information that gives them a clear picture of your training program. Citations and Areas for Improvements – address these with complete and comprehensive answers.</a:t>
            </a:r>
          </a:p>
          <a:p>
            <a:endParaRPr lang="en-US">
              <a:ea typeface="+mn-lt"/>
              <a:cs typeface="+mn-lt"/>
            </a:endParaRPr>
          </a:p>
        </p:txBody>
      </p:sp>
    </p:spTree>
    <p:extLst>
      <p:ext uri="{BB962C8B-B14F-4D97-AF65-F5344CB8AC3E}">
        <p14:creationId xmlns:p14="http://schemas.microsoft.com/office/powerpoint/2010/main" val="245380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7E61-1494-419E-A025-7E99EB9F7993}"/>
              </a:ext>
            </a:extLst>
          </p:cNvPr>
          <p:cNvSpPr>
            <a:spLocks noGrp="1"/>
          </p:cNvSpPr>
          <p:nvPr>
            <p:ph type="title"/>
          </p:nvPr>
        </p:nvSpPr>
        <p:spPr/>
        <p:txBody>
          <a:bodyPr/>
          <a:lstStyle/>
          <a:p>
            <a:r>
              <a:rPr lang="en-US">
                <a:cs typeface="Calibri"/>
              </a:rPr>
              <a:t>APE</a:t>
            </a:r>
            <a:endParaRPr lang="en-US"/>
          </a:p>
        </p:txBody>
      </p:sp>
      <p:pic>
        <p:nvPicPr>
          <p:cNvPr id="4" name="Picture 4" descr="A document with text on it&#10;&#10;Description automatically generated">
            <a:extLst>
              <a:ext uri="{FF2B5EF4-FFF2-40B4-BE49-F238E27FC236}">
                <a16:creationId xmlns:a16="http://schemas.microsoft.com/office/drawing/2014/main" id="{E5438BAA-31AA-E86E-981B-8141C5FFE762}"/>
              </a:ext>
            </a:extLst>
          </p:cNvPr>
          <p:cNvPicPr>
            <a:picLocks noGrp="1" noChangeAspect="1"/>
          </p:cNvPicPr>
          <p:nvPr>
            <p:ph idx="1"/>
          </p:nvPr>
        </p:nvPicPr>
        <p:blipFill>
          <a:blip r:embed="rId2"/>
          <a:stretch>
            <a:fillRect/>
          </a:stretch>
        </p:blipFill>
        <p:spPr>
          <a:xfrm>
            <a:off x="7635100" y="986872"/>
            <a:ext cx="4129620" cy="5379770"/>
          </a:xfrm>
        </p:spPr>
      </p:pic>
      <p:sp>
        <p:nvSpPr>
          <p:cNvPr id="5" name="TextBox 4">
            <a:extLst>
              <a:ext uri="{FF2B5EF4-FFF2-40B4-BE49-F238E27FC236}">
                <a16:creationId xmlns:a16="http://schemas.microsoft.com/office/drawing/2014/main" id="{064EC7E1-5AD6-0837-8CB1-683BF9021DC3}"/>
              </a:ext>
            </a:extLst>
          </p:cNvPr>
          <p:cNvSpPr txBox="1"/>
          <p:nvPr/>
        </p:nvSpPr>
        <p:spPr>
          <a:xfrm>
            <a:off x="657101" y="1468582"/>
            <a:ext cx="697873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dirty="0">
                <a:cs typeface="Calibri"/>
              </a:rPr>
              <a:t>APE DATA SHEET (including its Attachments); PEC Minutes; Action Plans; Checklist; SWOT Analysis - Due Date – SEPT 15th.  </a:t>
            </a:r>
          </a:p>
          <a:p>
            <a:pPr marL="285750" indent="-285750">
              <a:buFont typeface="Arial"/>
              <a:buChar char="•"/>
            </a:pPr>
            <a:endParaRPr lang="en-US" sz="2400">
              <a:solidFill>
                <a:srgbClr val="000000"/>
              </a:solidFill>
              <a:ea typeface="+mn-lt"/>
              <a:cs typeface="+mn-lt"/>
            </a:endParaRPr>
          </a:p>
          <a:p>
            <a:pPr marL="285750" indent="-285750">
              <a:buFont typeface="Arial"/>
              <a:buChar char="•"/>
            </a:pPr>
            <a:r>
              <a:rPr lang="en-US" sz="2400" b="1" dirty="0">
                <a:solidFill>
                  <a:srgbClr val="1F497D"/>
                </a:solidFill>
                <a:ea typeface="+mn-lt"/>
                <a:cs typeface="+mn-lt"/>
              </a:rPr>
              <a:t>Please submit all documents as </a:t>
            </a:r>
            <a:r>
              <a:rPr lang="en-US" sz="2400" b="1" u="sng" dirty="0">
                <a:solidFill>
                  <a:srgbClr val="1F497D"/>
                </a:solidFill>
                <a:ea typeface="+mn-lt"/>
                <a:cs typeface="+mn-lt"/>
              </a:rPr>
              <a:t>individual Attachments</a:t>
            </a:r>
            <a:r>
              <a:rPr lang="en-US" sz="2400" b="1" dirty="0">
                <a:solidFill>
                  <a:srgbClr val="1F497D"/>
                </a:solidFill>
                <a:ea typeface="+mn-lt"/>
                <a:cs typeface="+mn-lt"/>
              </a:rPr>
              <a:t> in one email to Dr. Frey.</a:t>
            </a:r>
            <a:endParaRPr lang="en-US" sz="2400" dirty="0">
              <a:cs typeface="Calibri"/>
            </a:endParaRPr>
          </a:p>
          <a:p>
            <a:pPr marL="285750" indent="-285750">
              <a:buFont typeface="Arial"/>
              <a:buChar char="•"/>
            </a:pPr>
            <a:endParaRPr lang="en-US" sz="2400">
              <a:cs typeface="Calibri"/>
            </a:endParaRPr>
          </a:p>
          <a:p>
            <a:pPr marL="285750" indent="-285750">
              <a:buFont typeface="Arial"/>
              <a:buChar char="•"/>
            </a:pPr>
            <a:endParaRPr lang="en-US" sz="1200">
              <a:cs typeface="Calibri"/>
            </a:endParaRPr>
          </a:p>
        </p:txBody>
      </p:sp>
    </p:spTree>
    <p:extLst>
      <p:ext uri="{BB962C8B-B14F-4D97-AF65-F5344CB8AC3E}">
        <p14:creationId xmlns:p14="http://schemas.microsoft.com/office/powerpoint/2010/main" val="75005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New House Officer Benefits</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609600" y="1334255"/>
            <a:ext cx="10972800" cy="4525963"/>
          </a:xfrm>
        </p:spPr>
        <p:txBody>
          <a:bodyPr vert="horz" lIns="91440" tIns="45720" rIns="91440" bIns="45720" rtlCol="0" anchor="t">
            <a:normAutofit fontScale="92500" lnSpcReduction="20000"/>
          </a:bodyPr>
          <a:lstStyle/>
          <a:p>
            <a:r>
              <a:rPr lang="en-US" sz="2800">
                <a:cs typeface="Calibri"/>
              </a:rPr>
              <a:t>Any house officer that did not submit their benefits at on boarding day will need to submit their paperwork to </a:t>
            </a:r>
            <a:r>
              <a:rPr lang="en-US" sz="2800">
                <a:cs typeface="Calibri"/>
                <a:hlinkClick r:id="rId2"/>
              </a:rPr>
              <a:t>nohrmbenefits@lsuhsc.edu</a:t>
            </a:r>
            <a:r>
              <a:rPr lang="en-US" sz="2800">
                <a:cs typeface="Calibri"/>
              </a:rPr>
              <a:t> prior to July 30, 2023</a:t>
            </a:r>
          </a:p>
          <a:p>
            <a:endParaRPr lang="en-US" sz="2800">
              <a:cs typeface="Calibri"/>
            </a:endParaRPr>
          </a:p>
          <a:p>
            <a:r>
              <a:rPr lang="en-US" sz="2800">
                <a:cs typeface="Calibri"/>
              </a:rPr>
              <a:t>Remind house officers that if they did not turn in their benefits paperwork by July 7, 2023 they will have a triple deduction on their July paycheck.</a:t>
            </a:r>
            <a:r>
              <a:rPr lang="en-US" sz="2800">
                <a:ea typeface="+mn-lt"/>
                <a:cs typeface="+mn-lt"/>
              </a:rPr>
              <a:t> </a:t>
            </a:r>
          </a:p>
          <a:p>
            <a:pPr lvl="1"/>
            <a:r>
              <a:rPr lang="en-US" sz="2400">
                <a:ea typeface="+mn-lt"/>
                <a:cs typeface="+mn-lt"/>
              </a:rPr>
              <a:t>Additionally, if forms are not submitted by July 26, they will have a triple deduction on their 8/15 paycheck.  </a:t>
            </a:r>
            <a:endParaRPr lang="en-US" sz="2400">
              <a:cs typeface="Calibri"/>
            </a:endParaRPr>
          </a:p>
          <a:p>
            <a:endParaRPr lang="en-US" sz="2800">
              <a:cs typeface="Calibri"/>
            </a:endParaRPr>
          </a:p>
          <a:p>
            <a:r>
              <a:rPr lang="en-US" sz="2800">
                <a:cs typeface="Calibri"/>
              </a:rPr>
              <a:t>Any house officer that started on July 1, 2023 will have benefits starting August 1, 2023.  If the house officer started off cycle their benefits will start September 1, 2023.</a:t>
            </a: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94275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315F-98DF-4AE5-917C-9E8C58E074AA}"/>
              </a:ext>
            </a:extLst>
          </p:cNvPr>
          <p:cNvSpPr>
            <a:spLocks noGrp="1"/>
          </p:cNvSpPr>
          <p:nvPr>
            <p:ph type="title"/>
          </p:nvPr>
        </p:nvSpPr>
        <p:spPr/>
        <p:txBody>
          <a:bodyPr/>
          <a:lstStyle/>
          <a:p>
            <a:r>
              <a:rPr lang="en-US">
                <a:cs typeface="Calibri"/>
              </a:rPr>
              <a:t>GME Exit Packet</a:t>
            </a:r>
            <a:endParaRPr lang="en-US"/>
          </a:p>
        </p:txBody>
      </p:sp>
      <p:sp>
        <p:nvSpPr>
          <p:cNvPr id="3" name="Content Placeholder 2">
            <a:extLst>
              <a:ext uri="{FF2B5EF4-FFF2-40B4-BE49-F238E27FC236}">
                <a16:creationId xmlns:a16="http://schemas.microsoft.com/office/drawing/2014/main" id="{4C6282C2-390D-459B-9CCE-F205974BD583}"/>
              </a:ext>
            </a:extLst>
          </p:cNvPr>
          <p:cNvSpPr>
            <a:spLocks noGrp="1"/>
          </p:cNvSpPr>
          <p:nvPr>
            <p:ph idx="1"/>
          </p:nvPr>
        </p:nvSpPr>
        <p:spPr>
          <a:xfrm>
            <a:off x="508612" y="1370683"/>
            <a:ext cx="10972800" cy="4525963"/>
          </a:xfrm>
        </p:spPr>
        <p:txBody>
          <a:bodyPr vert="horz" lIns="91440" tIns="45720" rIns="91440" bIns="45720" rtlCol="0" anchor="t">
            <a:normAutofit fontScale="85000" lnSpcReduction="20000"/>
          </a:bodyPr>
          <a:lstStyle/>
          <a:p>
            <a:pPr marL="285750" indent="-285750">
              <a:spcBef>
                <a:spcPts val="0"/>
              </a:spcBef>
              <a:buFont typeface="Arial,Sans-Serif" panose="020B0604020202020204" pitchFamily="34" charset="0"/>
            </a:pPr>
            <a:r>
              <a:rPr lang="en-US" sz="1900" dirty="0">
                <a:solidFill>
                  <a:srgbClr val="0000FF"/>
                </a:solidFill>
                <a:cs typeface="Calibri"/>
                <a:hlinkClick r:id="rId3">
                  <a:extLst>
                    <a:ext uri="{A12FA001-AC4F-418D-AE19-62706E023703}">
                      <ahyp:hlinkClr xmlns:ahyp="http://schemas.microsoft.com/office/drawing/2018/hyperlinkcolor" val="tx"/>
                    </a:ext>
                  </a:extLst>
                </a:hlinkClick>
              </a:rPr>
              <a:t>Exit Packet</a:t>
            </a:r>
            <a:r>
              <a:rPr lang="en-US" sz="1900" dirty="0">
                <a:cs typeface="Calibri"/>
              </a:rPr>
              <a:t> - </a:t>
            </a:r>
            <a:r>
              <a:rPr lang="en-US" sz="1900" b="1" dirty="0">
                <a:cs typeface="Calibri"/>
              </a:rPr>
              <a:t>Due July 31, 2023</a:t>
            </a:r>
          </a:p>
          <a:p>
            <a:pPr marL="285750" indent="-285750">
              <a:spcBef>
                <a:spcPts val="0"/>
              </a:spcBef>
              <a:buFont typeface="Arial,Sans-Serif" panose="020B0604020202020204" pitchFamily="34" charset="0"/>
            </a:pPr>
            <a:endParaRPr lang="en-US" sz="1900">
              <a:cs typeface="Calibri"/>
            </a:endParaRPr>
          </a:p>
          <a:p>
            <a:pPr marL="285750" indent="-285750">
              <a:spcBef>
                <a:spcPts val="0"/>
              </a:spcBef>
              <a:buFont typeface="Arial,Sans-Serif" panose="020B0604020202020204" pitchFamily="34" charset="0"/>
              <a:buChar char="•"/>
            </a:pPr>
            <a:r>
              <a:rPr lang="en-US" sz="1900" dirty="0">
                <a:cs typeface="Calibri"/>
              </a:rPr>
              <a:t>Submit here: </a:t>
            </a:r>
            <a:r>
              <a:rPr lang="en-US" sz="1900" dirty="0">
                <a:ea typeface="+mn-lt"/>
                <a:cs typeface="+mn-lt"/>
                <a:hlinkClick r:id="rId4"/>
              </a:rPr>
              <a:t>GME Electronic Document Submission</a:t>
            </a:r>
            <a:r>
              <a:rPr lang="en-US" sz="1900" dirty="0">
                <a:ea typeface="+mn-lt"/>
                <a:cs typeface="+mn-lt"/>
              </a:rPr>
              <a:t> </a:t>
            </a:r>
            <a:endParaRPr lang="en-US" sz="1900" dirty="0">
              <a:cs typeface="Calibri"/>
            </a:endParaRPr>
          </a:p>
          <a:p>
            <a:pPr marL="285750" indent="-285750">
              <a:spcBef>
                <a:spcPts val="0"/>
              </a:spcBef>
              <a:buFont typeface="Arial,Sans-Serif" panose="020B0604020202020204" pitchFamily="34" charset="0"/>
              <a:buChar char="•"/>
            </a:pPr>
            <a:endParaRPr lang="en-US" sz="1900">
              <a:cs typeface="Calibri"/>
            </a:endParaRPr>
          </a:p>
          <a:p>
            <a:pPr marL="285750" indent="-285750">
              <a:spcBef>
                <a:spcPts val="0"/>
              </a:spcBef>
              <a:buFont typeface="Arial,Sans-Serif" panose="020B0604020202020204" pitchFamily="34" charset="0"/>
              <a:buChar char="•"/>
            </a:pPr>
            <a:r>
              <a:rPr lang="en-US" sz="1900" dirty="0">
                <a:cs typeface="Calibri"/>
              </a:rPr>
              <a:t>Attachments: </a:t>
            </a:r>
          </a:p>
          <a:p>
            <a:pPr lvl="1">
              <a:spcBef>
                <a:spcPts val="0"/>
              </a:spcBef>
              <a:buFont typeface="Arial,Sans-Serif" panose="020B0604020202020204" pitchFamily="34" charset="0"/>
              <a:buChar char="•"/>
            </a:pPr>
            <a:r>
              <a:rPr lang="en-US" sz="1900" dirty="0">
                <a:cs typeface="Calibri"/>
              </a:rPr>
              <a:t>Diploma/Resignation Letter/Supporting Documents</a:t>
            </a:r>
          </a:p>
          <a:p>
            <a:pPr lvl="1">
              <a:spcBef>
                <a:spcPts val="0"/>
              </a:spcBef>
              <a:buFont typeface="Arial,Sans-Serif" panose="020B0604020202020204" pitchFamily="34" charset="0"/>
              <a:buChar char="•"/>
            </a:pPr>
            <a:r>
              <a:rPr lang="en-US" sz="1900" dirty="0">
                <a:solidFill>
                  <a:srgbClr val="0000FF"/>
                </a:solidFill>
                <a:cs typeface="Calibri"/>
                <a:hlinkClick r:id="rId5"/>
              </a:rPr>
              <a:t>GME Data Sheet</a:t>
            </a:r>
            <a:endParaRPr lang="en-US" sz="1900" dirty="0">
              <a:cs typeface="Calibri"/>
            </a:endParaRPr>
          </a:p>
          <a:p>
            <a:pPr lvl="1">
              <a:spcBef>
                <a:spcPts val="0"/>
              </a:spcBef>
              <a:buFont typeface="Arial,Sans-Serif" panose="020B0604020202020204" pitchFamily="34" charset="0"/>
              <a:buChar char="•"/>
            </a:pPr>
            <a:r>
              <a:rPr lang="en-US" sz="1900" dirty="0">
                <a:cs typeface="Calibri"/>
              </a:rPr>
              <a:t>Procedure Log</a:t>
            </a:r>
          </a:p>
          <a:p>
            <a:pPr lvl="1">
              <a:spcBef>
                <a:spcPts val="0"/>
              </a:spcBef>
              <a:buFont typeface="Arial,Sans-Serif" panose="020B0604020202020204" pitchFamily="34" charset="0"/>
              <a:buChar char="•"/>
            </a:pPr>
            <a:r>
              <a:rPr lang="en-US" sz="1900" dirty="0">
                <a:solidFill>
                  <a:srgbClr val="0000FF"/>
                </a:solidFill>
                <a:cs typeface="Calibri"/>
                <a:hlinkClick r:id="rId6"/>
              </a:rPr>
              <a:t>Summative Evaluation</a:t>
            </a:r>
            <a:endParaRPr lang="en-US" sz="1900" dirty="0">
              <a:cs typeface="Calibri"/>
            </a:endParaRPr>
          </a:p>
          <a:p>
            <a:pPr marL="1200150" lvl="2" indent="-285750">
              <a:spcBef>
                <a:spcPts val="0"/>
              </a:spcBef>
              <a:buFont typeface="Arial,Sans-Serif" panose="020B0604020202020204" pitchFamily="34" charset="0"/>
              <a:buChar char="•"/>
            </a:pPr>
            <a:r>
              <a:rPr lang="en-US" sz="1900" dirty="0">
                <a:solidFill>
                  <a:srgbClr val="0000FF"/>
                </a:solidFill>
                <a:cs typeface="Calibri"/>
                <a:hlinkClick r:id="rId7"/>
              </a:rPr>
              <a:t>Template</a:t>
            </a:r>
            <a:r>
              <a:rPr lang="en-US" sz="1900" dirty="0">
                <a:cs typeface="Calibri"/>
              </a:rPr>
              <a:t> </a:t>
            </a:r>
          </a:p>
          <a:p>
            <a:pPr lvl="1">
              <a:spcBef>
                <a:spcPts val="0"/>
              </a:spcBef>
              <a:buFont typeface="Arial,Sans-Serif" panose="020B0604020202020204" pitchFamily="34" charset="0"/>
              <a:buChar char="•"/>
            </a:pPr>
            <a:r>
              <a:rPr lang="en-US" sz="1900" dirty="0">
                <a:solidFill>
                  <a:srgbClr val="0000FF"/>
                </a:solidFill>
                <a:cs typeface="Calibri"/>
                <a:hlinkClick r:id="rId8"/>
              </a:rPr>
              <a:t>Personal Data </a:t>
            </a:r>
            <a:r>
              <a:rPr lang="en-US" sz="1900" dirty="0">
                <a:solidFill>
                  <a:srgbClr val="0000FF"/>
                </a:solidFill>
                <a:ea typeface="+mn-lt"/>
                <a:cs typeface="+mn-lt"/>
                <a:hlinkClick r:id="rId8"/>
              </a:rPr>
              <a:t>Change Form</a:t>
            </a:r>
            <a:r>
              <a:rPr lang="en-US" sz="1900" dirty="0">
                <a:ea typeface="+mn-lt"/>
                <a:cs typeface="+mn-lt"/>
              </a:rPr>
              <a:t> </a:t>
            </a:r>
          </a:p>
          <a:p>
            <a:pPr lvl="1">
              <a:spcBef>
                <a:spcPts val="0"/>
              </a:spcBef>
              <a:buFont typeface="Arial,Sans-Serif" panose="020B0604020202020204" pitchFamily="34" charset="0"/>
              <a:buChar char="•"/>
            </a:pPr>
            <a:r>
              <a:rPr lang="en-US" sz="1900" dirty="0">
                <a:solidFill>
                  <a:srgbClr val="0000FF"/>
                </a:solidFill>
                <a:ea typeface="+mn-lt"/>
                <a:cs typeface="+mn-lt"/>
                <a:hlinkClick r:id="rId9"/>
              </a:rPr>
              <a:t>AY Forms</a:t>
            </a:r>
            <a:endParaRPr lang="en-US" sz="1900" dirty="0">
              <a:ea typeface="+mn-lt"/>
              <a:cs typeface="+mn-lt"/>
            </a:endParaRPr>
          </a:p>
          <a:p>
            <a:pPr marL="1200150" lvl="2" indent="-285750">
              <a:spcBef>
                <a:spcPts val="0"/>
              </a:spcBef>
              <a:buFont typeface="Arial,Sans-Serif" panose="020B0604020202020204" pitchFamily="34" charset="0"/>
              <a:buChar char="•"/>
            </a:pPr>
            <a:r>
              <a:rPr lang="en-US" sz="1900" dirty="0">
                <a:ea typeface="+mn-lt"/>
                <a:cs typeface="+mn-lt"/>
              </a:rPr>
              <a:t>Verifications Tab</a:t>
            </a:r>
          </a:p>
          <a:p>
            <a:pPr marL="1200150" lvl="2" indent="-285750">
              <a:spcBef>
                <a:spcPts val="0"/>
              </a:spcBef>
              <a:buFont typeface="Arial,Sans-Serif" panose="020B0604020202020204" pitchFamily="34" charset="0"/>
              <a:buChar char="•"/>
            </a:pPr>
            <a:endParaRPr lang="en-US" sz="1900">
              <a:cs typeface="Calibri"/>
            </a:endParaRPr>
          </a:p>
          <a:p>
            <a:pPr marL="285750" indent="-285750">
              <a:spcBef>
                <a:spcPts val="0"/>
              </a:spcBef>
            </a:pPr>
            <a:r>
              <a:rPr lang="en-US" sz="1900" dirty="0">
                <a:ea typeface="+mn-lt"/>
                <a:cs typeface="+mn-lt"/>
              </a:rPr>
              <a:t>Action items: </a:t>
            </a:r>
          </a:p>
          <a:p>
            <a:pPr lvl="1" indent="-285750">
              <a:spcBef>
                <a:spcPts val="0"/>
              </a:spcBef>
              <a:buFont typeface="Arial,Sans-Serif" panose="020B0604020202020204" pitchFamily="34" charset="0"/>
            </a:pPr>
            <a:r>
              <a:rPr lang="en-US" sz="1900" dirty="0">
                <a:solidFill>
                  <a:srgbClr val="0000FF"/>
                </a:solidFill>
                <a:ea typeface="+mn-lt"/>
                <a:cs typeface="+mn-lt"/>
                <a:hlinkClick r:id="rId10"/>
              </a:rPr>
              <a:t>Duty Hour Monitoring Site</a:t>
            </a:r>
            <a:endParaRPr lang="en-US" sz="1900" dirty="0">
              <a:ea typeface="+mn-lt"/>
              <a:cs typeface="+mn-lt"/>
            </a:endParaRPr>
          </a:p>
          <a:p>
            <a:pPr lvl="1" indent="-285750">
              <a:spcBef>
                <a:spcPts val="0"/>
              </a:spcBef>
              <a:buFont typeface="Arial,Sans-Serif" panose="020B0604020202020204" pitchFamily="34" charset="0"/>
            </a:pPr>
            <a:r>
              <a:rPr lang="en-US" sz="1900" dirty="0">
                <a:ea typeface="+mn-lt"/>
                <a:cs typeface="+mn-lt"/>
              </a:rPr>
              <a:t>GCEP Modules @ AMA site </a:t>
            </a:r>
          </a:p>
          <a:p>
            <a:pPr lvl="1" indent="-285750">
              <a:spcBef>
                <a:spcPts val="0"/>
              </a:spcBef>
              <a:buFont typeface="Arial,Sans-Serif" panose="020B0604020202020204" pitchFamily="34" charset="0"/>
            </a:pPr>
            <a:r>
              <a:rPr lang="en-US" sz="1900" dirty="0">
                <a:ea typeface="+mn-lt"/>
                <a:cs typeface="+mn-lt"/>
              </a:rPr>
              <a:t>UMCNO Exit Packet</a:t>
            </a:r>
          </a:p>
          <a:p>
            <a:pPr lvl="1" indent="-285750">
              <a:spcBef>
                <a:spcPts val="0"/>
              </a:spcBef>
              <a:buFont typeface="Arial,Sans-Serif" panose="020B0604020202020204" pitchFamily="34" charset="0"/>
            </a:pPr>
            <a:r>
              <a:rPr lang="en-US" sz="1900" dirty="0">
                <a:ea typeface="+mn-lt"/>
                <a:cs typeface="+mn-lt"/>
              </a:rPr>
              <a:t>Returns</a:t>
            </a:r>
          </a:p>
          <a:p>
            <a:pPr lvl="1" indent="-285750">
              <a:spcBef>
                <a:spcPts val="0"/>
              </a:spcBef>
              <a:buFont typeface="Arial,Sans-Serif" panose="020B0604020202020204" pitchFamily="34" charset="0"/>
            </a:pPr>
            <a:r>
              <a:rPr lang="en-US" sz="1900" dirty="0">
                <a:ea typeface="+mn-lt"/>
                <a:cs typeface="+mn-lt"/>
              </a:rPr>
              <a:t>Resident File complete</a:t>
            </a:r>
          </a:p>
          <a:p>
            <a:pPr lvl="1" indent="-285750">
              <a:spcBef>
                <a:spcPts val="0"/>
              </a:spcBef>
              <a:buFont typeface="Arial,Sans-Serif" panose="020B0604020202020204" pitchFamily="34" charset="0"/>
            </a:pPr>
            <a:endParaRPr lang="en-US" sz="1900">
              <a:ea typeface="+mn-lt"/>
              <a:cs typeface="+mn-lt"/>
            </a:endParaRPr>
          </a:p>
          <a:p>
            <a:pPr marL="285750" indent="-285750">
              <a:spcBef>
                <a:spcPts val="0"/>
              </a:spcBef>
              <a:buFont typeface="Arial,Sans-Serif" panose="020B0604020202020204" pitchFamily="34" charset="0"/>
            </a:pPr>
            <a:r>
              <a:rPr lang="en-US" sz="1900" dirty="0">
                <a:ea typeface="+mn-lt"/>
                <a:cs typeface="+mn-lt"/>
              </a:rPr>
              <a:t>Outstanding as of July 24:  300+ for last year and this year.</a:t>
            </a:r>
          </a:p>
          <a:p>
            <a:pPr marL="285750" indent="-285750">
              <a:spcBef>
                <a:spcPts val="0"/>
              </a:spcBef>
              <a:buFont typeface="Arial,Sans-Serif" panose="020B0604020202020204" pitchFamily="34" charset="0"/>
            </a:pPr>
            <a:endParaRPr lang="en-US" sz="1900">
              <a:cs typeface="Calibri"/>
            </a:endParaRPr>
          </a:p>
          <a:p>
            <a:pPr marL="457200" lvl="1" indent="0">
              <a:spcBef>
                <a:spcPts val="0"/>
              </a:spcBef>
              <a:buNone/>
            </a:pPr>
            <a:endParaRPr lang="en-US" sz="1900">
              <a:cs typeface="Calibri"/>
            </a:endParaRPr>
          </a:p>
          <a:p>
            <a:pPr lvl="1">
              <a:spcBef>
                <a:spcPts val="0"/>
              </a:spcBef>
              <a:buFont typeface="Arial,Sans-Serif" panose="020B0604020202020204" pitchFamily="34" charset="0"/>
              <a:buChar char="–"/>
            </a:pPr>
            <a:endParaRPr lang="en-US" sz="1900">
              <a:cs typeface="Calibri"/>
            </a:endParaRPr>
          </a:p>
          <a:p>
            <a:pPr marL="457200" indent="-457200"/>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pic>
        <p:nvPicPr>
          <p:cNvPr id="5" name="Picture 6" descr="A close-up of a document&#10;&#10;Description automatically generated">
            <a:extLst>
              <a:ext uri="{FF2B5EF4-FFF2-40B4-BE49-F238E27FC236}">
                <a16:creationId xmlns:a16="http://schemas.microsoft.com/office/drawing/2014/main" id="{FFC18C06-D79D-8372-BC3E-8C6C4167E50D}"/>
              </a:ext>
            </a:extLst>
          </p:cNvPr>
          <p:cNvPicPr>
            <a:picLocks noChangeAspect="1"/>
          </p:cNvPicPr>
          <p:nvPr/>
        </p:nvPicPr>
        <p:blipFill>
          <a:blip r:embed="rId11"/>
          <a:stretch>
            <a:fillRect/>
          </a:stretch>
        </p:blipFill>
        <p:spPr>
          <a:xfrm>
            <a:off x="6973677" y="1373639"/>
            <a:ext cx="3899971" cy="5056335"/>
          </a:xfrm>
          <a:prstGeom prst="rect">
            <a:avLst/>
          </a:prstGeom>
        </p:spPr>
      </p:pic>
    </p:spTree>
    <p:extLst>
      <p:ext uri="{BB962C8B-B14F-4D97-AF65-F5344CB8AC3E}">
        <p14:creationId xmlns:p14="http://schemas.microsoft.com/office/powerpoint/2010/main" val="23023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ea typeface="+mj-lt"/>
                <a:cs typeface="+mj-lt"/>
              </a:rPr>
              <a:t>Outstanding Requirements</a:t>
            </a:r>
          </a:p>
          <a:p>
            <a:endParaRPr lang="en-US">
              <a:cs typeface="Calibri"/>
            </a:endParaRPr>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400260" y="842430"/>
            <a:ext cx="5692370" cy="4998821"/>
          </a:xfrm>
        </p:spPr>
        <p:txBody>
          <a:bodyPr vert="horz" lIns="91440" tIns="45720" rIns="91440" bIns="45720" rtlCol="0" anchor="t">
            <a:normAutofit/>
          </a:bodyPr>
          <a:lstStyle/>
          <a:p>
            <a:pPr marL="0" indent="0">
              <a:buNone/>
            </a:pPr>
            <a:endParaRPr lang="en-US" sz="2800">
              <a:cs typeface="Calibri"/>
            </a:endParaRPr>
          </a:p>
          <a:p>
            <a:r>
              <a:rPr lang="en-US" sz="2800">
                <a:cs typeface="Calibri"/>
              </a:rPr>
              <a:t>COVID/Immunization Release: 1 </a:t>
            </a:r>
            <a:endParaRPr lang="en-US"/>
          </a:p>
          <a:p>
            <a:r>
              <a:rPr lang="en-US" sz="2800" b="1">
                <a:ea typeface="+mn-lt"/>
                <a:cs typeface="+mn-lt"/>
              </a:rPr>
              <a:t>Contracts: 90 </a:t>
            </a:r>
          </a:p>
          <a:p>
            <a:r>
              <a:rPr lang="en-US" sz="2800" b="1">
                <a:ea typeface="+mn-lt"/>
                <a:cs typeface="+mn-lt"/>
              </a:rPr>
              <a:t>Immunizations: </a:t>
            </a:r>
            <a:r>
              <a:rPr lang="en-US" sz="2800">
                <a:ea typeface="+mn-lt"/>
                <a:cs typeface="+mn-lt"/>
              </a:rPr>
              <a:t>8</a:t>
            </a:r>
            <a:endParaRPr lang="en-US" sz="2800" b="1">
              <a:ea typeface="+mn-lt"/>
              <a:cs typeface="+mn-lt"/>
            </a:endParaRPr>
          </a:p>
          <a:p>
            <a:r>
              <a:rPr lang="en-US" sz="2800">
                <a:ea typeface="+mn-lt"/>
                <a:cs typeface="+mn-lt"/>
              </a:rPr>
              <a:t>LSBME Release: 2</a:t>
            </a:r>
          </a:p>
          <a:p>
            <a:r>
              <a:rPr lang="en-US" sz="2800">
                <a:ea typeface="+mn-lt"/>
                <a:cs typeface="+mn-lt"/>
              </a:rPr>
              <a:t>Moonlighting: 11</a:t>
            </a:r>
          </a:p>
          <a:p>
            <a:r>
              <a:rPr lang="en-US" sz="2800">
                <a:ea typeface="+mn-lt"/>
                <a:cs typeface="+mn-lt"/>
              </a:rPr>
              <a:t>TB: total 304</a:t>
            </a:r>
          </a:p>
          <a:p>
            <a:r>
              <a:rPr lang="en-US" sz="2800">
                <a:ea typeface="+mn-lt"/>
                <a:cs typeface="+mn-lt"/>
              </a:rPr>
              <a:t>Faculty -&gt; House Officer: 2</a:t>
            </a:r>
          </a:p>
          <a:p>
            <a:r>
              <a:rPr lang="en-US" sz="2800">
                <a:ea typeface="+mn-lt"/>
                <a:cs typeface="+mn-lt"/>
                <a:hlinkClick r:id="rId2"/>
              </a:rPr>
              <a:t>Internal Transfer Checklist </a:t>
            </a:r>
            <a:r>
              <a:rPr lang="en-US" sz="2800">
                <a:ea typeface="+mn-lt"/>
                <a:cs typeface="+mn-lt"/>
              </a:rPr>
              <a:t>: 11</a:t>
            </a:r>
            <a:endParaRPr lang="en-US" sz="2800">
              <a:cs typeface="Calibri"/>
            </a:endParaRPr>
          </a:p>
          <a:p>
            <a:endParaRPr lang="en-US" sz="2800">
              <a:cs typeface="Calibri"/>
            </a:endParaRPr>
          </a:p>
          <a:p>
            <a:endParaRPr lang="en-US" sz="2800">
              <a:cs typeface="Calibri"/>
            </a:endParaRPr>
          </a:p>
        </p:txBody>
      </p:sp>
      <p:sp>
        <p:nvSpPr>
          <p:cNvPr id="4" name="TextBox 3">
            <a:extLst>
              <a:ext uri="{FF2B5EF4-FFF2-40B4-BE49-F238E27FC236}">
                <a16:creationId xmlns:a16="http://schemas.microsoft.com/office/drawing/2014/main" id="{FCCB12D0-D0A9-42BC-61E6-3C1C5892AE0E}"/>
              </a:ext>
            </a:extLst>
          </p:cNvPr>
          <p:cNvSpPr txBox="1"/>
          <p:nvPr/>
        </p:nvSpPr>
        <p:spPr>
          <a:xfrm>
            <a:off x="7124241" y="1487277"/>
            <a:ext cx="361720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solidFill>
                  <a:srgbClr val="0000FF"/>
                </a:solidFill>
                <a:cs typeface="Calibri"/>
                <a:hlinkClick r:id="rId3"/>
              </a:rPr>
              <a:t>GME Resident Files</a:t>
            </a:r>
            <a:r>
              <a:rPr lang="en-US" sz="2800">
                <a:cs typeface="Calibri"/>
              </a:rPr>
              <a:t> </a:t>
            </a:r>
            <a:endParaRPr lang="en-US"/>
          </a:p>
          <a:p>
            <a:pPr marL="457200" indent="-457200">
              <a:buFont typeface="Arial"/>
              <a:buChar char="•"/>
            </a:pPr>
            <a:endParaRPr lang="en-US" sz="2800">
              <a:ea typeface="+mn-lt"/>
              <a:cs typeface="+mn-lt"/>
            </a:endParaRPr>
          </a:p>
          <a:p>
            <a:pPr marL="457200" indent="-457200">
              <a:buFont typeface="Arial"/>
              <a:buChar char="•"/>
            </a:pPr>
            <a:r>
              <a:rPr lang="en-US" sz="2800">
                <a:ea typeface="+mn-lt"/>
                <a:cs typeface="+mn-lt"/>
                <a:hlinkClick r:id="rId4"/>
              </a:rPr>
              <a:t>Tracker</a:t>
            </a:r>
            <a:r>
              <a:rPr lang="en-US" sz="2800">
                <a:ea typeface="+mn-lt"/>
                <a:cs typeface="+mn-lt"/>
              </a:rPr>
              <a:t> </a:t>
            </a:r>
            <a:endParaRPr lang="en-US">
              <a:cs typeface="Calibri"/>
            </a:endParaRPr>
          </a:p>
        </p:txBody>
      </p:sp>
    </p:spTree>
    <p:extLst>
      <p:ext uri="{BB962C8B-B14F-4D97-AF65-F5344CB8AC3E}">
        <p14:creationId xmlns:p14="http://schemas.microsoft.com/office/powerpoint/2010/main" val="161375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PECOS Registration/CDS</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716639" y="1353138"/>
            <a:ext cx="10917716" cy="4333168"/>
          </a:xfrm>
        </p:spPr>
        <p:txBody>
          <a:bodyPr vert="horz" lIns="91440" tIns="45720" rIns="91440" bIns="45720" rtlCol="0" anchor="t">
            <a:normAutofit/>
          </a:bodyPr>
          <a:lstStyle/>
          <a:p>
            <a:pPr marL="0" indent="0">
              <a:buNone/>
            </a:pPr>
            <a:endParaRPr lang="en-US" sz="2800">
              <a:cs typeface="Calibri"/>
            </a:endParaRPr>
          </a:p>
          <a:p>
            <a:r>
              <a:rPr lang="en-US" sz="2800">
                <a:cs typeface="Calibri"/>
              </a:rPr>
              <a:t>Enrollment status for all residents may be checked at</a:t>
            </a:r>
            <a:br>
              <a:rPr lang="en-US" sz="2800">
                <a:cs typeface="Calibri"/>
              </a:rPr>
            </a:br>
            <a:r>
              <a:rPr lang="en-US" sz="2400">
                <a:cs typeface="Calibri"/>
                <a:hlinkClick r:id="rId2"/>
              </a:rPr>
              <a:t>https://ome-ccalla-serv.master.lsuhsc.edu/ResidentDataStatus/</a:t>
            </a:r>
            <a:r>
              <a:rPr lang="en-US" sz="2400">
                <a:cs typeface="Calibri"/>
              </a:rPr>
              <a:t> </a:t>
            </a:r>
            <a:endParaRPr lang="en-US" sz="2800">
              <a:cs typeface="Calibri"/>
            </a:endParaRPr>
          </a:p>
          <a:p>
            <a:pPr lvl="1"/>
            <a:r>
              <a:rPr lang="en-US" sz="2000">
                <a:cs typeface="Calibri"/>
              </a:rPr>
              <a:t>Individual application status can be checked at: </a:t>
            </a:r>
            <a:r>
              <a:rPr lang="en-US" sz="1100">
                <a:solidFill>
                  <a:srgbClr val="1F497D"/>
                </a:solidFill>
                <a:cs typeface="Calibri"/>
                <a:hlinkClick r:id="rId3"/>
              </a:rPr>
              <a:t>https://providerstatustool.novitas-solutions.com/enrollStatus/search.xhtml </a:t>
            </a:r>
            <a:endParaRPr lang="en-US" sz="2000">
              <a:cs typeface="Calibri"/>
            </a:endParaRPr>
          </a:p>
          <a:p>
            <a:r>
              <a:rPr lang="en-US" sz="2400" b="1">
                <a:cs typeface="Calibri"/>
              </a:rPr>
              <a:t>300+ with expired CDS licenses </a:t>
            </a:r>
          </a:p>
          <a:p>
            <a:r>
              <a:rPr lang="en-US" sz="2400" b="1">
                <a:cs typeface="Calibri"/>
              </a:rPr>
              <a:t>82 with no CDS licenses</a:t>
            </a:r>
            <a:r>
              <a:rPr lang="en-US" sz="2400">
                <a:cs typeface="Calibri"/>
              </a:rPr>
              <a:t> </a:t>
            </a:r>
          </a:p>
          <a:p>
            <a:pPr lvl="1"/>
            <a:r>
              <a:rPr lang="en-US" sz="2000">
                <a:ea typeface="+mn-lt"/>
                <a:cs typeface="+mn-lt"/>
                <a:hlinkClick r:id="rId4"/>
              </a:rPr>
              <a:t>Controlled Dangerous Substance (CDS) License - Licenses - GME Knowledge Base (atlassian.net)</a:t>
            </a:r>
            <a:endParaRPr lang="en-US" sz="2000">
              <a:ea typeface="+mn-lt"/>
              <a:cs typeface="+mn-lt"/>
            </a:endParaRPr>
          </a:p>
          <a:p>
            <a:pPr lvl="1"/>
            <a:r>
              <a:rPr lang="en-US" sz="2000">
                <a:ea typeface="+mn-lt"/>
                <a:cs typeface="+mn-lt"/>
                <a:hlinkClick r:id="rId5"/>
              </a:rPr>
              <a:t>Louisiana Board of Pharmacy (la.gov)</a:t>
            </a:r>
            <a:endParaRPr lang="en-US" sz="2000">
              <a:cs typeface="Calibri"/>
            </a:endParaRP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21580978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FC6CA915225C4BB9F3585CD0332040" ma:contentTypeVersion="7" ma:contentTypeDescription="Create a new document." ma:contentTypeScope="" ma:versionID="084aeadf619c47b944ddcec653af269d">
  <xsd:schema xmlns:xsd="http://www.w3.org/2001/XMLSchema" xmlns:xs="http://www.w3.org/2001/XMLSchema" xmlns:p="http://schemas.microsoft.com/office/2006/metadata/properties" xmlns:ns2="975e37a8-7f5f-4888-af20-2bf05acb12f4" xmlns:ns3="ce103bb2-26e4-4432-b4c4-0552ce98cd7c" targetNamespace="http://schemas.microsoft.com/office/2006/metadata/properties" ma:root="true" ma:fieldsID="787fdd3be0b1ecefb8d2201f1f616430" ns2:_="" ns3:_="">
    <xsd:import namespace="975e37a8-7f5f-4888-af20-2bf05acb12f4"/>
    <xsd:import namespace="ce103bb2-26e4-4432-b4c4-0552ce98cd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e37a8-7f5f-4888-af20-2bf05acb1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103bb2-26e4-4432-b4c4-0552ce98cd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026846-A8FB-4F3A-BAC9-154ECB4745C5}">
  <ds:schemaRefs>
    <ds:schemaRef ds:uri="975e37a8-7f5f-4888-af20-2bf05acb12f4"/>
    <ds:schemaRef ds:uri="ce103bb2-26e4-4432-b4c4-0552ce98cd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059B64-3D22-4FDA-8E7D-25CECB7EADE5}">
  <ds:schemaRefs>
    <ds:schemaRef ds:uri="975e37a8-7f5f-4888-af20-2bf05acb12f4"/>
    <ds:schemaRef ds:uri="ce103bb2-26e4-4432-b4c4-0552ce98c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8FFF27-90EC-42A3-8A6C-641AF411CB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3</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Coordinator Meeting</vt:lpstr>
      <vt:lpstr>WebADS</vt:lpstr>
      <vt:lpstr>ADS Updates - Reminders</vt:lpstr>
      <vt:lpstr>ADS Updates – Reminders Cont.</vt:lpstr>
      <vt:lpstr>APE</vt:lpstr>
      <vt:lpstr>New House Officer Benefits</vt:lpstr>
      <vt:lpstr>GME Exit Packet</vt:lpstr>
      <vt:lpstr>Outstanding Requirements </vt:lpstr>
      <vt:lpstr>PECOS Registration/CDS</vt:lpstr>
      <vt:lpstr>Visiting House Officers</vt:lpstr>
      <vt:lpstr>New Hire/Orientation Survey </vt:lpstr>
      <vt:lpstr>EQuIP Rotation</vt:lpstr>
      <vt:lpstr>AMA GCEP Modules</vt:lpstr>
      <vt:lpstr>PLA Updates</vt:lpstr>
      <vt:lpstr>Resident Scheduler BOM &amp; EOM Reports</vt:lpstr>
      <vt:lpstr>Resident Scheduler EOM Certification Reports</vt:lpstr>
      <vt:lpstr>House Officer Levels and Pay</vt:lpstr>
      <vt:lpstr>Fellowship Programs and San Francisco Match Programs - Recruitment</vt:lpstr>
      <vt:lpstr>Fellowship Programs &amp; San Francisco Match Programs - Recruitment Cont'd</vt:lpstr>
      <vt:lpstr>Off-Cycle House Officers</vt:lpstr>
      <vt:lpstr>Entering House Officer Leave in Resident Scheduler </vt:lpstr>
      <vt:lpstr>Example: House Officer Leave Taken by Resident </vt:lpstr>
      <vt:lpstr>House Officer Leave of Absence (LOA/LWOP), Cont'd</vt:lpstr>
      <vt:lpstr>  House Officer Leave of Absence (LOA/LWOP) Process for House Officers that will have to be placed on Leave of Absence/Leave without Pay (Includes House Officers away on Research and Dental Residents in Medical School)  </vt:lpstr>
      <vt:lpstr> GME National Census - GME Track </vt:lpstr>
      <vt:lpstr>Evaluation Session Workshop</vt:lpstr>
      <vt:lpstr>House Officer NI Education</vt:lpstr>
      <vt:lpstr>House Officer NI Education</vt:lpstr>
      <vt:lpstr>Important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Blakemore, Sara B.</dc:creator>
  <cp:revision>257</cp:revision>
  <dcterms:created xsi:type="dcterms:W3CDTF">2021-06-30T12:57:47Z</dcterms:created>
  <dcterms:modified xsi:type="dcterms:W3CDTF">2023-07-25T13:57:34Z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0x010100E8FC6CA915225C4BB9F3585CD0332040</vt:lpwstr>
  </property>
</Properties>
</file>