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314" r:id="rId6"/>
    <p:sldId id="303" r:id="rId7"/>
    <p:sldId id="315" r:id="rId8"/>
    <p:sldId id="337" r:id="rId9"/>
    <p:sldId id="336" r:id="rId10"/>
    <p:sldId id="307" r:id="rId11"/>
    <p:sldId id="316" r:id="rId12"/>
    <p:sldId id="308" r:id="rId13"/>
    <p:sldId id="317" r:id="rId14"/>
    <p:sldId id="319" r:id="rId15"/>
    <p:sldId id="325" r:id="rId16"/>
    <p:sldId id="326" r:id="rId17"/>
    <p:sldId id="327" r:id="rId18"/>
    <p:sldId id="331" r:id="rId19"/>
    <p:sldId id="323" r:id="rId20"/>
    <p:sldId id="313" r:id="rId21"/>
    <p:sldId id="333" r:id="rId22"/>
    <p:sldId id="321" r:id="rId23"/>
    <p:sldId id="328" r:id="rId24"/>
    <p:sldId id="329" r:id="rId25"/>
    <p:sldId id="330" r:id="rId26"/>
    <p:sldId id="296" r:id="rId27"/>
    <p:sldId id="262" r:id="rId28"/>
    <p:sldId id="263" r:id="rId29"/>
    <p:sldId id="264" r:id="rId30"/>
    <p:sldId id="266" r:id="rId31"/>
    <p:sldId id="304" r:id="rId32"/>
    <p:sldId id="311" r:id="rId33"/>
    <p:sldId id="297" r:id="rId34"/>
    <p:sldId id="298" r:id="rId35"/>
    <p:sldId id="334" r:id="rId36"/>
    <p:sldId id="310" r:id="rId37"/>
    <p:sldId id="301" r:id="rId38"/>
    <p:sldId id="302" r:id="rId39"/>
    <p:sldId id="335" r:id="rId40"/>
    <p:sldId id="28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E82C0-33DC-4663-8B84-8A6F0ABA8FD8}" v="88" dt="2023-03-20T16:13:59.394"/>
    <p1510:client id="{0FBA08DF-3632-4892-965C-633375CDD22A}" v="178" dt="2022-03-08T15:22:21.953"/>
    <p1510:client id="{11D8F5F4-49B4-4DF5-88C7-0E3CEF3EFA55}" v="2667" dt="2022-03-07T21:30:15.904"/>
    <p1510:client id="{122EF420-6D75-4362-AC41-BB1584131C53}" v="180" dt="2023-03-08T21:13:37.733"/>
    <p1510:client id="{167B4822-4F61-4AB9-87F5-6AD1EEE94303}" v="65" dt="2023-03-02T19:31:15.114"/>
    <p1510:client id="{19794F6F-EFEB-49FF-9785-5AE2B4BC38C8}" v="111" dt="2023-03-20T16:43:02.223"/>
    <p1510:client id="{1D3B0C4D-7F31-46F6-992F-16E2A8EF59DE}" v="516" dt="2022-03-07T22:46:19.748"/>
    <p1510:client id="{1F6BE2A1-2E6A-43C2-B716-A8AF8E136B2D}" v="9" dt="2023-03-21T20:42:18.722"/>
    <p1510:client id="{2298260A-6249-47EB-BEBB-3858758510FA}" v="37" dt="2023-03-20T16:31:04.946"/>
    <p1510:client id="{27AB5800-C4A5-4E61-B668-0AB72D47A296}" v="253" dt="2023-03-17T15:40:09.404"/>
    <p1510:client id="{2C0A9325-9E16-40F6-A6AB-6E0C8E2124C2}" v="110" dt="2023-03-16T17:50:28.810"/>
    <p1510:client id="{343543C6-41C9-428A-BC10-AE5E796CF7D7}" v="213" dt="2022-03-08T14:29:02.754"/>
    <p1510:client id="{390E449A-378F-44C1-8469-4AB48232B22A}" v="55" dt="2023-03-21T13:32:14.650"/>
    <p1510:client id="{3C508D9C-924D-4C8A-85E7-EBD758989C8E}" v="10" dt="2022-02-14T16:50:22.110"/>
    <p1510:client id="{3E2C2B4E-F58B-47FC-B793-D4B267F32954}" v="1477" dt="2022-02-14T20:36:43.267"/>
    <p1510:client id="{3ED28FED-12C2-4DDC-813C-143009C6136E}" v="786" dt="2023-03-21T19:27:28.341"/>
    <p1510:client id="{46A44C62-21C1-46C2-A85D-C535D1052805}" v="10" dt="2023-03-20T15:55:26.922"/>
    <p1510:client id="{5C6B03DA-6432-45D8-B870-77989217FA48}" v="224" dt="2022-03-02T18:34:05.646"/>
    <p1510:client id="{6A202BAA-F635-4B37-BD6A-24AEB0C76936}" v="115" dt="2023-03-15T14:19:56.213"/>
    <p1510:client id="{731C0895-AE9E-4C5D-9A7D-A0272C824579}" v="7" dt="2022-03-07T17:51:53.026"/>
    <p1510:client id="{87DEFEE2-2304-4729-901B-2F58A5C956CE}" v="144" dt="2022-03-08T15:18:34.929"/>
    <p1510:client id="{93359A85-0695-4430-8CCA-A4EC8875B2AC}" v="1070" dt="2023-03-20T21:25:27.555"/>
    <p1510:client id="{9EDD3B0D-CAFA-49DB-B8C2-E82A76766B17}" v="140" dt="2022-02-14T17:21:42.753"/>
    <p1510:client id="{9EFCEBD6-B4FC-4212-AD52-BDB41DC7F5E8}" v="62" dt="2023-03-16T14:58:04.160"/>
    <p1510:client id="{A5F4EB5D-3A7C-4A24-AD0B-D9F846C585B6}" v="162" dt="2022-03-07T18:48:05.403"/>
    <p1510:client id="{AA6D62EA-A156-43E1-AF21-00C94BBADF86}" v="660" dt="2023-03-16T15:41:11.243"/>
    <p1510:client id="{B3B71C27-D4D1-448E-A22A-6B258E806A3A}" v="7" dt="2022-02-14T19:40:43.629"/>
    <p1510:client id="{D00AC691-2E0C-4007-A920-3C913DADE039}" v="6149" dt="2023-03-21T14:27:54.941"/>
    <p1510:client id="{D370E50A-402A-4DE0-BE00-8DD1B5CD3744}" v="207" dt="2022-03-07T15:52:00.233"/>
    <p1510:client id="{DE9AA768-BEF9-478E-A86E-DABF430A4198}" v="282" dt="2022-03-07T21:12:36.132"/>
    <p1510:client id="{E06539C0-E958-43E1-932A-9CCF198D5CA4}" v="20" dt="2023-03-15T21:40:51.441"/>
    <p1510:client id="{E1785AFC-EE51-46D0-9AAB-D4AC0957538B}" v="2" dt="2022-03-08T14:50:59.337"/>
    <p1510:client id="{EB927148-908A-4330-80B7-086709DE55D4}" v="2" dt="2023-03-20T16:37:10.1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8000" y="6324601"/>
            <a:ext cx="2844800" cy="365125"/>
          </a:xfrm>
        </p:spPr>
        <p:txBody>
          <a:bodyPr/>
          <a:lstStyle/>
          <a:p>
            <a:fld id="{7E5B49D3-E3B8-4CC3-AEBB-C5777793C706}"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3194383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B49D3-E3B8-4CC3-AEBB-C5777793C706}"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3632056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B49D3-E3B8-4CC3-AEBB-C5777793C706}"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218196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5B49D3-E3B8-4CC3-AEBB-C5777793C706}"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3515437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5B49D3-E3B8-4CC3-AEBB-C5777793C706}"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14876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5B49D3-E3B8-4CC3-AEBB-C5777793C706}"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2073283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5B49D3-E3B8-4CC3-AEBB-C5777793C706}" type="datetimeFigureOut">
              <a:rPr lang="en-US" smtClean="0"/>
              <a:t>3/21/2023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47845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5B49D3-E3B8-4CC3-AEBB-C5777793C706}" type="datetimeFigureOut">
              <a:rPr lang="en-US" smtClean="0"/>
              <a:t>3/21/2023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294350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B49D3-E3B8-4CC3-AEBB-C5777793C706}" type="datetimeFigureOut">
              <a:rPr lang="en-US" smtClean="0"/>
              <a:t>3/21/2023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51437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5B49D3-E3B8-4CC3-AEBB-C5777793C706}"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174158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5B49D3-E3B8-4CC3-AEBB-C5777793C706}"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42A9B-B33B-49CB-8140-010AC597ACB2}" type="slidenum">
              <a:rPr lang="en-US" smtClean="0"/>
              <a:t>‹#›</a:t>
            </a:fld>
            <a:endParaRPr lang="en-US"/>
          </a:p>
        </p:txBody>
      </p:sp>
    </p:spTree>
    <p:extLst>
      <p:ext uri="{BB962C8B-B14F-4D97-AF65-F5344CB8AC3E}">
        <p14:creationId xmlns:p14="http://schemas.microsoft.com/office/powerpoint/2010/main" val="182281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B49D3-E3B8-4CC3-AEBB-C5777793C706}" type="datetimeFigureOut">
              <a:rPr lang="en-US" smtClean="0"/>
              <a:t>3/21/2023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42A9B-B33B-49CB-8140-010AC597ACB2}"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9101" y="5791200"/>
            <a:ext cx="2514598" cy="838200"/>
          </a:xfrm>
          <a:prstGeom prst="rect">
            <a:avLst/>
          </a:prstGeom>
        </p:spPr>
      </p:pic>
    </p:spTree>
    <p:extLst>
      <p:ext uri="{BB962C8B-B14F-4D97-AF65-F5344CB8AC3E}">
        <p14:creationId xmlns:p14="http://schemas.microsoft.com/office/powerpoint/2010/main" val="111194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edschool.lsuhsc.edu/medical_education/graduate/appointments/"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medschool.lsuhsc.edu/medical_education/graduate/appointments/"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medschool.lsuhsc.edu/medical_education/graduate/appointments/"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lsugme.atlassian.net/wiki/spaces/FORMDOCS/pages/27077060/Internal+Transfer+Checklis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lsugme.atlassian.net/wiki/spaces/FORMDOCS/pages/37191681/DIO+Transfer+Approval+Packet"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medschool.lsuhsc.edu/medical_education/graduate/appointment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lsugme.atlassian.net/wiki/spaces/FORMDOCS/pages/2031762/House+Officers+Becoming+Faculty+Spreadsheet"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lsugme.atlassian.net/wiki/spaces/FORMDOCS/pages/27104576/Faculty+Becoming+House+Officer+Checklist"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medschool.lsuhsc.edu/medical_education/graduate/Process_Tracking/Logon.aspx?ReturnUrl=%2fmedical_education%2fGraduate%2fProcess_Tracking%2f" TargetMode="External"/><Relationship Id="rId2" Type="http://schemas.openxmlformats.org/officeDocument/2006/relationships/hyperlink" Target="https://www.medschool.lsuhsc.edu/medical_education/graduate/appointment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lsugme.atlassian.net/wiki/spaces/NEWHIRES/pages/27072125/Sample+New+Hire+Packe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medschool.lsuhsc.edu/medical_education/graduate/Process_Tracking/Logon.aspx?ReturnUrl=%2fmedical_education%2fGraduate%2fProcess_Tracking%2f"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medschool.lsuhsc.edu/medical_education/graduate/appointments/default.aspx" TargetMode="External"/><Relationship Id="rId2" Type="http://schemas.openxmlformats.org/officeDocument/2006/relationships/hyperlink" Target="https://lsugme.atlassian.net/wiki/spaces/FORMDOCS/pages/2031770/Malpractice+Form"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hyperlink" Target="https://lsugme.atlassian.net/wiki/spaces/FORMDOCS/pages/2654245/Certificate+Order+Form" TargetMode="External"/><Relationship Id="rId2" Type="http://schemas.openxmlformats.org/officeDocument/2006/relationships/hyperlink" Target="mailto:registrar@lsuhsc.edu"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lsbme.la.gov/content/application-instructions-initial-licensure-internship-registr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ecfmg.org/evsp/roles.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medschool.lsuhsc.edu/medical_education/graduate/appointmen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medschool.lsuhsc.edu/medical_education/graduate/appointment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443C-0318-49F9-9ED9-247E7F87B9B0}"/>
              </a:ext>
            </a:extLst>
          </p:cNvPr>
          <p:cNvSpPr>
            <a:spLocks noGrp="1"/>
          </p:cNvSpPr>
          <p:nvPr>
            <p:ph type="ctrTitle"/>
          </p:nvPr>
        </p:nvSpPr>
        <p:spPr/>
        <p:txBody>
          <a:bodyPr/>
          <a:lstStyle/>
          <a:p>
            <a:r>
              <a:rPr lang="en-US">
                <a:cs typeface="Calibri"/>
              </a:rPr>
              <a:t>Program Coordinator Meeting</a:t>
            </a:r>
            <a:endParaRPr lang="en-US"/>
          </a:p>
        </p:txBody>
      </p:sp>
      <p:sp>
        <p:nvSpPr>
          <p:cNvPr id="3" name="Subtitle 2">
            <a:extLst>
              <a:ext uri="{FF2B5EF4-FFF2-40B4-BE49-F238E27FC236}">
                <a16:creationId xmlns:a16="http://schemas.microsoft.com/office/drawing/2014/main" id="{E59BC953-39FA-44A4-8C0D-2AD3F19C5AB8}"/>
              </a:ext>
            </a:extLst>
          </p:cNvPr>
          <p:cNvSpPr>
            <a:spLocks noGrp="1"/>
          </p:cNvSpPr>
          <p:nvPr>
            <p:ph type="subTitle" idx="1"/>
          </p:nvPr>
        </p:nvSpPr>
        <p:spPr/>
        <p:txBody>
          <a:bodyPr vert="horz" lIns="91440" tIns="45720" rIns="91440" bIns="45720" rtlCol="0" anchor="t">
            <a:normAutofit/>
          </a:bodyPr>
          <a:lstStyle/>
          <a:p>
            <a:r>
              <a:rPr lang="en-US">
                <a:cs typeface="Calibri"/>
              </a:rPr>
              <a:t>March 21, 2023</a:t>
            </a:r>
          </a:p>
          <a:p>
            <a:r>
              <a:rPr lang="en-US">
                <a:cs typeface="Calibri"/>
              </a:rPr>
              <a:t>Drug Testing, Spreadsheets, New Hire Paperwork, </a:t>
            </a:r>
          </a:p>
        </p:txBody>
      </p:sp>
    </p:spTree>
    <p:extLst>
      <p:ext uri="{BB962C8B-B14F-4D97-AF65-F5344CB8AC3E}">
        <p14:creationId xmlns:p14="http://schemas.microsoft.com/office/powerpoint/2010/main" val="415649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443C-0318-49F9-9ED9-247E7F87B9B0}"/>
              </a:ext>
            </a:extLst>
          </p:cNvPr>
          <p:cNvSpPr>
            <a:spLocks noGrp="1"/>
          </p:cNvSpPr>
          <p:nvPr>
            <p:ph type="ctrTitle"/>
          </p:nvPr>
        </p:nvSpPr>
        <p:spPr>
          <a:xfrm>
            <a:off x="923581" y="248378"/>
            <a:ext cx="10363200" cy="955905"/>
          </a:xfrm>
        </p:spPr>
        <p:txBody>
          <a:bodyPr/>
          <a:lstStyle/>
          <a:p>
            <a:r>
              <a:rPr lang="en-US">
                <a:ea typeface="+mj-lt"/>
                <a:cs typeface="+mj-lt"/>
              </a:rPr>
              <a:t> Promotion Spreadsheet</a:t>
            </a:r>
          </a:p>
        </p:txBody>
      </p:sp>
      <p:sp>
        <p:nvSpPr>
          <p:cNvPr id="3" name="Subtitle 2">
            <a:extLst>
              <a:ext uri="{FF2B5EF4-FFF2-40B4-BE49-F238E27FC236}">
                <a16:creationId xmlns:a16="http://schemas.microsoft.com/office/drawing/2014/main" id="{E59BC953-39FA-44A4-8C0D-2AD3F19C5AB8}"/>
              </a:ext>
            </a:extLst>
          </p:cNvPr>
          <p:cNvSpPr>
            <a:spLocks noGrp="1"/>
          </p:cNvSpPr>
          <p:nvPr>
            <p:ph type="subTitle" idx="1"/>
          </p:nvPr>
        </p:nvSpPr>
        <p:spPr>
          <a:xfrm>
            <a:off x="768377" y="1508909"/>
            <a:ext cx="5340435" cy="4075322"/>
          </a:xfrm>
        </p:spPr>
        <p:txBody>
          <a:bodyPr vert="horz" lIns="91440" tIns="45720" rIns="91440" bIns="45720" rtlCol="0" anchor="t">
            <a:normAutofit fontScale="70000" lnSpcReduction="20000"/>
          </a:bodyPr>
          <a:lstStyle/>
          <a:p>
            <a:pPr algn="l"/>
            <a:r>
              <a:rPr lang="en-US">
                <a:ea typeface="+mn-lt"/>
                <a:cs typeface="+mn-lt"/>
                <a:hlinkClick r:id="rId2"/>
              </a:rPr>
              <a:t>AY Forms</a:t>
            </a:r>
            <a:endParaRPr lang="en-US">
              <a:solidFill>
                <a:schemeClr val="tx1"/>
              </a:solidFill>
              <a:ea typeface="+mn-lt"/>
              <a:cs typeface="+mn-lt"/>
            </a:endParaRPr>
          </a:p>
          <a:p>
            <a:pPr marL="457200" indent="-457200" algn="l">
              <a:buChar char="•"/>
            </a:pPr>
            <a:r>
              <a:rPr lang="en-US">
                <a:solidFill>
                  <a:schemeClr val="tx1"/>
                </a:solidFill>
                <a:ea typeface="+mn-lt"/>
                <a:cs typeface="+mn-lt"/>
              </a:rPr>
              <a:t>House Officer Training Record is Correct in New Innovations</a:t>
            </a:r>
            <a:endParaRPr lang="en-US">
              <a:solidFill>
                <a:schemeClr val="tx1"/>
              </a:solidFill>
            </a:endParaRPr>
          </a:p>
          <a:p>
            <a:pPr marL="457200" indent="-457200" algn="l">
              <a:buChar char="•"/>
            </a:pPr>
            <a:endParaRPr lang="en-US">
              <a:solidFill>
                <a:schemeClr val="tx1"/>
              </a:solidFill>
              <a:ea typeface="+mn-lt"/>
              <a:cs typeface="+mn-lt"/>
            </a:endParaRPr>
          </a:p>
          <a:p>
            <a:pPr marL="457200" indent="-457200" algn="l">
              <a:buChar char="•"/>
            </a:pPr>
            <a:r>
              <a:rPr lang="en-US">
                <a:solidFill>
                  <a:schemeClr val="tx1"/>
                </a:solidFill>
                <a:ea typeface="+mn-lt"/>
                <a:cs typeface="+mn-lt"/>
              </a:rPr>
              <a:t>The Promotion Spreadsheet is used to check that all House Officers promoting July 1 from one House officer Level to the Next House Officer Level are included in the PS automated Promotion Process</a:t>
            </a:r>
            <a:endParaRPr lang="en-US">
              <a:solidFill>
                <a:schemeClr val="tx1"/>
              </a:solidFill>
              <a:cs typeface="Calibri"/>
            </a:endParaRPr>
          </a:p>
          <a:p>
            <a:pPr marL="457200" indent="-457200" algn="l">
              <a:buChar char="•"/>
            </a:pPr>
            <a:endParaRPr lang="en-US">
              <a:solidFill>
                <a:schemeClr val="tx1"/>
              </a:solidFill>
              <a:ea typeface="+mn-lt"/>
              <a:cs typeface="+mn-lt"/>
            </a:endParaRPr>
          </a:p>
          <a:p>
            <a:pPr marL="457200" indent="-457200" algn="l">
              <a:buChar char="•"/>
            </a:pPr>
            <a:r>
              <a:rPr lang="en-US">
                <a:solidFill>
                  <a:schemeClr val="tx1"/>
                </a:solidFill>
                <a:ea typeface="+mn-lt"/>
                <a:cs typeface="+mn-lt"/>
              </a:rPr>
              <a:t>Print Spreadsheet in Portrait Format ONLY</a:t>
            </a:r>
            <a:endParaRPr lang="en-US">
              <a:solidFill>
                <a:schemeClr val="tx1"/>
              </a:solidFill>
              <a:cs typeface="Calibri"/>
            </a:endParaRPr>
          </a:p>
          <a:p>
            <a:pPr algn="l"/>
            <a:endParaRPr lang="en-US">
              <a:solidFill>
                <a:schemeClr val="tx1"/>
              </a:solidFill>
              <a:cs typeface="Calibri"/>
            </a:endParaRPr>
          </a:p>
        </p:txBody>
      </p:sp>
      <p:sp>
        <p:nvSpPr>
          <p:cNvPr id="4" name="TextBox 3">
            <a:extLst>
              <a:ext uri="{FF2B5EF4-FFF2-40B4-BE49-F238E27FC236}">
                <a16:creationId xmlns:a16="http://schemas.microsoft.com/office/drawing/2014/main" id="{AB092650-8F0B-6F11-E92D-D06CC8EC2CDA}"/>
              </a:ext>
            </a:extLst>
          </p:cNvPr>
          <p:cNvSpPr txBox="1"/>
          <p:nvPr/>
        </p:nvSpPr>
        <p:spPr>
          <a:xfrm>
            <a:off x="2588964" y="1019060"/>
            <a:ext cx="93184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mn-lt"/>
                <a:cs typeface="+mn-lt"/>
              </a:rPr>
              <a:t>Promotion Spreadsheet is Due to Yolanda Lundsgaard by March 31, 2023</a:t>
            </a:r>
            <a:endParaRPr lang="en-US"/>
          </a:p>
        </p:txBody>
      </p:sp>
      <p:pic>
        <p:nvPicPr>
          <p:cNvPr id="5" name="Picture 5" descr="Table&#10;&#10;Description automatically generated">
            <a:extLst>
              <a:ext uri="{FF2B5EF4-FFF2-40B4-BE49-F238E27FC236}">
                <a16:creationId xmlns:a16="http://schemas.microsoft.com/office/drawing/2014/main" id="{D592585E-2A12-4B44-5E79-F1712A9125E7}"/>
              </a:ext>
            </a:extLst>
          </p:cNvPr>
          <p:cNvPicPr>
            <a:picLocks noChangeAspect="1"/>
          </p:cNvPicPr>
          <p:nvPr/>
        </p:nvPicPr>
        <p:blipFill>
          <a:blip r:embed="rId3"/>
          <a:stretch>
            <a:fillRect/>
          </a:stretch>
        </p:blipFill>
        <p:spPr>
          <a:xfrm>
            <a:off x="7036294" y="1387030"/>
            <a:ext cx="3440215" cy="4450135"/>
          </a:xfrm>
          <a:prstGeom prst="rect">
            <a:avLst/>
          </a:prstGeom>
        </p:spPr>
      </p:pic>
    </p:spTree>
    <p:extLst>
      <p:ext uri="{BB962C8B-B14F-4D97-AF65-F5344CB8AC3E}">
        <p14:creationId xmlns:p14="http://schemas.microsoft.com/office/powerpoint/2010/main" val="574756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443C-0318-49F9-9ED9-247E7F87B9B0}"/>
              </a:ext>
            </a:extLst>
          </p:cNvPr>
          <p:cNvSpPr>
            <a:spLocks noGrp="1"/>
          </p:cNvSpPr>
          <p:nvPr>
            <p:ph type="ctrTitle"/>
          </p:nvPr>
        </p:nvSpPr>
        <p:spPr>
          <a:xfrm>
            <a:off x="923581" y="248378"/>
            <a:ext cx="10363200" cy="1470025"/>
          </a:xfrm>
        </p:spPr>
        <p:txBody>
          <a:bodyPr/>
          <a:lstStyle/>
          <a:p>
            <a:r>
              <a:rPr lang="en-US">
                <a:ea typeface="+mj-lt"/>
                <a:cs typeface="+mj-lt"/>
              </a:rPr>
              <a:t> Promotion Spreadsheet Cont'd</a:t>
            </a:r>
          </a:p>
        </p:txBody>
      </p:sp>
      <p:sp>
        <p:nvSpPr>
          <p:cNvPr id="3" name="Subtitle 2">
            <a:extLst>
              <a:ext uri="{FF2B5EF4-FFF2-40B4-BE49-F238E27FC236}">
                <a16:creationId xmlns:a16="http://schemas.microsoft.com/office/drawing/2014/main" id="{E59BC953-39FA-44A4-8C0D-2AD3F19C5AB8}"/>
              </a:ext>
            </a:extLst>
          </p:cNvPr>
          <p:cNvSpPr>
            <a:spLocks noGrp="1"/>
          </p:cNvSpPr>
          <p:nvPr>
            <p:ph type="subTitle" idx="1"/>
          </p:nvPr>
        </p:nvSpPr>
        <p:spPr>
          <a:xfrm>
            <a:off x="919909" y="1370683"/>
            <a:ext cx="10352182" cy="4093683"/>
          </a:xfrm>
        </p:spPr>
        <p:txBody>
          <a:bodyPr vert="horz" lIns="91440" tIns="45720" rIns="91440" bIns="45720" rtlCol="0" anchor="t">
            <a:normAutofit fontScale="47500" lnSpcReduction="20000"/>
          </a:bodyPr>
          <a:lstStyle/>
          <a:p>
            <a:pPr marL="457200" indent="-457200" algn="l">
              <a:buChar char="•"/>
            </a:pPr>
            <a:r>
              <a:rPr lang="en-US">
                <a:solidFill>
                  <a:schemeClr val="tx1"/>
                </a:solidFill>
                <a:ea typeface="+mn-lt"/>
                <a:cs typeface="+mn-lt"/>
              </a:rPr>
              <a:t>Includes All House Officers promoting from their current House Officer Level to the Next House Officer level.</a:t>
            </a:r>
            <a:endParaRPr lang="en-US">
              <a:solidFill>
                <a:schemeClr val="tx1"/>
              </a:solidFill>
              <a:cs typeface="Calibri"/>
            </a:endParaRPr>
          </a:p>
          <a:p>
            <a:pPr marL="914400" lvl="1" algn="l">
              <a:buChar char="•"/>
            </a:pPr>
            <a:r>
              <a:rPr lang="en-US">
                <a:solidFill>
                  <a:schemeClr val="tx1"/>
                </a:solidFill>
                <a:ea typeface="+mn-lt"/>
                <a:cs typeface="+mn-lt"/>
              </a:rPr>
              <a:t>Each Promotion level is listed on a separate page</a:t>
            </a:r>
          </a:p>
          <a:p>
            <a:pPr marL="914400" lvl="1" algn="l">
              <a:buChar char="•"/>
            </a:pPr>
            <a:r>
              <a:rPr lang="en-US">
                <a:solidFill>
                  <a:schemeClr val="tx1"/>
                </a:solidFill>
                <a:ea typeface="+mn-lt"/>
                <a:cs typeface="+mn-lt"/>
              </a:rPr>
              <a:t>House Officers that Don't Promote July 1, will not be included on the Promotion Spreadsheet</a:t>
            </a:r>
          </a:p>
          <a:p>
            <a:pPr marL="914400" lvl="1" algn="l"/>
            <a:endParaRPr lang="en-US">
              <a:solidFill>
                <a:schemeClr val="tx1"/>
              </a:solidFill>
              <a:ea typeface="+mn-lt"/>
              <a:cs typeface="+mn-lt"/>
            </a:endParaRPr>
          </a:p>
          <a:p>
            <a:pPr marL="457200" indent="-457200" algn="l">
              <a:buChar char="•"/>
            </a:pPr>
            <a:r>
              <a:rPr lang="en-US">
                <a:solidFill>
                  <a:schemeClr val="tx1"/>
                </a:solidFill>
                <a:ea typeface="+mn-lt"/>
                <a:cs typeface="+mn-lt"/>
              </a:rPr>
              <a:t>July 1 Promotions for All House Officer Levels 1 – 6 will be completed automatically in the PS Automated Promotion Process, only if they are included on the Promotion Spreadsheet. No Paper PER 3 is needed for July 1 Promotions.</a:t>
            </a:r>
          </a:p>
          <a:p>
            <a:pPr algn="l"/>
            <a:endParaRPr lang="en-US">
              <a:solidFill>
                <a:schemeClr val="tx1"/>
              </a:solidFill>
              <a:ea typeface="+mn-lt"/>
              <a:cs typeface="+mn-lt"/>
            </a:endParaRPr>
          </a:p>
          <a:p>
            <a:pPr lvl="1" algn="l"/>
            <a:r>
              <a:rPr lang="en-US" b="1">
                <a:solidFill>
                  <a:schemeClr val="tx1"/>
                </a:solidFill>
                <a:ea typeface="+mn-lt"/>
                <a:cs typeface="+mn-lt"/>
              </a:rPr>
              <a:t>Gratis House Officers (House Officer paid by the Military):</a:t>
            </a:r>
          </a:p>
          <a:p>
            <a:pPr marL="914400" lvl="1" algn="l">
              <a:buFont typeface="Arial,Sans-Serif" panose="020B0604020202020204" pitchFamily="34" charset="0"/>
              <a:buChar char="•"/>
            </a:pPr>
            <a:r>
              <a:rPr lang="en-US">
                <a:solidFill>
                  <a:schemeClr val="tx1"/>
                </a:solidFill>
                <a:ea typeface="+mn-lt"/>
                <a:cs typeface="+mn-lt"/>
              </a:rPr>
              <a:t>Gratis House Officers that promote July 1, will not appear on the Promotion Spreadsheet,  they will appear on the Exception List with the July 1 promotion date and House Officer Level</a:t>
            </a:r>
          </a:p>
          <a:p>
            <a:pPr marL="914400" lvl="1" algn="l">
              <a:buFont typeface="Arial,Sans-Serif" panose="020B0604020202020204" pitchFamily="34" charset="0"/>
              <a:buChar char="•"/>
            </a:pPr>
            <a:r>
              <a:rPr lang="en-US">
                <a:solidFill>
                  <a:schemeClr val="tx1"/>
                </a:solidFill>
                <a:ea typeface="+mn-lt"/>
                <a:cs typeface="+mn-lt"/>
              </a:rPr>
              <a:t>A paper PER 3 is required to promote a Gratis House Officer.  They cannot be included in the automated promotion process for July 1 due to their Gratis Status.</a:t>
            </a:r>
            <a:endParaRPr lang="en-US">
              <a:solidFill>
                <a:schemeClr val="tx1"/>
              </a:solidFill>
            </a:endParaRPr>
          </a:p>
          <a:p>
            <a:pPr marL="914400" lvl="1" algn="l"/>
            <a:endParaRPr lang="en-US">
              <a:solidFill>
                <a:schemeClr val="tx1"/>
              </a:solidFill>
              <a:ea typeface="+mn-lt"/>
              <a:cs typeface="+mn-lt"/>
            </a:endParaRPr>
          </a:p>
          <a:p>
            <a:pPr marL="457200" indent="-457200" algn="l">
              <a:buChar char="•"/>
            </a:pPr>
            <a:r>
              <a:rPr lang="en-US">
                <a:solidFill>
                  <a:schemeClr val="tx1"/>
                </a:solidFill>
                <a:ea typeface="+mn-lt"/>
                <a:cs typeface="+mn-lt"/>
              </a:rPr>
              <a:t>Review the spreadsheet and confirm that the House Officers listed on the Promotion Spreadsheet will promote July 1</a:t>
            </a:r>
          </a:p>
          <a:p>
            <a:pPr marL="457200" indent="-457200" algn="l">
              <a:buChar char="•"/>
            </a:pPr>
            <a:endParaRPr lang="en-US">
              <a:solidFill>
                <a:schemeClr val="tx1"/>
              </a:solidFill>
              <a:ea typeface="+mn-lt"/>
              <a:cs typeface="+mn-lt"/>
            </a:endParaRPr>
          </a:p>
          <a:p>
            <a:pPr marL="457200" indent="-457200" algn="l">
              <a:buChar char="•"/>
            </a:pPr>
            <a:r>
              <a:rPr lang="en-US">
                <a:solidFill>
                  <a:schemeClr val="tx1"/>
                </a:solidFill>
                <a:ea typeface="+mn-lt"/>
                <a:cs typeface="+mn-lt"/>
              </a:rPr>
              <a:t>Download, Print, Sign and Submit the signed Promotion Spreadsheet to Yolanda Lundsgaard by the due date. </a:t>
            </a:r>
            <a:endParaRPr lang="en-US">
              <a:solidFill>
                <a:schemeClr val="tx1"/>
              </a:solidFill>
            </a:endParaRPr>
          </a:p>
          <a:p>
            <a:pPr marL="457200" indent="-457200" algn="l">
              <a:buChar char="•"/>
            </a:pPr>
            <a:endParaRPr lang="en-US">
              <a:solidFill>
                <a:schemeClr val="tx1"/>
              </a:solidFill>
              <a:cs typeface="Calibri"/>
            </a:endParaRPr>
          </a:p>
          <a:p>
            <a:pPr marL="457200" indent="-457200" algn="l">
              <a:buChar char="•"/>
            </a:pPr>
            <a:r>
              <a:rPr lang="en-US">
                <a:solidFill>
                  <a:schemeClr val="tx1"/>
                </a:solidFill>
                <a:cs typeface="Calibri"/>
              </a:rPr>
              <a:t>If a House Officer is listed on the Promotion spreadsheet, but should not promote July 1, and the Automated Promotion Process has been completed, a PER 3 will be required 3 to correct the error.  Contact Yolanda Lundsgaard in the GME Office.</a:t>
            </a:r>
            <a:endParaRPr lang="en-US">
              <a:solidFill>
                <a:schemeClr val="tx1"/>
              </a:solidFill>
              <a:ea typeface="+mn-lt"/>
              <a:cs typeface="+mn-lt"/>
            </a:endParaRPr>
          </a:p>
          <a:p>
            <a:pPr marL="457200" indent="-457200" algn="l">
              <a:buChar char="•"/>
            </a:pPr>
            <a:endParaRPr lang="en-US">
              <a:solidFill>
                <a:schemeClr val="tx1"/>
              </a:solidFill>
              <a:cs typeface="Calibri"/>
            </a:endParaRPr>
          </a:p>
          <a:p>
            <a:pPr marL="457200" indent="-457200" algn="l">
              <a:buChar char="•"/>
            </a:pPr>
            <a:endParaRPr lang="en-US">
              <a:solidFill>
                <a:schemeClr val="tx1"/>
              </a:solidFill>
              <a:cs typeface="Calibri"/>
            </a:endParaRPr>
          </a:p>
          <a:p>
            <a:pPr marL="457200" indent="-457200" algn="l">
              <a:buChar char="•"/>
            </a:pPr>
            <a:endParaRPr lang="en-US">
              <a:solidFill>
                <a:schemeClr val="tx1"/>
              </a:solidFill>
              <a:ea typeface="+mn-lt"/>
              <a:cs typeface="+mn-lt"/>
            </a:endParaRPr>
          </a:p>
          <a:p>
            <a:pPr marL="457200" indent="-457200" algn="l">
              <a:buChar char="•"/>
            </a:pPr>
            <a:endParaRPr lang="en-US">
              <a:solidFill>
                <a:schemeClr val="tx1"/>
              </a:solidFill>
              <a:ea typeface="+mn-lt"/>
              <a:cs typeface="+mn-lt"/>
            </a:endParaRPr>
          </a:p>
          <a:p>
            <a:pPr marL="457200" indent="-457200" algn="l">
              <a:buChar char="•"/>
            </a:pPr>
            <a:endParaRPr lang="en-US">
              <a:solidFill>
                <a:schemeClr val="tx1"/>
              </a:solidFill>
              <a:cs typeface="Calibri"/>
            </a:endParaRPr>
          </a:p>
          <a:p>
            <a:pPr algn="l"/>
            <a:endParaRPr lang="en-US">
              <a:solidFill>
                <a:schemeClr val="tx1"/>
              </a:solidFill>
              <a:cs typeface="Calibri"/>
            </a:endParaRPr>
          </a:p>
        </p:txBody>
      </p:sp>
    </p:spTree>
    <p:extLst>
      <p:ext uri="{BB962C8B-B14F-4D97-AF65-F5344CB8AC3E}">
        <p14:creationId xmlns:p14="http://schemas.microsoft.com/office/powerpoint/2010/main" val="1490527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443C-0318-49F9-9ED9-247E7F87B9B0}"/>
              </a:ext>
            </a:extLst>
          </p:cNvPr>
          <p:cNvSpPr>
            <a:spLocks noGrp="1"/>
          </p:cNvSpPr>
          <p:nvPr>
            <p:ph type="ctrTitle"/>
          </p:nvPr>
        </p:nvSpPr>
        <p:spPr>
          <a:xfrm>
            <a:off x="253389" y="193294"/>
            <a:ext cx="11033392" cy="1525109"/>
          </a:xfrm>
        </p:spPr>
        <p:txBody>
          <a:bodyPr>
            <a:normAutofit fontScale="90000"/>
          </a:bodyPr>
          <a:lstStyle/>
          <a:p>
            <a:r>
              <a:rPr lang="en-US">
                <a:ea typeface="+mj-lt"/>
                <a:cs typeface="+mj-lt"/>
              </a:rPr>
              <a:t>Off-Cycle Spreadsheet</a:t>
            </a:r>
            <a:br>
              <a:rPr lang="en-US">
                <a:ea typeface="+mj-lt"/>
                <a:cs typeface="+mj-lt"/>
              </a:rPr>
            </a:br>
            <a:r>
              <a:rPr lang="en-US">
                <a:ea typeface="+mj-lt"/>
                <a:cs typeface="+mj-lt"/>
              </a:rPr>
              <a:t> Off-Cycle &amp; Exceptions Tab</a:t>
            </a:r>
            <a:br>
              <a:rPr lang="en-US">
                <a:ea typeface="+mj-lt"/>
                <a:cs typeface="+mj-lt"/>
              </a:rPr>
            </a:br>
            <a:r>
              <a:rPr lang="en-US" b="1">
                <a:ea typeface="+mj-lt"/>
                <a:cs typeface="+mj-lt"/>
              </a:rPr>
              <a:t> </a:t>
            </a:r>
            <a:r>
              <a:rPr lang="en-US" sz="2000" b="1">
                <a:ea typeface="+mj-lt"/>
                <a:cs typeface="+mj-lt"/>
              </a:rPr>
              <a:t>Off-Cycle &amp; Exceptions Spreadsheet is Due to Yolanda Lundsgaard by March 31, 2023</a:t>
            </a:r>
            <a:endParaRPr lang="en-US" sz="2000">
              <a:cs typeface="Calibri"/>
            </a:endParaRPr>
          </a:p>
        </p:txBody>
      </p:sp>
      <p:sp>
        <p:nvSpPr>
          <p:cNvPr id="3" name="Subtitle 2">
            <a:extLst>
              <a:ext uri="{FF2B5EF4-FFF2-40B4-BE49-F238E27FC236}">
                <a16:creationId xmlns:a16="http://schemas.microsoft.com/office/drawing/2014/main" id="{E59BC953-39FA-44A4-8C0D-2AD3F19C5AB8}"/>
              </a:ext>
            </a:extLst>
          </p:cNvPr>
          <p:cNvSpPr>
            <a:spLocks noGrp="1"/>
          </p:cNvSpPr>
          <p:nvPr>
            <p:ph type="subTitle" idx="1"/>
          </p:nvPr>
        </p:nvSpPr>
        <p:spPr>
          <a:xfrm>
            <a:off x="791379" y="2068418"/>
            <a:ext cx="10352182" cy="1908671"/>
          </a:xfrm>
        </p:spPr>
        <p:txBody>
          <a:bodyPr vert="horz" lIns="91440" tIns="45720" rIns="91440" bIns="45720" rtlCol="0" anchor="t">
            <a:normAutofit fontScale="77500" lnSpcReduction="20000"/>
          </a:bodyPr>
          <a:lstStyle/>
          <a:p>
            <a:pPr algn="l">
              <a:buChar char="•"/>
            </a:pPr>
            <a:r>
              <a:rPr lang="en-US">
                <a:ea typeface="+mn-lt"/>
                <a:cs typeface="+mn-lt"/>
                <a:hlinkClick r:id="rId2"/>
              </a:rPr>
              <a:t>AY Forms</a:t>
            </a:r>
            <a:endParaRPr lang="en-US">
              <a:solidFill>
                <a:schemeClr val="tx1"/>
              </a:solidFill>
              <a:ea typeface="+mn-lt"/>
              <a:cs typeface="+mn-lt"/>
            </a:endParaRPr>
          </a:p>
          <a:p>
            <a:pPr algn="l">
              <a:buChar char="•"/>
            </a:pPr>
            <a:r>
              <a:rPr lang="en-US">
                <a:solidFill>
                  <a:schemeClr val="tx1"/>
                </a:solidFill>
                <a:ea typeface="+mn-lt"/>
                <a:cs typeface="+mn-lt"/>
              </a:rPr>
              <a:t>The Off-Cycle &amp; Exceptions tab will show all House Officers who are Off-Cycle or need to be manually promoted/transferred/terminated.</a:t>
            </a:r>
            <a:endParaRPr lang="en-US">
              <a:solidFill>
                <a:schemeClr val="tx1"/>
              </a:solidFill>
            </a:endParaRPr>
          </a:p>
          <a:p>
            <a:pPr algn="l"/>
            <a:endParaRPr lang="en-US">
              <a:solidFill>
                <a:schemeClr val="tx1"/>
              </a:solidFill>
              <a:cs typeface="Calibri"/>
            </a:endParaRPr>
          </a:p>
          <a:p>
            <a:pPr algn="l">
              <a:buChar char="•"/>
            </a:pPr>
            <a:r>
              <a:rPr lang="en-US">
                <a:solidFill>
                  <a:schemeClr val="tx1"/>
                </a:solidFill>
                <a:ea typeface="+mn-lt"/>
                <a:cs typeface="+mn-lt"/>
              </a:rPr>
              <a:t>Print this page in Landscape Format.  </a:t>
            </a:r>
            <a:endParaRPr lang="en-US">
              <a:solidFill>
                <a:schemeClr val="tx1"/>
              </a:solidFill>
              <a:cs typeface="Calibri"/>
            </a:endParaRPr>
          </a:p>
          <a:p>
            <a:pPr algn="l">
              <a:buChar char="•"/>
            </a:pPr>
            <a:endParaRPr lang="en-US">
              <a:solidFill>
                <a:schemeClr val="tx1"/>
              </a:solidFill>
              <a:cs typeface="Calibri"/>
            </a:endParaRPr>
          </a:p>
          <a:p>
            <a:pPr marL="457200" indent="-457200" algn="l">
              <a:buChar char="•"/>
            </a:pPr>
            <a:endParaRPr lang="en-US">
              <a:solidFill>
                <a:schemeClr val="tx1"/>
              </a:solidFill>
              <a:cs typeface="Calibri"/>
            </a:endParaRPr>
          </a:p>
        </p:txBody>
      </p:sp>
      <p:pic>
        <p:nvPicPr>
          <p:cNvPr id="4" name="Picture 4">
            <a:extLst>
              <a:ext uri="{FF2B5EF4-FFF2-40B4-BE49-F238E27FC236}">
                <a16:creationId xmlns:a16="http://schemas.microsoft.com/office/drawing/2014/main" id="{33FB3484-5F54-6B34-4738-27DC202F43EF}"/>
              </a:ext>
            </a:extLst>
          </p:cNvPr>
          <p:cNvPicPr>
            <a:picLocks noChangeAspect="1"/>
          </p:cNvPicPr>
          <p:nvPr/>
        </p:nvPicPr>
        <p:blipFill>
          <a:blip r:embed="rId3"/>
          <a:stretch>
            <a:fillRect/>
          </a:stretch>
        </p:blipFill>
        <p:spPr>
          <a:xfrm>
            <a:off x="1289329" y="3896355"/>
            <a:ext cx="9885802" cy="1950008"/>
          </a:xfrm>
          <a:prstGeom prst="rect">
            <a:avLst/>
          </a:prstGeom>
        </p:spPr>
      </p:pic>
      <p:cxnSp>
        <p:nvCxnSpPr>
          <p:cNvPr id="5" name="Straight Arrow Connector 4">
            <a:extLst>
              <a:ext uri="{FF2B5EF4-FFF2-40B4-BE49-F238E27FC236}">
                <a16:creationId xmlns:a16="http://schemas.microsoft.com/office/drawing/2014/main" id="{6F801E51-E839-B626-DD68-D9E458AD8BB4}"/>
              </a:ext>
            </a:extLst>
          </p:cNvPr>
          <p:cNvCxnSpPr/>
          <p:nvPr/>
        </p:nvCxnSpPr>
        <p:spPr>
          <a:xfrm>
            <a:off x="7767926" y="3093965"/>
            <a:ext cx="914399" cy="914399"/>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47780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443C-0318-49F9-9ED9-247E7F87B9B0}"/>
              </a:ext>
            </a:extLst>
          </p:cNvPr>
          <p:cNvSpPr>
            <a:spLocks noGrp="1"/>
          </p:cNvSpPr>
          <p:nvPr>
            <p:ph type="ctrTitle"/>
          </p:nvPr>
        </p:nvSpPr>
        <p:spPr>
          <a:xfrm>
            <a:off x="253389" y="193294"/>
            <a:ext cx="11033392" cy="1525109"/>
          </a:xfrm>
        </p:spPr>
        <p:txBody>
          <a:bodyPr>
            <a:normAutofit/>
          </a:bodyPr>
          <a:lstStyle/>
          <a:p>
            <a:r>
              <a:rPr lang="en-US">
                <a:cs typeface="Calibri"/>
              </a:rPr>
              <a:t>Off-Cycle  &amp; Exceptions Tab Cont'd</a:t>
            </a:r>
            <a:endParaRPr lang="en-US">
              <a:ea typeface="+mj-lt"/>
              <a:cs typeface="+mj-lt"/>
            </a:endParaRPr>
          </a:p>
        </p:txBody>
      </p:sp>
      <p:sp>
        <p:nvSpPr>
          <p:cNvPr id="3" name="Subtitle 2">
            <a:extLst>
              <a:ext uri="{FF2B5EF4-FFF2-40B4-BE49-F238E27FC236}">
                <a16:creationId xmlns:a16="http://schemas.microsoft.com/office/drawing/2014/main" id="{E59BC953-39FA-44A4-8C0D-2AD3F19C5AB8}"/>
              </a:ext>
            </a:extLst>
          </p:cNvPr>
          <p:cNvSpPr>
            <a:spLocks noGrp="1"/>
          </p:cNvSpPr>
          <p:nvPr>
            <p:ph type="subTitle" idx="1"/>
          </p:nvPr>
        </p:nvSpPr>
        <p:spPr>
          <a:xfrm>
            <a:off x="653669" y="1655286"/>
            <a:ext cx="10893843" cy="4470092"/>
          </a:xfrm>
        </p:spPr>
        <p:txBody>
          <a:bodyPr vert="horz" lIns="91440" tIns="45720" rIns="91440" bIns="45720" rtlCol="0" anchor="t">
            <a:normAutofit fontScale="70000" lnSpcReduction="20000"/>
          </a:bodyPr>
          <a:lstStyle/>
          <a:p>
            <a:pPr algn="l">
              <a:buChar char="•"/>
            </a:pPr>
            <a:r>
              <a:rPr lang="en-US">
                <a:solidFill>
                  <a:schemeClr val="tx1"/>
                </a:solidFill>
                <a:ea typeface="+mn-lt"/>
                <a:cs typeface="+mn-lt"/>
              </a:rPr>
              <a:t>House Officers that will be listed when the Off-Cycle &amp; Exceptions Tab is select are:</a:t>
            </a:r>
          </a:p>
          <a:p>
            <a:pPr lvl="1" indent="-457200" algn="l">
              <a:buChar char="•"/>
            </a:pPr>
            <a:r>
              <a:rPr lang="en-US">
                <a:solidFill>
                  <a:schemeClr val="tx1"/>
                </a:solidFill>
                <a:ea typeface="+mn-lt"/>
                <a:cs typeface="+mn-lt"/>
              </a:rPr>
              <a:t>House Officers Promoting Off-cycle (do not Promote July 1)</a:t>
            </a:r>
            <a:endParaRPr lang="en-US">
              <a:solidFill>
                <a:schemeClr val="tx1"/>
              </a:solidFill>
              <a:cs typeface="Calibri"/>
            </a:endParaRPr>
          </a:p>
          <a:p>
            <a:pPr lvl="1" indent="-457200" algn="l">
              <a:buChar char="•"/>
            </a:pPr>
            <a:r>
              <a:rPr lang="en-US">
                <a:solidFill>
                  <a:schemeClr val="tx1"/>
                </a:solidFill>
                <a:ea typeface="+mn-lt"/>
                <a:cs typeface="+mn-lt"/>
              </a:rPr>
              <a:t>House Officers Terminating Off-Cycle (do not terminate June 30)</a:t>
            </a:r>
            <a:endParaRPr lang="en-US">
              <a:solidFill>
                <a:schemeClr val="tx1"/>
              </a:solidFill>
              <a:cs typeface="Calibri"/>
            </a:endParaRPr>
          </a:p>
          <a:p>
            <a:pPr lvl="1" indent="-457200" algn="l">
              <a:buChar char="•"/>
            </a:pPr>
            <a:r>
              <a:rPr lang="en-US">
                <a:solidFill>
                  <a:schemeClr val="tx1"/>
                </a:solidFill>
                <a:ea typeface="+mn-lt"/>
                <a:cs typeface="+mn-lt"/>
              </a:rPr>
              <a:t>House Officers Transferring Without Promoting (House Officer level remains the same or changes to a lower House Officer level)</a:t>
            </a:r>
            <a:endParaRPr lang="en-US">
              <a:solidFill>
                <a:schemeClr val="tx1"/>
              </a:solidFill>
              <a:cs typeface="Calibri"/>
            </a:endParaRPr>
          </a:p>
          <a:p>
            <a:pPr lvl="1" indent="-457200" algn="l">
              <a:buChar char="•"/>
            </a:pPr>
            <a:r>
              <a:rPr lang="en-US">
                <a:solidFill>
                  <a:schemeClr val="tx1"/>
                </a:solidFill>
                <a:ea typeface="+mn-lt"/>
                <a:cs typeface="+mn-lt"/>
              </a:rPr>
              <a:t>House Officers Graduating without Termination (becoming Faculty appointed Chief Resident or other Faculty appointment).</a:t>
            </a:r>
            <a:endParaRPr lang="en-US">
              <a:solidFill>
                <a:schemeClr val="tx1"/>
              </a:solidFill>
              <a:cs typeface="Calibri"/>
            </a:endParaRPr>
          </a:p>
          <a:p>
            <a:pPr algn="l">
              <a:buChar char="•"/>
            </a:pPr>
            <a:endParaRPr lang="en-US">
              <a:solidFill>
                <a:schemeClr val="tx1"/>
              </a:solidFill>
              <a:ea typeface="+mn-lt"/>
              <a:cs typeface="+mn-lt"/>
            </a:endParaRPr>
          </a:p>
          <a:p>
            <a:pPr algn="l">
              <a:buChar char="•"/>
            </a:pPr>
            <a:r>
              <a:rPr lang="en-US">
                <a:solidFill>
                  <a:schemeClr val="tx1"/>
                </a:solidFill>
                <a:ea typeface="+mn-lt"/>
                <a:cs typeface="+mn-lt"/>
              </a:rPr>
              <a:t>The Off-Cycle Spreadsheet is not a downloadable Spreadsheet like the Promotion and Termination Spreadsheet.  It is a list of the House Officers in the Program that fit one of the criteria above</a:t>
            </a:r>
            <a:endParaRPr lang="en-US">
              <a:solidFill>
                <a:schemeClr val="tx1"/>
              </a:solidFill>
              <a:cs typeface="Calibri"/>
            </a:endParaRPr>
          </a:p>
          <a:p>
            <a:pPr algn="l">
              <a:buChar char="•"/>
            </a:pPr>
            <a:endParaRPr lang="en-US">
              <a:solidFill>
                <a:schemeClr val="tx1"/>
              </a:solidFill>
              <a:cs typeface="Calibri"/>
            </a:endParaRPr>
          </a:p>
          <a:p>
            <a:pPr algn="l">
              <a:buChar char="•"/>
            </a:pPr>
            <a:r>
              <a:rPr lang="en-US">
                <a:solidFill>
                  <a:schemeClr val="tx1"/>
                </a:solidFill>
                <a:ea typeface="+mn-lt"/>
                <a:cs typeface="+mn-lt"/>
              </a:rPr>
              <a:t>Print the list of off-cycle House Officers that is generated in Landscape Format, sign, and submit the List to Yolanda Lundsgaard, in the GME Office, by the due date.</a:t>
            </a:r>
          </a:p>
          <a:p>
            <a:pPr algn="l">
              <a:buChar char="•"/>
            </a:pPr>
            <a:endParaRPr lang="en-US">
              <a:solidFill>
                <a:schemeClr val="tx1"/>
              </a:solidFill>
              <a:cs typeface="Calibri"/>
            </a:endParaRPr>
          </a:p>
          <a:p>
            <a:pPr algn="l">
              <a:buChar char="•"/>
            </a:pPr>
            <a:endParaRPr lang="en-US">
              <a:solidFill>
                <a:schemeClr val="tx1"/>
              </a:solidFill>
              <a:cs typeface="Calibri"/>
            </a:endParaRPr>
          </a:p>
          <a:p>
            <a:pPr marL="457200" indent="-457200" algn="l">
              <a:buChar char="•"/>
            </a:pPr>
            <a:endParaRPr lang="en-US">
              <a:solidFill>
                <a:schemeClr val="tx1"/>
              </a:solidFill>
              <a:cs typeface="Calibri"/>
            </a:endParaRPr>
          </a:p>
        </p:txBody>
      </p:sp>
    </p:spTree>
    <p:extLst>
      <p:ext uri="{BB962C8B-B14F-4D97-AF65-F5344CB8AC3E}">
        <p14:creationId xmlns:p14="http://schemas.microsoft.com/office/powerpoint/2010/main" val="1422243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443C-0318-49F9-9ED9-247E7F87B9B0}"/>
              </a:ext>
            </a:extLst>
          </p:cNvPr>
          <p:cNvSpPr>
            <a:spLocks noGrp="1"/>
          </p:cNvSpPr>
          <p:nvPr>
            <p:ph type="ctrTitle"/>
          </p:nvPr>
        </p:nvSpPr>
        <p:spPr>
          <a:xfrm>
            <a:off x="253389" y="193294"/>
            <a:ext cx="11033392" cy="1525109"/>
          </a:xfrm>
        </p:spPr>
        <p:txBody>
          <a:bodyPr>
            <a:normAutofit/>
          </a:bodyPr>
          <a:lstStyle/>
          <a:p>
            <a:r>
              <a:rPr lang="en-US">
                <a:cs typeface="Calibri"/>
              </a:rPr>
              <a:t>Off-Cycle  &amp; Exceptions Cont'd</a:t>
            </a:r>
            <a:endParaRPr lang="en-US">
              <a:ea typeface="+mj-lt"/>
              <a:cs typeface="+mj-lt"/>
            </a:endParaRPr>
          </a:p>
        </p:txBody>
      </p:sp>
      <p:sp>
        <p:nvSpPr>
          <p:cNvPr id="3" name="Subtitle 2">
            <a:extLst>
              <a:ext uri="{FF2B5EF4-FFF2-40B4-BE49-F238E27FC236}">
                <a16:creationId xmlns:a16="http://schemas.microsoft.com/office/drawing/2014/main" id="{E59BC953-39FA-44A4-8C0D-2AD3F19C5AB8}"/>
              </a:ext>
            </a:extLst>
          </p:cNvPr>
          <p:cNvSpPr>
            <a:spLocks noGrp="1"/>
          </p:cNvSpPr>
          <p:nvPr>
            <p:ph type="subTitle" idx="1"/>
          </p:nvPr>
        </p:nvSpPr>
        <p:spPr>
          <a:xfrm>
            <a:off x="653669" y="1655286"/>
            <a:ext cx="10893843" cy="4470092"/>
          </a:xfrm>
        </p:spPr>
        <p:txBody>
          <a:bodyPr vert="horz" lIns="91440" tIns="45720" rIns="91440" bIns="45720" rtlCol="0" anchor="t">
            <a:normAutofit fontScale="70000" lnSpcReduction="20000"/>
          </a:bodyPr>
          <a:lstStyle/>
          <a:p>
            <a:pPr algn="l">
              <a:buChar char="•"/>
            </a:pPr>
            <a:r>
              <a:rPr lang="en-US">
                <a:solidFill>
                  <a:schemeClr val="tx1"/>
                </a:solidFill>
                <a:ea typeface="+mn-lt"/>
                <a:cs typeface="+mn-lt"/>
              </a:rPr>
              <a:t>Contracts for Off-Cycle House Officers Must match the training dates for each house Officer level he/she will be during their training time</a:t>
            </a:r>
            <a:endParaRPr lang="en-US">
              <a:solidFill>
                <a:schemeClr val="tx1"/>
              </a:solidFill>
              <a:cs typeface="Calibri"/>
            </a:endParaRPr>
          </a:p>
          <a:p>
            <a:pPr algn="l">
              <a:buChar char="•"/>
            </a:pPr>
            <a:endParaRPr lang="en-US">
              <a:solidFill>
                <a:schemeClr val="tx1"/>
              </a:solidFill>
              <a:ea typeface="+mn-lt"/>
              <a:cs typeface="+mn-lt"/>
            </a:endParaRPr>
          </a:p>
          <a:p>
            <a:pPr algn="l">
              <a:buChar char="•"/>
            </a:pPr>
            <a:r>
              <a:rPr lang="en-US">
                <a:solidFill>
                  <a:schemeClr val="tx1"/>
                </a:solidFill>
                <a:ea typeface="+mn-lt"/>
                <a:cs typeface="+mn-lt"/>
              </a:rPr>
              <a:t>Paper PER 3s are Required for these Off-Cycle House Officers: </a:t>
            </a:r>
            <a:endParaRPr lang="en-US">
              <a:solidFill>
                <a:schemeClr val="tx1"/>
              </a:solidFill>
              <a:cs typeface="Calibri"/>
            </a:endParaRPr>
          </a:p>
          <a:p>
            <a:pPr lvl="2" indent="-457200" algn="l">
              <a:buChar char="•"/>
            </a:pPr>
            <a:r>
              <a:rPr lang="en-US">
                <a:solidFill>
                  <a:schemeClr val="tx1"/>
                </a:solidFill>
                <a:ea typeface="+mn-lt"/>
                <a:cs typeface="+mn-lt"/>
              </a:rPr>
              <a:t>House Officers Promoting Off-Cycle  (not promoting July 1)</a:t>
            </a:r>
          </a:p>
          <a:p>
            <a:pPr lvl="2" indent="-457200" algn="l">
              <a:buChar char="•"/>
            </a:pPr>
            <a:r>
              <a:rPr lang="en-US">
                <a:solidFill>
                  <a:schemeClr val="tx1"/>
                </a:solidFill>
                <a:ea typeface="+mn-lt"/>
                <a:cs typeface="+mn-lt"/>
              </a:rPr>
              <a:t>House Officers Transferring and Promoting, or Transferring and Not Promoting Off-cycle (Action is not for July 1)</a:t>
            </a:r>
            <a:endParaRPr lang="en-US">
              <a:solidFill>
                <a:schemeClr val="tx1"/>
              </a:solidFill>
              <a:cs typeface="Calibri"/>
            </a:endParaRPr>
          </a:p>
          <a:p>
            <a:pPr algn="l"/>
            <a:endParaRPr lang="en-US">
              <a:solidFill>
                <a:schemeClr val="tx1"/>
              </a:solidFill>
              <a:cs typeface="Calibri"/>
            </a:endParaRPr>
          </a:p>
          <a:p>
            <a:pPr algn="l">
              <a:buChar char="•"/>
            </a:pPr>
            <a:r>
              <a:rPr lang="en-US">
                <a:solidFill>
                  <a:schemeClr val="tx1"/>
                </a:solidFill>
                <a:ea typeface="+mn-lt"/>
                <a:cs typeface="+mn-lt"/>
              </a:rPr>
              <a:t>Electronic PER 3s for House Officers Terminating Off-Cycle:</a:t>
            </a:r>
            <a:endParaRPr lang="en-US">
              <a:solidFill>
                <a:schemeClr val="tx1"/>
              </a:solidFill>
              <a:cs typeface="Calibri"/>
            </a:endParaRPr>
          </a:p>
          <a:p>
            <a:pPr lvl="2" indent="-457200" algn="l">
              <a:buChar char="•"/>
            </a:pPr>
            <a:r>
              <a:rPr lang="en-US">
                <a:solidFill>
                  <a:schemeClr val="tx1"/>
                </a:solidFill>
                <a:ea typeface="+mn-lt"/>
                <a:cs typeface="+mn-lt"/>
              </a:rPr>
              <a:t> Request Department/Section Business Manager Submit an Electronic PER 3 in the PS HCM Production Database</a:t>
            </a:r>
            <a:endParaRPr lang="en-US">
              <a:solidFill>
                <a:schemeClr val="tx1"/>
              </a:solidFill>
              <a:cs typeface="Calibri"/>
            </a:endParaRPr>
          </a:p>
          <a:p>
            <a:pPr lvl="1" indent="-457200" algn="l">
              <a:buChar char="•"/>
            </a:pPr>
            <a:endParaRPr lang="en-US">
              <a:solidFill>
                <a:schemeClr val="tx1"/>
              </a:solidFill>
              <a:ea typeface="+mn-lt"/>
              <a:cs typeface="+mn-lt"/>
            </a:endParaRPr>
          </a:p>
          <a:p>
            <a:pPr algn="l">
              <a:buChar char="•"/>
            </a:pPr>
            <a:r>
              <a:rPr lang="en-US">
                <a:solidFill>
                  <a:schemeClr val="tx1"/>
                </a:solidFill>
                <a:ea typeface="+mn-lt"/>
                <a:cs typeface="+mn-lt"/>
              </a:rPr>
              <a:t>All PER 3s for Off-Cycle House Officers MUST be submitted at least ONE MONTH before their Off-Cycle Promotion, Transfer or Termination Date (Includes Paper &amp; Electronic PER 3s)</a:t>
            </a:r>
            <a:endParaRPr lang="en-US">
              <a:solidFill>
                <a:schemeClr val="tx1"/>
              </a:solidFill>
              <a:cs typeface="Calibri"/>
            </a:endParaRPr>
          </a:p>
          <a:p>
            <a:pPr algn="l">
              <a:buChar char="•"/>
            </a:pPr>
            <a:endParaRPr lang="en-US">
              <a:solidFill>
                <a:schemeClr val="tx1"/>
              </a:solidFill>
              <a:cs typeface="Calibri"/>
            </a:endParaRPr>
          </a:p>
        </p:txBody>
      </p:sp>
    </p:spTree>
    <p:extLst>
      <p:ext uri="{BB962C8B-B14F-4D97-AF65-F5344CB8AC3E}">
        <p14:creationId xmlns:p14="http://schemas.microsoft.com/office/powerpoint/2010/main" val="1294663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443C-0318-49F9-9ED9-247E7F87B9B0}"/>
              </a:ext>
            </a:extLst>
          </p:cNvPr>
          <p:cNvSpPr>
            <a:spLocks noGrp="1"/>
          </p:cNvSpPr>
          <p:nvPr>
            <p:ph type="ctrTitle"/>
          </p:nvPr>
        </p:nvSpPr>
        <p:spPr>
          <a:xfrm>
            <a:off x="124859" y="193294"/>
            <a:ext cx="11161922" cy="1525109"/>
          </a:xfrm>
        </p:spPr>
        <p:txBody>
          <a:bodyPr>
            <a:normAutofit/>
          </a:bodyPr>
          <a:lstStyle/>
          <a:p>
            <a:r>
              <a:rPr lang="en-US">
                <a:ea typeface="+mj-lt"/>
                <a:cs typeface="+mj-lt"/>
              </a:rPr>
              <a:t>Transfer Spreadsheet – Internal Transfer</a:t>
            </a:r>
            <a:r>
              <a:rPr lang="en-US" sz="4000">
                <a:ea typeface="+mj-lt"/>
                <a:cs typeface="+mj-lt"/>
              </a:rPr>
              <a:t>s</a:t>
            </a:r>
            <a:br>
              <a:rPr lang="en-US" sz="4000">
                <a:ea typeface="+mj-lt"/>
                <a:cs typeface="+mj-lt"/>
              </a:rPr>
            </a:br>
            <a:r>
              <a:rPr lang="en-US" sz="4000">
                <a:ea typeface="+mj-lt"/>
                <a:cs typeface="+mj-lt"/>
              </a:rPr>
              <a:t> </a:t>
            </a:r>
            <a:r>
              <a:rPr lang="en-US" sz="2000">
                <a:ea typeface="+mj-lt"/>
                <a:cs typeface="+mj-lt"/>
              </a:rPr>
              <a:t>Transfer Spreadsheet is Due to Yolanda Lundsgaard by March 31, 2022</a:t>
            </a:r>
            <a:endParaRPr lang="en-US" sz="2000">
              <a:cs typeface="Calibri"/>
            </a:endParaRPr>
          </a:p>
        </p:txBody>
      </p:sp>
      <p:sp>
        <p:nvSpPr>
          <p:cNvPr id="3" name="Subtitle 2">
            <a:extLst>
              <a:ext uri="{FF2B5EF4-FFF2-40B4-BE49-F238E27FC236}">
                <a16:creationId xmlns:a16="http://schemas.microsoft.com/office/drawing/2014/main" id="{E59BC953-39FA-44A4-8C0D-2AD3F19C5AB8}"/>
              </a:ext>
            </a:extLst>
          </p:cNvPr>
          <p:cNvSpPr>
            <a:spLocks noGrp="1"/>
          </p:cNvSpPr>
          <p:nvPr>
            <p:ph type="subTitle" idx="1"/>
          </p:nvPr>
        </p:nvSpPr>
        <p:spPr>
          <a:xfrm>
            <a:off x="711230" y="1750085"/>
            <a:ext cx="6203525" cy="4460911"/>
          </a:xfrm>
        </p:spPr>
        <p:txBody>
          <a:bodyPr vert="horz" lIns="91440" tIns="45720" rIns="91440" bIns="45720" rtlCol="0" anchor="t">
            <a:normAutofit fontScale="85000" lnSpcReduction="20000"/>
          </a:bodyPr>
          <a:lstStyle/>
          <a:p>
            <a:pPr algn="l"/>
            <a:r>
              <a:rPr lang="en-US">
                <a:ea typeface="+mn-lt"/>
                <a:cs typeface="+mn-lt"/>
                <a:hlinkClick r:id="rId2"/>
              </a:rPr>
              <a:t>AY Forms</a:t>
            </a:r>
            <a:endParaRPr lang="en-US">
              <a:solidFill>
                <a:srgbClr val="898989"/>
              </a:solidFill>
              <a:ea typeface="+mn-lt"/>
              <a:cs typeface="+mn-lt"/>
            </a:endParaRPr>
          </a:p>
          <a:p>
            <a:pPr marL="457200" indent="-457200" algn="l">
              <a:buChar char="•"/>
            </a:pPr>
            <a:r>
              <a:rPr lang="en-US">
                <a:solidFill>
                  <a:schemeClr val="tx1"/>
                </a:solidFill>
                <a:ea typeface="+mn-lt"/>
                <a:cs typeface="+mn-lt"/>
              </a:rPr>
              <a:t>House Officer Training record is correct in New Innovations</a:t>
            </a:r>
          </a:p>
          <a:p>
            <a:pPr marL="457200" indent="-457200" algn="l">
              <a:buChar char="•"/>
            </a:pPr>
            <a:r>
              <a:rPr lang="en-US">
                <a:solidFill>
                  <a:schemeClr val="tx1"/>
                </a:solidFill>
                <a:ea typeface="+mn-lt"/>
                <a:cs typeface="+mn-lt"/>
              </a:rPr>
              <a:t>Transfer Spreadsheet includes All House Officers Transferring from one LSU Program to another LSU Program, with or without promotion on July 1</a:t>
            </a:r>
            <a:endParaRPr lang="en-US">
              <a:solidFill>
                <a:schemeClr val="tx1"/>
              </a:solidFill>
              <a:cs typeface="Calibri"/>
            </a:endParaRPr>
          </a:p>
          <a:p>
            <a:pPr marL="457200" indent="-457200" algn="l">
              <a:buFont typeface="Arial" panose="020B0604020202020204" pitchFamily="34" charset="0"/>
              <a:buChar char="•"/>
            </a:pPr>
            <a:r>
              <a:rPr lang="en-US">
                <a:solidFill>
                  <a:schemeClr val="tx1"/>
                </a:solidFill>
                <a:ea typeface="+mn-lt"/>
                <a:cs typeface="+mn-lt"/>
              </a:rPr>
              <a:t>Only Transfers INTO your program are shown</a:t>
            </a:r>
          </a:p>
          <a:p>
            <a:pPr marL="457200" indent="-457200" algn="l">
              <a:buFont typeface="Arial,Sans-Serif" panose="020B0604020202020204" pitchFamily="34" charset="0"/>
              <a:buChar char="•"/>
            </a:pPr>
            <a:r>
              <a:rPr lang="en-US">
                <a:solidFill>
                  <a:schemeClr val="tx1"/>
                </a:solidFill>
                <a:ea typeface="+mn-lt"/>
                <a:cs typeface="+mn-lt"/>
              </a:rPr>
              <a:t>Print Spreadsheet in Portrait Format ONLY</a:t>
            </a:r>
          </a:p>
          <a:p>
            <a:pPr algn="l"/>
            <a:endParaRPr lang="en-US">
              <a:solidFill>
                <a:srgbClr val="898989"/>
              </a:solidFill>
              <a:cs typeface="Calibri"/>
            </a:endParaRPr>
          </a:p>
          <a:p>
            <a:pPr marL="457200" indent="-457200" algn="l">
              <a:buChar char="•"/>
            </a:pPr>
            <a:endParaRPr lang="en-US">
              <a:solidFill>
                <a:srgbClr val="000000"/>
              </a:solidFill>
              <a:cs typeface="Calibri"/>
            </a:endParaRPr>
          </a:p>
          <a:p>
            <a:pPr algn="l"/>
            <a:endParaRPr lang="en-US">
              <a:solidFill>
                <a:srgbClr val="898989"/>
              </a:solidFill>
              <a:cs typeface="Calibri"/>
            </a:endParaRPr>
          </a:p>
          <a:p>
            <a:pPr algn="l">
              <a:buChar char="•"/>
            </a:pPr>
            <a:endParaRPr lang="en-US">
              <a:solidFill>
                <a:srgbClr val="000000"/>
              </a:solidFill>
              <a:cs typeface="Calibri"/>
            </a:endParaRPr>
          </a:p>
        </p:txBody>
      </p:sp>
      <p:pic>
        <p:nvPicPr>
          <p:cNvPr id="5" name="Picture 5" descr="Table&#10;&#10;Description automatically generated">
            <a:extLst>
              <a:ext uri="{FF2B5EF4-FFF2-40B4-BE49-F238E27FC236}">
                <a16:creationId xmlns:a16="http://schemas.microsoft.com/office/drawing/2014/main" id="{4859A6DA-28A9-4A4A-348D-97D1CF221238}"/>
              </a:ext>
            </a:extLst>
          </p:cNvPr>
          <p:cNvPicPr>
            <a:picLocks noChangeAspect="1"/>
          </p:cNvPicPr>
          <p:nvPr/>
        </p:nvPicPr>
        <p:blipFill>
          <a:blip r:embed="rId3"/>
          <a:stretch>
            <a:fillRect/>
          </a:stretch>
        </p:blipFill>
        <p:spPr>
          <a:xfrm>
            <a:off x="7656661" y="1787555"/>
            <a:ext cx="3912968" cy="4557360"/>
          </a:xfrm>
          <a:prstGeom prst="rect">
            <a:avLst/>
          </a:prstGeom>
        </p:spPr>
      </p:pic>
    </p:spTree>
    <p:extLst>
      <p:ext uri="{BB962C8B-B14F-4D97-AF65-F5344CB8AC3E}">
        <p14:creationId xmlns:p14="http://schemas.microsoft.com/office/powerpoint/2010/main" val="3919826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443C-0318-49F9-9ED9-247E7F87B9B0}"/>
              </a:ext>
            </a:extLst>
          </p:cNvPr>
          <p:cNvSpPr>
            <a:spLocks noGrp="1"/>
          </p:cNvSpPr>
          <p:nvPr>
            <p:ph type="ctrTitle"/>
          </p:nvPr>
        </p:nvSpPr>
        <p:spPr>
          <a:xfrm>
            <a:off x="923581" y="248378"/>
            <a:ext cx="10363200" cy="1470025"/>
          </a:xfrm>
        </p:spPr>
        <p:txBody>
          <a:bodyPr/>
          <a:lstStyle/>
          <a:p>
            <a:r>
              <a:rPr lang="en-US">
                <a:ea typeface="+mj-lt"/>
                <a:cs typeface="+mj-lt"/>
              </a:rPr>
              <a:t> Transfer Spreadsheet Cont'd</a:t>
            </a:r>
          </a:p>
        </p:txBody>
      </p:sp>
      <p:sp>
        <p:nvSpPr>
          <p:cNvPr id="3" name="Subtitle 2">
            <a:extLst>
              <a:ext uri="{FF2B5EF4-FFF2-40B4-BE49-F238E27FC236}">
                <a16:creationId xmlns:a16="http://schemas.microsoft.com/office/drawing/2014/main" id="{E59BC953-39FA-44A4-8C0D-2AD3F19C5AB8}"/>
              </a:ext>
            </a:extLst>
          </p:cNvPr>
          <p:cNvSpPr>
            <a:spLocks noGrp="1"/>
          </p:cNvSpPr>
          <p:nvPr>
            <p:ph type="subTitle" idx="1"/>
          </p:nvPr>
        </p:nvSpPr>
        <p:spPr>
          <a:xfrm>
            <a:off x="919909" y="1370683"/>
            <a:ext cx="10352182" cy="4093683"/>
          </a:xfrm>
        </p:spPr>
        <p:txBody>
          <a:bodyPr vert="horz" lIns="91440" tIns="45720" rIns="91440" bIns="45720" rtlCol="0" anchor="t">
            <a:normAutofit lnSpcReduction="10000"/>
          </a:bodyPr>
          <a:lstStyle/>
          <a:p>
            <a:pPr marL="457200" indent="-457200" algn="l">
              <a:buChar char="•"/>
            </a:pPr>
            <a:r>
              <a:rPr lang="en-US">
                <a:solidFill>
                  <a:schemeClr val="tx1"/>
                </a:solidFill>
                <a:ea typeface="+mn-lt"/>
                <a:cs typeface="+mn-lt"/>
              </a:rPr>
              <a:t>Internal Transfers include House Officers in Programs in New Orleans, Baton Rouge, Bogalusa, Lafayette, and Lake Charles</a:t>
            </a:r>
            <a:endParaRPr lang="en-US">
              <a:solidFill>
                <a:schemeClr val="tx1"/>
              </a:solidFill>
              <a:cs typeface="Calibri"/>
            </a:endParaRPr>
          </a:p>
          <a:p>
            <a:pPr marL="457200" indent="-457200" algn="l">
              <a:buChar char="•"/>
            </a:pPr>
            <a:r>
              <a:rPr lang="en-US">
                <a:solidFill>
                  <a:schemeClr val="tx1"/>
                </a:solidFill>
                <a:ea typeface="+mn-lt"/>
                <a:cs typeface="+mn-lt"/>
              </a:rPr>
              <a:t>House Officer Transfers not effective July 1, Require a paper PER 3 to Transfer and Promote or Change Title</a:t>
            </a:r>
            <a:endParaRPr lang="en-US">
              <a:solidFill>
                <a:schemeClr val="tx1"/>
              </a:solidFill>
              <a:cs typeface="Calibri"/>
            </a:endParaRPr>
          </a:p>
          <a:p>
            <a:pPr marL="914400" lvl="1" indent="-457200" algn="l">
              <a:buChar char="•"/>
            </a:pPr>
            <a:r>
              <a:rPr lang="en-US">
                <a:solidFill>
                  <a:schemeClr val="tx1"/>
                </a:solidFill>
                <a:ea typeface="+mn-lt"/>
                <a:cs typeface="+mn-lt"/>
              </a:rPr>
              <a:t>Paper PER 3s MUST be submitted to Yolanda Lundsgaard at least ONE MONTH prior to Transfer and/or Promotion Date</a:t>
            </a:r>
          </a:p>
          <a:p>
            <a:pPr marL="457200" indent="-457200" algn="l">
              <a:buChar char="•"/>
            </a:pPr>
            <a:r>
              <a:rPr lang="en-US">
                <a:solidFill>
                  <a:schemeClr val="tx1"/>
                </a:solidFill>
                <a:ea typeface="+mn-lt"/>
                <a:cs typeface="+mn-lt"/>
              </a:rPr>
              <a:t>Internal Transfer Check list is found in Knowledge Base</a:t>
            </a:r>
            <a:r>
              <a:rPr lang="en-US">
                <a:solidFill>
                  <a:srgbClr val="898989"/>
                </a:solidFill>
                <a:ea typeface="+mn-lt"/>
                <a:cs typeface="+mn-lt"/>
              </a:rPr>
              <a:t> </a:t>
            </a:r>
            <a:r>
              <a:rPr lang="en-US">
                <a:solidFill>
                  <a:schemeClr val="tx1"/>
                </a:solidFill>
                <a:ea typeface="+mn-lt"/>
                <a:cs typeface="+mn-lt"/>
              </a:rPr>
              <a:t> </a:t>
            </a:r>
          </a:p>
          <a:p>
            <a:pPr algn="l"/>
            <a:endParaRPr lang="en-US">
              <a:solidFill>
                <a:schemeClr val="tx1"/>
              </a:solidFill>
              <a:cs typeface="Calibri"/>
            </a:endParaRPr>
          </a:p>
        </p:txBody>
      </p:sp>
    </p:spTree>
    <p:extLst>
      <p:ext uri="{BB962C8B-B14F-4D97-AF65-F5344CB8AC3E}">
        <p14:creationId xmlns:p14="http://schemas.microsoft.com/office/powerpoint/2010/main" val="3292915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9F8F5-EBD6-4833-9E0B-5CD79A5AD694}"/>
              </a:ext>
            </a:extLst>
          </p:cNvPr>
          <p:cNvSpPr>
            <a:spLocks noGrp="1"/>
          </p:cNvSpPr>
          <p:nvPr>
            <p:ph type="title"/>
          </p:nvPr>
        </p:nvSpPr>
        <p:spPr/>
        <p:txBody>
          <a:bodyPr>
            <a:normAutofit/>
          </a:bodyPr>
          <a:lstStyle/>
          <a:p>
            <a:r>
              <a:rPr lang="en-US">
                <a:cs typeface="Calibri"/>
              </a:rPr>
              <a:t>Internal Transfer Checklist</a:t>
            </a:r>
          </a:p>
        </p:txBody>
      </p:sp>
      <p:sp>
        <p:nvSpPr>
          <p:cNvPr id="3" name="Content Placeholder 2">
            <a:extLst>
              <a:ext uri="{FF2B5EF4-FFF2-40B4-BE49-F238E27FC236}">
                <a16:creationId xmlns:a16="http://schemas.microsoft.com/office/drawing/2014/main" id="{0CFACFE5-77CE-48B4-9EC5-7F8A21C104CA}"/>
              </a:ext>
            </a:extLst>
          </p:cNvPr>
          <p:cNvSpPr>
            <a:spLocks noGrp="1"/>
          </p:cNvSpPr>
          <p:nvPr>
            <p:ph idx="1"/>
          </p:nvPr>
        </p:nvSpPr>
        <p:spPr>
          <a:xfrm>
            <a:off x="609600" y="1710981"/>
            <a:ext cx="6297975" cy="4415183"/>
          </a:xfrm>
        </p:spPr>
        <p:txBody>
          <a:bodyPr vert="horz" lIns="91440" tIns="45720" rIns="91440" bIns="45720" rtlCol="0" anchor="t">
            <a:normAutofit/>
          </a:bodyPr>
          <a:lstStyle/>
          <a:p>
            <a:r>
              <a:rPr lang="en-US">
                <a:ea typeface="+mn-lt"/>
                <a:cs typeface="+mn-lt"/>
                <a:hlinkClick r:id="rId2"/>
              </a:rPr>
              <a:t>Internal Transfer Checklist - Knowledge Base</a:t>
            </a:r>
            <a:r>
              <a:rPr lang="en-US">
                <a:ea typeface="+mn-lt"/>
                <a:cs typeface="+mn-lt"/>
              </a:rPr>
              <a:t> </a:t>
            </a:r>
          </a:p>
          <a:p>
            <a:r>
              <a:rPr lang="en-US" b="1">
                <a:cs typeface="Calibri"/>
              </a:rPr>
              <a:t>Updated for 2023-2024</a:t>
            </a:r>
          </a:p>
          <a:p>
            <a:r>
              <a:rPr lang="en-US" b="1">
                <a:cs typeface="Calibri"/>
              </a:rPr>
              <a:t>Due May 31, 2023</a:t>
            </a:r>
            <a:endParaRPr lang="en-US"/>
          </a:p>
        </p:txBody>
      </p:sp>
      <p:pic>
        <p:nvPicPr>
          <p:cNvPr id="4" name="Picture 4">
            <a:extLst>
              <a:ext uri="{FF2B5EF4-FFF2-40B4-BE49-F238E27FC236}">
                <a16:creationId xmlns:a16="http://schemas.microsoft.com/office/drawing/2014/main" id="{3522921F-892B-96A1-483D-AA020AF0FE55}"/>
              </a:ext>
            </a:extLst>
          </p:cNvPr>
          <p:cNvPicPr>
            <a:picLocks noChangeAspect="1"/>
          </p:cNvPicPr>
          <p:nvPr/>
        </p:nvPicPr>
        <p:blipFill>
          <a:blip r:embed="rId3"/>
          <a:stretch>
            <a:fillRect/>
          </a:stretch>
        </p:blipFill>
        <p:spPr>
          <a:xfrm>
            <a:off x="6522445" y="1242823"/>
            <a:ext cx="4129489" cy="5336328"/>
          </a:xfrm>
          <a:prstGeom prst="rect">
            <a:avLst/>
          </a:prstGeom>
        </p:spPr>
      </p:pic>
    </p:spTree>
    <p:extLst>
      <p:ext uri="{BB962C8B-B14F-4D97-AF65-F5344CB8AC3E}">
        <p14:creationId xmlns:p14="http://schemas.microsoft.com/office/powerpoint/2010/main" val="2420004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443C-0318-49F9-9ED9-247E7F87B9B0}"/>
              </a:ext>
            </a:extLst>
          </p:cNvPr>
          <p:cNvSpPr>
            <a:spLocks noGrp="1"/>
          </p:cNvSpPr>
          <p:nvPr>
            <p:ph type="ctrTitle"/>
          </p:nvPr>
        </p:nvSpPr>
        <p:spPr>
          <a:xfrm>
            <a:off x="923581" y="248378"/>
            <a:ext cx="10363200" cy="1470025"/>
          </a:xfrm>
        </p:spPr>
        <p:txBody>
          <a:bodyPr/>
          <a:lstStyle/>
          <a:p>
            <a:r>
              <a:rPr lang="en-US">
                <a:ea typeface="+mj-lt"/>
                <a:cs typeface="+mj-lt"/>
              </a:rPr>
              <a:t> Transfer- External Transfers</a:t>
            </a:r>
          </a:p>
        </p:txBody>
      </p:sp>
      <p:sp>
        <p:nvSpPr>
          <p:cNvPr id="3" name="Subtitle 2">
            <a:extLst>
              <a:ext uri="{FF2B5EF4-FFF2-40B4-BE49-F238E27FC236}">
                <a16:creationId xmlns:a16="http://schemas.microsoft.com/office/drawing/2014/main" id="{E59BC953-39FA-44A4-8C0D-2AD3F19C5AB8}"/>
              </a:ext>
            </a:extLst>
          </p:cNvPr>
          <p:cNvSpPr>
            <a:spLocks noGrp="1"/>
          </p:cNvSpPr>
          <p:nvPr>
            <p:ph type="subTitle" idx="1"/>
          </p:nvPr>
        </p:nvSpPr>
        <p:spPr>
          <a:xfrm>
            <a:off x="919909" y="1370683"/>
            <a:ext cx="10352182" cy="4093683"/>
          </a:xfrm>
        </p:spPr>
        <p:txBody>
          <a:bodyPr vert="horz" lIns="91440" tIns="45720" rIns="91440" bIns="45720" rtlCol="0" anchor="t">
            <a:normAutofit fontScale="47500" lnSpcReduction="20000"/>
          </a:bodyPr>
          <a:lstStyle/>
          <a:p>
            <a:pPr algn="l">
              <a:buChar char="•"/>
            </a:pPr>
            <a:r>
              <a:rPr lang="en-US">
                <a:solidFill>
                  <a:schemeClr val="tx1"/>
                </a:solidFill>
                <a:ea typeface="+mn-lt"/>
                <a:cs typeface="+mn-lt"/>
              </a:rPr>
              <a:t>External Transfers Include: Applicants transferring from a non-LSU Training Program to an LSU Training Program </a:t>
            </a:r>
          </a:p>
          <a:p>
            <a:pPr lvl="1" algn="l">
              <a:buChar char="•"/>
            </a:pPr>
            <a:r>
              <a:rPr lang="en-US">
                <a:solidFill>
                  <a:schemeClr val="tx1"/>
                </a:solidFill>
                <a:ea typeface="+mn-lt"/>
                <a:cs typeface="+mn-lt"/>
              </a:rPr>
              <a:t>Transfer could be into same Specialty or into different specialty</a:t>
            </a:r>
            <a:endParaRPr lang="en-US">
              <a:solidFill>
                <a:schemeClr val="tx1"/>
              </a:solidFill>
              <a:cs typeface="Calibri"/>
            </a:endParaRPr>
          </a:p>
          <a:p>
            <a:pPr lvl="1" algn="l"/>
            <a:endParaRPr lang="en-US">
              <a:solidFill>
                <a:schemeClr val="tx1"/>
              </a:solidFill>
              <a:ea typeface="+mn-lt"/>
              <a:cs typeface="+mn-lt"/>
            </a:endParaRPr>
          </a:p>
          <a:p>
            <a:pPr algn="l">
              <a:buChar char="•"/>
            </a:pPr>
            <a:r>
              <a:rPr lang="en-US">
                <a:solidFill>
                  <a:schemeClr val="tx1"/>
                </a:solidFill>
                <a:ea typeface="+mn-lt"/>
                <a:cs typeface="+mn-lt"/>
              </a:rPr>
              <a:t>External Transfer Applicants that are not accepted to an LSUHSC Training Program in a Match or SOAP process, must complete the DIO Transfer Packet found in Knowledge Base</a:t>
            </a:r>
          </a:p>
          <a:p>
            <a:pPr marL="0" lvl="1" algn="l"/>
            <a:r>
              <a:rPr lang="en-US">
                <a:ea typeface="+mn-lt"/>
                <a:cs typeface="+mn-lt"/>
                <a:hlinkClick r:id="rId2"/>
              </a:rPr>
              <a:t>https://lsugme.atlassian.net/wiki/spaces/FORMDOCS/pages/37191681/DIO+Transfer+Approval+Packet</a:t>
            </a:r>
            <a:endParaRPr lang="en-US">
              <a:cs typeface="Calibri"/>
            </a:endParaRPr>
          </a:p>
          <a:p>
            <a:pPr marL="0" lvl="1" algn="l"/>
            <a:endParaRPr lang="en-US">
              <a:solidFill>
                <a:srgbClr val="898989"/>
              </a:solidFill>
              <a:ea typeface="+mn-lt"/>
              <a:cs typeface="+mn-lt"/>
            </a:endParaRPr>
          </a:p>
          <a:p>
            <a:pPr lvl="1" indent="-457200" algn="l">
              <a:buChar char="•"/>
            </a:pPr>
            <a:r>
              <a:rPr lang="en-US">
                <a:solidFill>
                  <a:schemeClr val="tx1"/>
                </a:solidFill>
                <a:ea typeface="+mn-lt"/>
                <a:cs typeface="+mn-lt"/>
              </a:rPr>
              <a:t>If Program Director is interested in an external transfer applicant:  Contact Dr. Becky Frey, Yolanda Lundsgaard or Dr. Engel before downloading the DIO Transfer Packet and "Release of Information to LSU" form</a:t>
            </a:r>
          </a:p>
          <a:p>
            <a:pPr marL="0" lvl="1" algn="l"/>
            <a:endParaRPr lang="en-US">
              <a:solidFill>
                <a:schemeClr val="tx1"/>
              </a:solidFill>
              <a:ea typeface="+mn-lt"/>
              <a:cs typeface="+mn-lt"/>
            </a:endParaRPr>
          </a:p>
          <a:p>
            <a:pPr lvl="1" indent="-457200" algn="l">
              <a:buChar char="•"/>
            </a:pPr>
            <a:r>
              <a:rPr lang="en-US">
                <a:solidFill>
                  <a:schemeClr val="tx1"/>
                </a:solidFill>
                <a:ea typeface="+mn-lt"/>
                <a:cs typeface="+mn-lt"/>
              </a:rPr>
              <a:t>External Transfer Applicant must sign and give to the LSU program Director or Program Coordinator, the 'Release of information to LSU' form for each contact that the LSU program Director will reach out to and request the applicants training record.  The form is found in Knowledge Base</a:t>
            </a:r>
            <a:endParaRPr lang="en-US">
              <a:solidFill>
                <a:schemeClr val="tx1"/>
              </a:solidFill>
              <a:cs typeface="Calibri"/>
            </a:endParaRPr>
          </a:p>
          <a:p>
            <a:pPr marL="0" lvl="1" algn="l"/>
            <a:endParaRPr lang="en-US">
              <a:solidFill>
                <a:schemeClr val="tx1"/>
              </a:solidFill>
              <a:ea typeface="+mn-lt"/>
              <a:cs typeface="+mn-lt"/>
            </a:endParaRPr>
          </a:p>
          <a:p>
            <a:pPr lvl="1" indent="-457200" algn="l">
              <a:buChar char="•"/>
            </a:pPr>
            <a:r>
              <a:rPr lang="en-US">
                <a:solidFill>
                  <a:schemeClr val="tx1"/>
                </a:solidFill>
                <a:ea typeface="+mn-lt"/>
                <a:cs typeface="+mn-lt"/>
              </a:rPr>
              <a:t>The Completed DIO Transfer Packet is Submitted to the GME Office for Review (submit to Dr. Becky Frey and Yolanda Lundsgaard)</a:t>
            </a:r>
            <a:endParaRPr lang="en-US">
              <a:solidFill>
                <a:schemeClr val="tx1"/>
              </a:solidFill>
              <a:cs typeface="Calibri"/>
            </a:endParaRPr>
          </a:p>
          <a:p>
            <a:pPr marL="0" lvl="1" algn="l"/>
            <a:endParaRPr lang="en-US">
              <a:solidFill>
                <a:schemeClr val="tx1"/>
              </a:solidFill>
              <a:ea typeface="+mn-lt"/>
              <a:cs typeface="+mn-lt"/>
            </a:endParaRPr>
          </a:p>
          <a:p>
            <a:pPr lvl="1" indent="-457200" algn="l">
              <a:buChar char="•"/>
            </a:pPr>
            <a:r>
              <a:rPr lang="en-US">
                <a:solidFill>
                  <a:schemeClr val="tx1"/>
                </a:solidFill>
                <a:ea typeface="+mn-lt"/>
                <a:cs typeface="+mn-lt"/>
              </a:rPr>
              <a:t>Programs Cannot offer the position to an External Transfer until Dr. Engel has approved the DIO Transfer Packet</a:t>
            </a:r>
            <a:endParaRPr lang="en-US">
              <a:solidFill>
                <a:schemeClr val="tx1"/>
              </a:solidFill>
              <a:cs typeface="Calibri"/>
            </a:endParaRPr>
          </a:p>
          <a:p>
            <a:pPr marL="0" lvl="1" algn="l"/>
            <a:endParaRPr lang="en-US">
              <a:solidFill>
                <a:schemeClr val="tx1"/>
              </a:solidFill>
              <a:ea typeface="+mn-lt"/>
              <a:cs typeface="+mn-lt"/>
            </a:endParaRPr>
          </a:p>
          <a:p>
            <a:pPr lvl="1" indent="-457200" algn="l">
              <a:buChar char="•"/>
            </a:pPr>
            <a:r>
              <a:rPr lang="en-US">
                <a:solidFill>
                  <a:schemeClr val="tx1"/>
                </a:solidFill>
                <a:ea typeface="+mn-lt"/>
                <a:cs typeface="+mn-lt"/>
              </a:rPr>
              <a:t>Once Approved, the GME Office will notify the Program Director and Coordinator and an offer letter can be sent to the Applicant</a:t>
            </a:r>
            <a:endParaRPr lang="en-US">
              <a:solidFill>
                <a:schemeClr val="tx1"/>
              </a:solidFill>
              <a:cs typeface="Calibri"/>
            </a:endParaRPr>
          </a:p>
          <a:p>
            <a:pPr marL="457200" indent="-457200" algn="l">
              <a:buChar char="•"/>
            </a:pPr>
            <a:endParaRPr lang="en-US">
              <a:solidFill>
                <a:schemeClr val="tx1"/>
              </a:solidFill>
              <a:cs typeface="Calibri"/>
            </a:endParaRPr>
          </a:p>
          <a:p>
            <a:pPr algn="l"/>
            <a:endParaRPr lang="en-US">
              <a:solidFill>
                <a:schemeClr val="tx1"/>
              </a:solidFill>
              <a:cs typeface="Calibri"/>
            </a:endParaRPr>
          </a:p>
        </p:txBody>
      </p:sp>
    </p:spTree>
    <p:extLst>
      <p:ext uri="{BB962C8B-B14F-4D97-AF65-F5344CB8AC3E}">
        <p14:creationId xmlns:p14="http://schemas.microsoft.com/office/powerpoint/2010/main" val="3183392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443C-0318-49F9-9ED9-247E7F87B9B0}"/>
              </a:ext>
            </a:extLst>
          </p:cNvPr>
          <p:cNvSpPr>
            <a:spLocks noGrp="1"/>
          </p:cNvSpPr>
          <p:nvPr>
            <p:ph type="ctrTitle"/>
          </p:nvPr>
        </p:nvSpPr>
        <p:spPr>
          <a:xfrm>
            <a:off x="923581" y="248378"/>
            <a:ext cx="10363200" cy="1470025"/>
          </a:xfrm>
        </p:spPr>
        <p:txBody>
          <a:bodyPr/>
          <a:lstStyle/>
          <a:p>
            <a:r>
              <a:rPr lang="en-US">
                <a:ea typeface="+mj-lt"/>
                <a:cs typeface="+mj-lt"/>
              </a:rPr>
              <a:t>Termination Spreadsheet</a:t>
            </a:r>
            <a:br>
              <a:rPr lang="en-US">
                <a:ea typeface="+mj-lt"/>
                <a:cs typeface="+mj-lt"/>
              </a:rPr>
            </a:br>
            <a:r>
              <a:rPr lang="en-US" sz="2000" b="1">
                <a:cs typeface="Calibri"/>
              </a:rPr>
              <a:t>Due to Yolanda March 31, 2023</a:t>
            </a:r>
          </a:p>
        </p:txBody>
      </p:sp>
      <p:sp>
        <p:nvSpPr>
          <p:cNvPr id="3" name="Subtitle 2">
            <a:extLst>
              <a:ext uri="{FF2B5EF4-FFF2-40B4-BE49-F238E27FC236}">
                <a16:creationId xmlns:a16="http://schemas.microsoft.com/office/drawing/2014/main" id="{E59BC953-39FA-44A4-8C0D-2AD3F19C5AB8}"/>
              </a:ext>
            </a:extLst>
          </p:cNvPr>
          <p:cNvSpPr>
            <a:spLocks noGrp="1"/>
          </p:cNvSpPr>
          <p:nvPr>
            <p:ph type="subTitle" idx="1"/>
          </p:nvPr>
        </p:nvSpPr>
        <p:spPr>
          <a:xfrm>
            <a:off x="859976" y="1398843"/>
            <a:ext cx="5858270" cy="4056961"/>
          </a:xfrm>
        </p:spPr>
        <p:txBody>
          <a:bodyPr vert="horz" lIns="91440" tIns="45720" rIns="91440" bIns="45720" rtlCol="0" anchor="t">
            <a:normAutofit fontScale="77500" lnSpcReduction="20000"/>
          </a:bodyPr>
          <a:lstStyle/>
          <a:p>
            <a:pPr algn="l"/>
            <a:r>
              <a:rPr lang="en-US">
                <a:ea typeface="+mn-lt"/>
                <a:cs typeface="+mn-lt"/>
                <a:hlinkClick r:id="rId2"/>
              </a:rPr>
              <a:t>AY Forms</a:t>
            </a:r>
            <a:endParaRPr lang="en-US"/>
          </a:p>
          <a:p>
            <a:pPr marL="457200" indent="-457200" algn="l">
              <a:buChar char="•"/>
            </a:pPr>
            <a:r>
              <a:rPr lang="en-US">
                <a:solidFill>
                  <a:schemeClr val="tx1"/>
                </a:solidFill>
                <a:ea typeface="+mn-lt"/>
                <a:cs typeface="+mn-lt"/>
              </a:rPr>
              <a:t>House Officer Training record is correct in New Innovations</a:t>
            </a:r>
          </a:p>
          <a:p>
            <a:pPr algn="l"/>
            <a:endParaRPr lang="en-US">
              <a:solidFill>
                <a:schemeClr val="tx1"/>
              </a:solidFill>
              <a:ea typeface="+mn-lt"/>
              <a:cs typeface="+mn-lt"/>
            </a:endParaRPr>
          </a:p>
          <a:p>
            <a:pPr marL="457200" indent="-457200" algn="l">
              <a:buChar char="•"/>
            </a:pPr>
            <a:r>
              <a:rPr lang="en-US">
                <a:solidFill>
                  <a:schemeClr val="tx1"/>
                </a:solidFill>
                <a:ea typeface="+mn-lt"/>
                <a:cs typeface="+mn-lt"/>
              </a:rPr>
              <a:t>The Termination Spreadsheet is used to check that all House Officers Terminating June 30 are included in the PS automated Termination Process</a:t>
            </a:r>
            <a:endParaRPr lang="en-US">
              <a:solidFill>
                <a:schemeClr val="tx1"/>
              </a:solidFill>
              <a:cs typeface="Calibri"/>
            </a:endParaRPr>
          </a:p>
          <a:p>
            <a:pPr marL="457200" indent="-457200" algn="l">
              <a:buChar char="•"/>
            </a:pPr>
            <a:endParaRPr lang="en-US">
              <a:solidFill>
                <a:schemeClr val="tx1"/>
              </a:solidFill>
              <a:ea typeface="+mn-lt"/>
              <a:cs typeface="+mn-lt"/>
            </a:endParaRPr>
          </a:p>
          <a:p>
            <a:pPr marL="457200" indent="-457200" algn="l">
              <a:buChar char="•"/>
            </a:pPr>
            <a:r>
              <a:rPr lang="en-US">
                <a:solidFill>
                  <a:schemeClr val="tx1"/>
                </a:solidFill>
                <a:ea typeface="+mn-lt"/>
                <a:cs typeface="+mn-lt"/>
              </a:rPr>
              <a:t>Print Spreadsheet in Portrait Format ONLY</a:t>
            </a:r>
            <a:endParaRPr lang="en-US">
              <a:solidFill>
                <a:schemeClr val="tx1"/>
              </a:solidFill>
              <a:cs typeface="Calibri"/>
            </a:endParaRPr>
          </a:p>
          <a:p>
            <a:pPr marL="457200" indent="-457200" algn="l">
              <a:buChar char="•"/>
            </a:pPr>
            <a:endParaRPr lang="en-US">
              <a:solidFill>
                <a:schemeClr val="tx1"/>
              </a:solidFill>
              <a:cs typeface="Calibri"/>
            </a:endParaRPr>
          </a:p>
        </p:txBody>
      </p:sp>
      <p:pic>
        <p:nvPicPr>
          <p:cNvPr id="4" name="Picture 4" descr="Table&#10;&#10;Description automatically generated">
            <a:extLst>
              <a:ext uri="{FF2B5EF4-FFF2-40B4-BE49-F238E27FC236}">
                <a16:creationId xmlns:a16="http://schemas.microsoft.com/office/drawing/2014/main" id="{C6614A82-565A-E89C-E055-B95823B66E94}"/>
              </a:ext>
            </a:extLst>
          </p:cNvPr>
          <p:cNvPicPr>
            <a:picLocks noChangeAspect="1"/>
          </p:cNvPicPr>
          <p:nvPr/>
        </p:nvPicPr>
        <p:blipFill>
          <a:blip r:embed="rId3"/>
          <a:stretch>
            <a:fillRect/>
          </a:stretch>
        </p:blipFill>
        <p:spPr>
          <a:xfrm>
            <a:off x="7451634" y="1712212"/>
            <a:ext cx="3513761" cy="4676820"/>
          </a:xfrm>
          <a:prstGeom prst="rect">
            <a:avLst/>
          </a:prstGeom>
        </p:spPr>
      </p:pic>
    </p:spTree>
    <p:extLst>
      <p:ext uri="{BB962C8B-B14F-4D97-AF65-F5344CB8AC3E}">
        <p14:creationId xmlns:p14="http://schemas.microsoft.com/office/powerpoint/2010/main" val="1731554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681D-A899-44A2-949E-4BA1E7E41F91}"/>
              </a:ext>
            </a:extLst>
          </p:cNvPr>
          <p:cNvSpPr>
            <a:spLocks noGrp="1"/>
          </p:cNvSpPr>
          <p:nvPr>
            <p:ph type="title"/>
          </p:nvPr>
        </p:nvSpPr>
        <p:spPr>
          <a:xfrm>
            <a:off x="490251" y="2119963"/>
            <a:ext cx="10972800" cy="1143000"/>
          </a:xfrm>
        </p:spPr>
        <p:txBody>
          <a:bodyPr/>
          <a:lstStyle/>
          <a:p>
            <a:r>
              <a:rPr lang="en-US">
                <a:cs typeface="Calibri"/>
              </a:rPr>
              <a:t>Drug Testing</a:t>
            </a:r>
            <a:endParaRPr lang="en-US"/>
          </a:p>
        </p:txBody>
      </p:sp>
      <p:sp>
        <p:nvSpPr>
          <p:cNvPr id="3" name="Content Placeholder 2">
            <a:extLst>
              <a:ext uri="{FF2B5EF4-FFF2-40B4-BE49-F238E27FC236}">
                <a16:creationId xmlns:a16="http://schemas.microsoft.com/office/drawing/2014/main" id="{50D76689-C0DD-44B8-B71E-E0A8AF288357}"/>
              </a:ext>
            </a:extLst>
          </p:cNvPr>
          <p:cNvSpPr>
            <a:spLocks noGrp="1"/>
          </p:cNvSpPr>
          <p:nvPr>
            <p:ph idx="1"/>
          </p:nvPr>
        </p:nvSpPr>
        <p:spPr>
          <a:xfrm>
            <a:off x="3088395" y="3096658"/>
            <a:ext cx="5776511" cy="605795"/>
          </a:xfrm>
        </p:spPr>
        <p:txBody>
          <a:bodyPr vert="horz" lIns="91440" tIns="45720" rIns="91440" bIns="45720" rtlCol="0" anchor="t">
            <a:normAutofit/>
          </a:bodyPr>
          <a:lstStyle/>
          <a:p>
            <a:pPr marL="0" indent="0" algn="ctr">
              <a:buNone/>
            </a:pPr>
            <a:r>
              <a:rPr lang="en-US">
                <a:cs typeface="Calibri"/>
              </a:rPr>
              <a:t>Scott Embly </a:t>
            </a:r>
            <a:endParaRPr lang="en-US"/>
          </a:p>
        </p:txBody>
      </p:sp>
    </p:spTree>
    <p:extLst>
      <p:ext uri="{BB962C8B-B14F-4D97-AF65-F5344CB8AC3E}">
        <p14:creationId xmlns:p14="http://schemas.microsoft.com/office/powerpoint/2010/main" val="349951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443C-0318-49F9-9ED9-247E7F87B9B0}"/>
              </a:ext>
            </a:extLst>
          </p:cNvPr>
          <p:cNvSpPr>
            <a:spLocks noGrp="1"/>
          </p:cNvSpPr>
          <p:nvPr>
            <p:ph type="ctrTitle"/>
          </p:nvPr>
        </p:nvSpPr>
        <p:spPr>
          <a:xfrm>
            <a:off x="253389" y="193294"/>
            <a:ext cx="11033392" cy="1525109"/>
          </a:xfrm>
        </p:spPr>
        <p:txBody>
          <a:bodyPr>
            <a:normAutofit/>
          </a:bodyPr>
          <a:lstStyle/>
          <a:p>
            <a:r>
              <a:rPr lang="en-US">
                <a:ea typeface="+mj-lt"/>
                <a:cs typeface="+mj-lt"/>
              </a:rPr>
              <a:t>House Officers Becoming Faculty Spreadsheet</a:t>
            </a:r>
            <a:br>
              <a:rPr lang="en-US">
                <a:ea typeface="+mj-lt"/>
                <a:cs typeface="+mj-lt"/>
              </a:rPr>
            </a:br>
            <a:r>
              <a:rPr lang="en-US" b="1">
                <a:ea typeface="+mj-lt"/>
                <a:cs typeface="+mj-lt"/>
              </a:rPr>
              <a:t> </a:t>
            </a:r>
            <a:r>
              <a:rPr lang="en-US" sz="2000" b="1">
                <a:ea typeface="+mj-lt"/>
                <a:cs typeface="+mj-lt"/>
              </a:rPr>
              <a:t>House Officer Becoming Faculty Spreadsheet is Due to Yolanda Lundsgaard by March 31, 2023</a:t>
            </a:r>
            <a:endParaRPr lang="en-US" sz="2000">
              <a:cs typeface="Calibri"/>
            </a:endParaRPr>
          </a:p>
        </p:txBody>
      </p:sp>
      <p:sp>
        <p:nvSpPr>
          <p:cNvPr id="3" name="Subtitle 2">
            <a:extLst>
              <a:ext uri="{FF2B5EF4-FFF2-40B4-BE49-F238E27FC236}">
                <a16:creationId xmlns:a16="http://schemas.microsoft.com/office/drawing/2014/main" id="{E59BC953-39FA-44A4-8C0D-2AD3F19C5AB8}"/>
              </a:ext>
            </a:extLst>
          </p:cNvPr>
          <p:cNvSpPr>
            <a:spLocks noGrp="1"/>
          </p:cNvSpPr>
          <p:nvPr>
            <p:ph type="subTitle" idx="1"/>
          </p:nvPr>
        </p:nvSpPr>
        <p:spPr>
          <a:xfrm>
            <a:off x="653669" y="1603916"/>
            <a:ext cx="10893843" cy="4234688"/>
          </a:xfrm>
        </p:spPr>
        <p:txBody>
          <a:bodyPr vert="horz" lIns="91440" tIns="45720" rIns="91440" bIns="45720" rtlCol="0" anchor="t">
            <a:normAutofit fontScale="55000" lnSpcReduction="20000"/>
          </a:bodyPr>
          <a:lstStyle/>
          <a:p>
            <a:pPr algn="l"/>
            <a:r>
              <a:rPr lang="en-US">
                <a:ea typeface="+mn-lt"/>
                <a:cs typeface="+mn-lt"/>
                <a:hlinkClick r:id="rId2"/>
              </a:rPr>
              <a:t>https://lsugme.atlassian.net/wiki/spaces/FORMDOCS/pages/2031762/House+Officers+Becoming+Faculty+Spreadsheet</a:t>
            </a:r>
            <a:endParaRPr lang="en-US">
              <a:cs typeface="Calibri"/>
            </a:endParaRPr>
          </a:p>
          <a:p>
            <a:pPr algn="l"/>
            <a:endParaRPr lang="en-US">
              <a:solidFill>
                <a:srgbClr val="898989"/>
              </a:solidFill>
              <a:ea typeface="+mn-lt"/>
              <a:cs typeface="+mn-lt"/>
            </a:endParaRPr>
          </a:p>
          <a:p>
            <a:pPr lvl="1" indent="-457200" algn="l">
              <a:buChar char="•"/>
            </a:pPr>
            <a:r>
              <a:rPr lang="en-US">
                <a:solidFill>
                  <a:schemeClr val="tx1"/>
                </a:solidFill>
                <a:ea typeface="+mn-lt"/>
                <a:cs typeface="+mn-lt"/>
              </a:rPr>
              <a:t>Coordinator Completes the Spreadsheet found in the Link above in Knowledge Base 'House Officers Becoming Faculty Spreadsheet‘</a:t>
            </a:r>
            <a:endParaRPr lang="en-US">
              <a:solidFill>
                <a:schemeClr val="tx1"/>
              </a:solidFill>
              <a:cs typeface="Calibri"/>
            </a:endParaRPr>
          </a:p>
          <a:p>
            <a:pPr algn="l"/>
            <a:endParaRPr lang="en-US">
              <a:solidFill>
                <a:schemeClr val="tx1"/>
              </a:solidFill>
              <a:ea typeface="+mn-lt"/>
              <a:cs typeface="+mn-lt"/>
            </a:endParaRPr>
          </a:p>
          <a:p>
            <a:pPr lvl="1" indent="-457200" algn="l">
              <a:buChar char="•"/>
            </a:pPr>
            <a:r>
              <a:rPr lang="en-US">
                <a:solidFill>
                  <a:schemeClr val="tx1"/>
                </a:solidFill>
                <a:ea typeface="+mn-lt"/>
                <a:cs typeface="+mn-lt"/>
              </a:rPr>
              <a:t>Training Record in New Innovations should reflect outgoing status of “Faculty”</a:t>
            </a:r>
            <a:endParaRPr lang="en-US">
              <a:solidFill>
                <a:schemeClr val="tx1"/>
              </a:solidFill>
              <a:cs typeface="Calibri"/>
            </a:endParaRPr>
          </a:p>
          <a:p>
            <a:pPr algn="l"/>
            <a:endParaRPr lang="en-US">
              <a:solidFill>
                <a:schemeClr val="tx1"/>
              </a:solidFill>
              <a:ea typeface="+mn-lt"/>
              <a:cs typeface="+mn-lt"/>
            </a:endParaRPr>
          </a:p>
          <a:p>
            <a:pPr lvl="1" indent="-457200" algn="l">
              <a:buChar char="•"/>
            </a:pPr>
            <a:r>
              <a:rPr lang="en-US">
                <a:solidFill>
                  <a:schemeClr val="tx1"/>
                </a:solidFill>
                <a:ea typeface="+mn-lt"/>
                <a:cs typeface="+mn-lt"/>
              </a:rPr>
              <a:t>House Officers Becoming Faculty are also included on the Termination Spreadsheet.</a:t>
            </a:r>
            <a:endParaRPr lang="en-US">
              <a:solidFill>
                <a:schemeClr val="tx1"/>
              </a:solidFill>
              <a:cs typeface="Calibri"/>
            </a:endParaRPr>
          </a:p>
          <a:p>
            <a:pPr algn="l"/>
            <a:endParaRPr lang="en-US">
              <a:solidFill>
                <a:schemeClr val="tx1"/>
              </a:solidFill>
              <a:ea typeface="+mn-lt"/>
              <a:cs typeface="+mn-lt"/>
            </a:endParaRPr>
          </a:p>
          <a:p>
            <a:pPr lvl="1" indent="-457200" algn="l">
              <a:buChar char="•"/>
            </a:pPr>
            <a:r>
              <a:rPr lang="en-US">
                <a:solidFill>
                  <a:schemeClr val="tx1"/>
                </a:solidFill>
                <a:ea typeface="+mn-lt"/>
                <a:cs typeface="+mn-lt"/>
              </a:rPr>
              <a:t>Termination Reason on Termination Spreadsheet MUST be: 'Graduated </a:t>
            </a:r>
            <a:r>
              <a:rPr lang="en-US" err="1">
                <a:solidFill>
                  <a:schemeClr val="tx1"/>
                </a:solidFill>
                <a:ea typeface="+mn-lt"/>
                <a:cs typeface="+mn-lt"/>
              </a:rPr>
              <a:t>Con't</a:t>
            </a:r>
            <a:r>
              <a:rPr lang="en-US">
                <a:solidFill>
                  <a:schemeClr val="tx1"/>
                </a:solidFill>
                <a:ea typeface="+mn-lt"/>
                <a:cs typeface="+mn-lt"/>
              </a:rPr>
              <a:t> as Faculty'  (populates on the spreadsheet when the status in New Innovations is updated correctly)</a:t>
            </a:r>
          </a:p>
          <a:p>
            <a:pPr marL="0" lvl="1" algn="l"/>
            <a:endParaRPr lang="en-US">
              <a:solidFill>
                <a:schemeClr val="tx1"/>
              </a:solidFill>
              <a:ea typeface="+mn-lt"/>
              <a:cs typeface="+mn-lt"/>
            </a:endParaRPr>
          </a:p>
          <a:p>
            <a:pPr marL="457200" indent="-457200" algn="l">
              <a:buChar char="•"/>
            </a:pPr>
            <a:r>
              <a:rPr lang="en-US">
                <a:solidFill>
                  <a:schemeClr val="tx1"/>
                </a:solidFill>
                <a:ea typeface="+mn-lt"/>
                <a:cs typeface="+mn-lt"/>
              </a:rPr>
              <a:t>House Officers becoming faculty will be included in the Do Not Promote list in PS, so they do not promote before the faculty appointment paperwork is processed, (names entered in PS by Yolanda Lundsgaard in the GME office)</a:t>
            </a:r>
          </a:p>
          <a:p>
            <a:pPr algn="l">
              <a:buChar char="•"/>
            </a:pPr>
            <a:endParaRPr lang="en-US">
              <a:solidFill>
                <a:schemeClr val="tx1"/>
              </a:solidFill>
              <a:ea typeface="+mn-lt"/>
              <a:cs typeface="+mn-lt"/>
            </a:endParaRPr>
          </a:p>
          <a:p>
            <a:pPr algn="l"/>
            <a:endParaRPr lang="en-US">
              <a:solidFill>
                <a:schemeClr val="tx1"/>
              </a:solidFill>
              <a:cs typeface="Calibri"/>
            </a:endParaRPr>
          </a:p>
          <a:p>
            <a:pPr algn="l">
              <a:buChar char="•"/>
            </a:pPr>
            <a:endParaRPr lang="en-US">
              <a:solidFill>
                <a:schemeClr val="tx1"/>
              </a:solidFill>
              <a:cs typeface="Calibri"/>
            </a:endParaRPr>
          </a:p>
        </p:txBody>
      </p:sp>
    </p:spTree>
    <p:extLst>
      <p:ext uri="{BB962C8B-B14F-4D97-AF65-F5344CB8AC3E}">
        <p14:creationId xmlns:p14="http://schemas.microsoft.com/office/powerpoint/2010/main" val="740100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443C-0318-49F9-9ED9-247E7F87B9B0}"/>
              </a:ext>
            </a:extLst>
          </p:cNvPr>
          <p:cNvSpPr>
            <a:spLocks noGrp="1"/>
          </p:cNvSpPr>
          <p:nvPr>
            <p:ph type="ctrTitle"/>
          </p:nvPr>
        </p:nvSpPr>
        <p:spPr>
          <a:xfrm>
            <a:off x="124859" y="193294"/>
            <a:ext cx="11161922" cy="1525109"/>
          </a:xfrm>
        </p:spPr>
        <p:txBody>
          <a:bodyPr>
            <a:normAutofit/>
          </a:bodyPr>
          <a:lstStyle/>
          <a:p>
            <a:r>
              <a:rPr lang="en-US" sz="4000">
                <a:ea typeface="+mj-lt"/>
                <a:cs typeface="+mj-lt"/>
              </a:rPr>
              <a:t>House Officers Becoming Faculty Cont'd</a:t>
            </a:r>
          </a:p>
        </p:txBody>
      </p:sp>
      <p:sp>
        <p:nvSpPr>
          <p:cNvPr id="3" name="Subtitle 2">
            <a:extLst>
              <a:ext uri="{FF2B5EF4-FFF2-40B4-BE49-F238E27FC236}">
                <a16:creationId xmlns:a16="http://schemas.microsoft.com/office/drawing/2014/main" id="{E59BC953-39FA-44A4-8C0D-2AD3F19C5AB8}"/>
              </a:ext>
            </a:extLst>
          </p:cNvPr>
          <p:cNvSpPr>
            <a:spLocks noGrp="1"/>
          </p:cNvSpPr>
          <p:nvPr>
            <p:ph type="subTitle" idx="1"/>
          </p:nvPr>
        </p:nvSpPr>
        <p:spPr>
          <a:xfrm>
            <a:off x="653669" y="1655286"/>
            <a:ext cx="10893843" cy="4470092"/>
          </a:xfrm>
        </p:spPr>
        <p:txBody>
          <a:bodyPr vert="horz" lIns="91440" tIns="45720" rIns="91440" bIns="45720" rtlCol="0" anchor="t">
            <a:normAutofit fontScale="62500" lnSpcReduction="20000"/>
          </a:bodyPr>
          <a:lstStyle/>
          <a:p>
            <a:pPr marL="457200" indent="-457200" algn="l">
              <a:buChar char="•"/>
            </a:pPr>
            <a:r>
              <a:rPr lang="en-US">
                <a:solidFill>
                  <a:schemeClr val="tx1"/>
                </a:solidFill>
                <a:ea typeface="+mn-lt"/>
                <a:cs typeface="+mn-lt"/>
              </a:rPr>
              <a:t>Business Manger submits an electronic Termination PER 3 to terminate the House Officer appointment</a:t>
            </a:r>
          </a:p>
          <a:p>
            <a:pPr marL="914400" lvl="1" indent="-457200" algn="l">
              <a:buChar char="•"/>
            </a:pPr>
            <a:r>
              <a:rPr lang="en-US">
                <a:solidFill>
                  <a:schemeClr val="tx1"/>
                </a:solidFill>
                <a:ea typeface="+mn-lt"/>
                <a:cs typeface="+mn-lt"/>
              </a:rPr>
              <a:t>Electronic PER 3 must note that the House Officer will be re-hired as faculty and the date if known.  </a:t>
            </a:r>
            <a:endParaRPr lang="en-US">
              <a:solidFill>
                <a:schemeClr val="tx1"/>
              </a:solidFill>
              <a:cs typeface="Calibri"/>
            </a:endParaRPr>
          </a:p>
          <a:p>
            <a:pPr marL="914400" lvl="1" indent="-457200" algn="l">
              <a:buChar char="•"/>
            </a:pPr>
            <a:r>
              <a:rPr lang="en-US">
                <a:solidFill>
                  <a:schemeClr val="tx1"/>
                </a:solidFill>
                <a:ea typeface="+mn-lt"/>
                <a:cs typeface="+mn-lt"/>
              </a:rPr>
              <a:t>Business Managers submit Faculty appointment paperwork to the School of Medicine Dean's Office</a:t>
            </a:r>
          </a:p>
          <a:p>
            <a:pPr marL="914400" lvl="1" indent="-457200" algn="l">
              <a:buChar char="•"/>
            </a:pPr>
            <a:r>
              <a:rPr lang="en-US">
                <a:solidFill>
                  <a:schemeClr val="tx1"/>
                </a:solidFill>
                <a:ea typeface="+mn-lt"/>
                <a:cs typeface="+mn-lt"/>
              </a:rPr>
              <a:t>House Office should contact the LSU Benefits department to confirm benefits will continue with No break in service</a:t>
            </a:r>
          </a:p>
          <a:p>
            <a:pPr lvl="1" algn="l"/>
            <a:endParaRPr lang="en-US">
              <a:solidFill>
                <a:schemeClr val="tx1"/>
              </a:solidFill>
              <a:ea typeface="+mn-lt"/>
              <a:cs typeface="+mn-lt"/>
            </a:endParaRPr>
          </a:p>
          <a:p>
            <a:pPr marL="457200" indent="-457200" algn="l">
              <a:buChar char="•"/>
            </a:pPr>
            <a:r>
              <a:rPr lang="en-US">
                <a:solidFill>
                  <a:schemeClr val="tx1"/>
                </a:solidFill>
                <a:ea typeface="+mn-lt"/>
                <a:cs typeface="+mn-lt"/>
              </a:rPr>
              <a:t>Notify MS Computer Support and Brenda Galle, of the Faculty Appointment, including effective date of Appointment, and request to keep their Email account activated so they can continue to receive Emails and have Emails received during training available </a:t>
            </a:r>
            <a:endParaRPr lang="en-US">
              <a:solidFill>
                <a:schemeClr val="tx1"/>
              </a:solidFill>
              <a:cs typeface="Calibri"/>
            </a:endParaRPr>
          </a:p>
          <a:p>
            <a:pPr algn="l"/>
            <a:endParaRPr lang="en-US">
              <a:solidFill>
                <a:schemeClr val="tx1"/>
              </a:solidFill>
              <a:cs typeface="Calibri"/>
            </a:endParaRPr>
          </a:p>
          <a:p>
            <a:pPr marL="457200" indent="-457200" algn="l">
              <a:buChar char="•"/>
            </a:pPr>
            <a:r>
              <a:rPr lang="en-US">
                <a:solidFill>
                  <a:schemeClr val="tx1"/>
                </a:solidFill>
                <a:cs typeface="Calibri"/>
              </a:rPr>
              <a:t>Faculty Appointment dates can be delayed due to approval of Hospital Credentialing Packets and Dean's Office approval.   If this happens, the House Officer can have a break in service which will affect Email access  and benefits.</a:t>
            </a:r>
            <a:endParaRPr lang="en-US">
              <a:solidFill>
                <a:schemeClr val="tx1"/>
              </a:solidFill>
              <a:ea typeface="+mn-lt"/>
              <a:cs typeface="+mn-lt"/>
            </a:endParaRPr>
          </a:p>
          <a:p>
            <a:pPr marL="914400" lvl="1" indent="-457200" algn="l">
              <a:buChar char="•"/>
            </a:pPr>
            <a:endParaRPr lang="en-US">
              <a:solidFill>
                <a:schemeClr val="tx1"/>
              </a:solidFill>
              <a:cs typeface="Calibri"/>
            </a:endParaRPr>
          </a:p>
          <a:p>
            <a:pPr algn="l"/>
            <a:endParaRPr lang="en-US">
              <a:solidFill>
                <a:srgbClr val="898989"/>
              </a:solidFill>
              <a:cs typeface="Calibri"/>
            </a:endParaRPr>
          </a:p>
          <a:p>
            <a:pPr algn="l">
              <a:buChar char="•"/>
            </a:pPr>
            <a:endParaRPr lang="en-US">
              <a:solidFill>
                <a:schemeClr val="tx1"/>
              </a:solidFill>
              <a:cs typeface="Calibri"/>
            </a:endParaRPr>
          </a:p>
        </p:txBody>
      </p:sp>
    </p:spTree>
    <p:extLst>
      <p:ext uri="{BB962C8B-B14F-4D97-AF65-F5344CB8AC3E}">
        <p14:creationId xmlns:p14="http://schemas.microsoft.com/office/powerpoint/2010/main" val="2980966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443C-0318-49F9-9ED9-247E7F87B9B0}"/>
              </a:ext>
            </a:extLst>
          </p:cNvPr>
          <p:cNvSpPr>
            <a:spLocks noGrp="1"/>
          </p:cNvSpPr>
          <p:nvPr>
            <p:ph type="ctrTitle"/>
          </p:nvPr>
        </p:nvSpPr>
        <p:spPr>
          <a:xfrm>
            <a:off x="124859" y="193294"/>
            <a:ext cx="11161922" cy="1525109"/>
          </a:xfrm>
        </p:spPr>
        <p:txBody>
          <a:bodyPr>
            <a:normAutofit/>
          </a:bodyPr>
          <a:lstStyle/>
          <a:p>
            <a:r>
              <a:rPr lang="en-US" sz="4000">
                <a:ea typeface="+mj-lt"/>
                <a:cs typeface="+mj-lt"/>
              </a:rPr>
              <a:t>Faculty Becoming House Officers</a:t>
            </a:r>
            <a:endParaRPr lang="en-US"/>
          </a:p>
        </p:txBody>
      </p:sp>
      <p:sp>
        <p:nvSpPr>
          <p:cNvPr id="3" name="Subtitle 2">
            <a:extLst>
              <a:ext uri="{FF2B5EF4-FFF2-40B4-BE49-F238E27FC236}">
                <a16:creationId xmlns:a16="http://schemas.microsoft.com/office/drawing/2014/main" id="{E59BC953-39FA-44A4-8C0D-2AD3F19C5AB8}"/>
              </a:ext>
            </a:extLst>
          </p:cNvPr>
          <p:cNvSpPr>
            <a:spLocks noGrp="1"/>
          </p:cNvSpPr>
          <p:nvPr>
            <p:ph type="subTitle" idx="1"/>
          </p:nvPr>
        </p:nvSpPr>
        <p:spPr>
          <a:xfrm>
            <a:off x="653669" y="1251335"/>
            <a:ext cx="5293603" cy="4874043"/>
          </a:xfrm>
        </p:spPr>
        <p:txBody>
          <a:bodyPr vert="horz" lIns="91440" tIns="45720" rIns="91440" bIns="45720" rtlCol="0" anchor="t">
            <a:normAutofit fontScale="62500" lnSpcReduction="20000"/>
          </a:bodyPr>
          <a:lstStyle/>
          <a:p>
            <a:pPr algn="l">
              <a:buChar char="•"/>
            </a:pPr>
            <a:r>
              <a:rPr lang="en-US">
                <a:ea typeface="+mn-lt"/>
                <a:cs typeface="+mn-lt"/>
                <a:hlinkClick r:id="rId2"/>
              </a:rPr>
              <a:t>Faculty Becoming House Officers - Knowledge Base</a:t>
            </a:r>
            <a:endParaRPr lang="en-US">
              <a:solidFill>
                <a:srgbClr val="898989"/>
              </a:solidFill>
              <a:ea typeface="+mn-lt"/>
              <a:cs typeface="+mn-lt"/>
            </a:endParaRPr>
          </a:p>
          <a:p>
            <a:pPr algn="l">
              <a:buChar char="•"/>
            </a:pPr>
            <a:r>
              <a:rPr lang="en-US">
                <a:solidFill>
                  <a:schemeClr val="tx1"/>
                </a:solidFill>
                <a:ea typeface="+mn-lt"/>
                <a:cs typeface="+mn-lt"/>
              </a:rPr>
              <a:t>A Physician with a Faculty Appointment going into a residency or fellowship program</a:t>
            </a:r>
            <a:endParaRPr lang="en-US">
              <a:solidFill>
                <a:schemeClr val="tx1"/>
              </a:solidFill>
              <a:cs typeface="Calibri"/>
            </a:endParaRPr>
          </a:p>
          <a:p>
            <a:pPr lvl="1" algn="l">
              <a:buChar char="•"/>
            </a:pPr>
            <a:r>
              <a:rPr lang="en-US">
                <a:solidFill>
                  <a:schemeClr val="tx1"/>
                </a:solidFill>
                <a:ea typeface="+mn-lt"/>
                <a:cs typeface="+mn-lt"/>
              </a:rPr>
              <a:t>LSU Chief Resident with a faculty appointment entering a Fellowship Training Program</a:t>
            </a:r>
            <a:endParaRPr lang="en-US">
              <a:solidFill>
                <a:schemeClr val="tx1"/>
              </a:solidFill>
              <a:cs typeface="Calibri"/>
            </a:endParaRPr>
          </a:p>
          <a:p>
            <a:pPr lvl="1" algn="l">
              <a:buChar char="•"/>
            </a:pPr>
            <a:r>
              <a:rPr lang="en-US">
                <a:solidFill>
                  <a:schemeClr val="tx1"/>
                </a:solidFill>
                <a:ea typeface="+mn-lt"/>
                <a:cs typeface="+mn-lt"/>
              </a:rPr>
              <a:t>An LSU Physician with a Faculty appointment entering a Fellowship Training program</a:t>
            </a:r>
            <a:endParaRPr lang="en-US">
              <a:solidFill>
                <a:schemeClr val="tx1"/>
              </a:solidFill>
              <a:cs typeface="Calibri"/>
            </a:endParaRPr>
          </a:p>
          <a:p>
            <a:pPr algn="l"/>
            <a:endParaRPr lang="en-US">
              <a:solidFill>
                <a:schemeClr val="tx1"/>
              </a:solidFill>
              <a:cs typeface="Calibri"/>
            </a:endParaRPr>
          </a:p>
          <a:p>
            <a:pPr algn="l">
              <a:buChar char="•"/>
            </a:pPr>
            <a:r>
              <a:rPr lang="en-US">
                <a:solidFill>
                  <a:schemeClr val="tx1"/>
                </a:solidFill>
                <a:ea typeface="+mn-lt"/>
                <a:cs typeface="+mn-lt"/>
              </a:rPr>
              <a:t>There is NO Spreadsheet that auto-populates the data for LSU Faculty becoming House Officers</a:t>
            </a:r>
          </a:p>
          <a:p>
            <a:pPr algn="l"/>
            <a:endParaRPr lang="en-US">
              <a:solidFill>
                <a:schemeClr val="tx1"/>
              </a:solidFill>
              <a:cs typeface="Calibri"/>
            </a:endParaRPr>
          </a:p>
          <a:p>
            <a:pPr algn="l">
              <a:buChar char="•"/>
            </a:pPr>
            <a:r>
              <a:rPr lang="en-US">
                <a:solidFill>
                  <a:schemeClr val="tx1"/>
                </a:solidFill>
                <a:ea typeface="+mn-lt"/>
                <a:cs typeface="+mn-lt"/>
              </a:rPr>
              <a:t>Paperwork needed is listed on the 'Faculty Becoming House Officer Checklist</a:t>
            </a:r>
            <a:endParaRPr lang="en-US">
              <a:solidFill>
                <a:schemeClr val="tx1"/>
              </a:solidFill>
              <a:cs typeface="Calibri"/>
            </a:endParaRPr>
          </a:p>
          <a:p>
            <a:pPr marL="457200" indent="-457200" algn="l">
              <a:buChar char="•"/>
            </a:pPr>
            <a:endParaRPr lang="en-US">
              <a:solidFill>
                <a:schemeClr val="tx1"/>
              </a:solidFill>
              <a:cs typeface="Calibri"/>
            </a:endParaRPr>
          </a:p>
          <a:p>
            <a:pPr algn="l"/>
            <a:endParaRPr lang="en-US">
              <a:solidFill>
                <a:srgbClr val="898989"/>
              </a:solidFill>
              <a:cs typeface="Calibri"/>
            </a:endParaRPr>
          </a:p>
          <a:p>
            <a:pPr algn="l">
              <a:buChar char="•"/>
            </a:pPr>
            <a:endParaRPr lang="en-US">
              <a:solidFill>
                <a:schemeClr val="tx1"/>
              </a:solidFill>
              <a:cs typeface="Calibri"/>
            </a:endParaRPr>
          </a:p>
        </p:txBody>
      </p:sp>
      <p:pic>
        <p:nvPicPr>
          <p:cNvPr id="5" name="Picture 5" descr="Table&#10;&#10;Description automatically generated">
            <a:extLst>
              <a:ext uri="{FF2B5EF4-FFF2-40B4-BE49-F238E27FC236}">
                <a16:creationId xmlns:a16="http://schemas.microsoft.com/office/drawing/2014/main" id="{BB302AD9-48B9-9DC9-79D1-21CBA1E2F55C}"/>
              </a:ext>
            </a:extLst>
          </p:cNvPr>
          <p:cNvPicPr>
            <a:picLocks noChangeAspect="1"/>
          </p:cNvPicPr>
          <p:nvPr/>
        </p:nvPicPr>
        <p:blipFill>
          <a:blip r:embed="rId3"/>
          <a:stretch>
            <a:fillRect/>
          </a:stretch>
        </p:blipFill>
        <p:spPr>
          <a:xfrm>
            <a:off x="7269679" y="1294695"/>
            <a:ext cx="3940628" cy="5081516"/>
          </a:xfrm>
          <a:prstGeom prst="rect">
            <a:avLst/>
          </a:prstGeom>
        </p:spPr>
      </p:pic>
    </p:spTree>
    <p:extLst>
      <p:ext uri="{BB962C8B-B14F-4D97-AF65-F5344CB8AC3E}">
        <p14:creationId xmlns:p14="http://schemas.microsoft.com/office/powerpoint/2010/main" val="423534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681D-A899-44A2-949E-4BA1E7E41F91}"/>
              </a:ext>
            </a:extLst>
          </p:cNvPr>
          <p:cNvSpPr>
            <a:spLocks noGrp="1"/>
          </p:cNvSpPr>
          <p:nvPr>
            <p:ph type="title"/>
          </p:nvPr>
        </p:nvSpPr>
        <p:spPr/>
        <p:txBody>
          <a:bodyPr/>
          <a:lstStyle/>
          <a:p>
            <a:r>
              <a:rPr lang="en-US">
                <a:cs typeface="Calibri"/>
              </a:rPr>
              <a:t>New Hire Paperwork</a:t>
            </a:r>
            <a:endParaRPr lang="en-US"/>
          </a:p>
        </p:txBody>
      </p:sp>
      <p:sp>
        <p:nvSpPr>
          <p:cNvPr id="3" name="Content Placeholder 2">
            <a:extLst>
              <a:ext uri="{FF2B5EF4-FFF2-40B4-BE49-F238E27FC236}">
                <a16:creationId xmlns:a16="http://schemas.microsoft.com/office/drawing/2014/main" id="{50D76689-C0DD-44B8-B71E-E0A8AF288357}"/>
              </a:ext>
            </a:extLst>
          </p:cNvPr>
          <p:cNvSpPr>
            <a:spLocks noGrp="1"/>
          </p:cNvSpPr>
          <p:nvPr>
            <p:ph idx="1"/>
          </p:nvPr>
        </p:nvSpPr>
        <p:spPr/>
        <p:txBody>
          <a:bodyPr vert="horz" lIns="91440" tIns="45720" rIns="91440" bIns="45720" rtlCol="0" anchor="t">
            <a:normAutofit lnSpcReduction="10000"/>
          </a:bodyPr>
          <a:lstStyle/>
          <a:p>
            <a:r>
              <a:rPr lang="en-US">
                <a:cs typeface="Calibri"/>
              </a:rPr>
              <a:t>New Hire Checklist, PER 2, and login information for incoming House Officers available in the Academic Year Forms system</a:t>
            </a:r>
          </a:p>
          <a:p>
            <a:pPr marL="400050" lvl="1" indent="0">
              <a:buNone/>
            </a:pPr>
            <a:r>
              <a:rPr lang="en-US" sz="2000">
                <a:cs typeface="Calibri"/>
                <a:hlinkClick r:id="rId2"/>
              </a:rPr>
              <a:t>AY Forms</a:t>
            </a:r>
            <a:r>
              <a:rPr lang="en-US" sz="2000">
                <a:cs typeface="Calibri"/>
              </a:rPr>
              <a:t> </a:t>
            </a:r>
            <a:endParaRPr lang="en-US" sz="2000">
              <a:ea typeface="Calibri"/>
              <a:cs typeface="Calibri"/>
            </a:endParaRPr>
          </a:p>
          <a:p>
            <a:r>
              <a:rPr lang="en-US">
                <a:cs typeface="Calibri"/>
              </a:rPr>
              <a:t>New Hire Forms are available today, Tuesday, March 21</a:t>
            </a:r>
            <a:r>
              <a:rPr lang="en-US" baseline="30000">
                <a:cs typeface="Calibri"/>
              </a:rPr>
              <a:t>nd</a:t>
            </a:r>
            <a:endParaRPr lang="en-US">
              <a:cs typeface="Calibri"/>
            </a:endParaRPr>
          </a:p>
          <a:p>
            <a:r>
              <a:rPr lang="en-US">
                <a:cs typeface="Calibri"/>
              </a:rPr>
              <a:t>Appointment "Packets" will be </a:t>
            </a:r>
            <a:r>
              <a:rPr lang="en-US">
                <a:ea typeface="Calibri"/>
                <a:cs typeface="Calibri"/>
              </a:rPr>
              <a:t>initiated from GME to House Officer Email</a:t>
            </a:r>
          </a:p>
          <a:p>
            <a:pPr lvl="1"/>
            <a:r>
              <a:rPr lang="en-US">
                <a:ea typeface="+mn-lt"/>
                <a:cs typeface="+mn-lt"/>
              </a:rPr>
              <a:t>TB test (April-TBD), Moonlighting, Immunization Records, COVID/Immunization Release, etc.</a:t>
            </a:r>
          </a:p>
          <a:p>
            <a:pPr lvl="1"/>
            <a:r>
              <a:rPr lang="en-US">
                <a:ea typeface="+mn-lt"/>
                <a:cs typeface="+mn-lt"/>
                <a:hlinkClick r:id="rId3"/>
              </a:rPr>
              <a:t>GME Process Tracker</a:t>
            </a:r>
            <a:r>
              <a:rPr lang="en-US">
                <a:ea typeface="+mn-lt"/>
                <a:cs typeface="+mn-lt"/>
              </a:rPr>
              <a:t> </a:t>
            </a:r>
            <a:endParaRPr lang="en-US">
              <a:ea typeface="Calibri"/>
              <a:cs typeface="Calibri"/>
            </a:endParaRPr>
          </a:p>
        </p:txBody>
      </p:sp>
    </p:spTree>
    <p:extLst>
      <p:ext uri="{BB962C8B-B14F-4D97-AF65-F5344CB8AC3E}">
        <p14:creationId xmlns:p14="http://schemas.microsoft.com/office/powerpoint/2010/main" val="2021753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681D-A899-44A2-949E-4BA1E7E41F91}"/>
              </a:ext>
            </a:extLst>
          </p:cNvPr>
          <p:cNvSpPr>
            <a:spLocks noGrp="1"/>
          </p:cNvSpPr>
          <p:nvPr>
            <p:ph type="title"/>
          </p:nvPr>
        </p:nvSpPr>
        <p:spPr/>
        <p:txBody>
          <a:bodyPr/>
          <a:lstStyle/>
          <a:p>
            <a:r>
              <a:rPr lang="en-US">
                <a:cs typeface="Calibri"/>
              </a:rPr>
              <a:t>New Hire Paperwork</a:t>
            </a:r>
            <a:endParaRPr lang="en-US"/>
          </a:p>
        </p:txBody>
      </p:sp>
      <p:sp>
        <p:nvSpPr>
          <p:cNvPr id="3" name="Content Placeholder 2">
            <a:extLst>
              <a:ext uri="{FF2B5EF4-FFF2-40B4-BE49-F238E27FC236}">
                <a16:creationId xmlns:a16="http://schemas.microsoft.com/office/drawing/2014/main" id="{50D76689-C0DD-44B8-B71E-E0A8AF288357}"/>
              </a:ext>
            </a:extLst>
          </p:cNvPr>
          <p:cNvSpPr>
            <a:spLocks noGrp="1"/>
          </p:cNvSpPr>
          <p:nvPr>
            <p:ph idx="1"/>
          </p:nvPr>
        </p:nvSpPr>
        <p:spPr/>
        <p:txBody>
          <a:bodyPr vert="horz" lIns="91440" tIns="45720" rIns="91440" bIns="45720" rtlCol="0" anchor="t">
            <a:normAutofit/>
          </a:bodyPr>
          <a:lstStyle/>
          <a:p>
            <a:r>
              <a:rPr lang="en-US">
                <a:cs typeface="Calibri"/>
              </a:rPr>
              <a:t>Changes for 2023-2024 Academic Year Onboarding</a:t>
            </a:r>
          </a:p>
          <a:p>
            <a:pPr lvl="1"/>
            <a:r>
              <a:rPr lang="en-US">
                <a:cs typeface="Calibri"/>
              </a:rPr>
              <a:t>Updated New Hire, Internal Transfer, and Exit Checklists</a:t>
            </a:r>
          </a:p>
          <a:p>
            <a:pPr lvl="1"/>
            <a:r>
              <a:rPr lang="en-US">
                <a:cs typeface="Calibri"/>
              </a:rPr>
              <a:t>FCVS and LSBME Release Form converted to electronic forms</a:t>
            </a:r>
          </a:p>
          <a:p>
            <a:pPr lvl="1"/>
            <a:r>
              <a:rPr lang="en-US">
                <a:cs typeface="Calibri"/>
              </a:rPr>
              <a:t>HCN Break Glass and Mask Fit Medical Forms removed</a:t>
            </a:r>
          </a:p>
        </p:txBody>
      </p:sp>
    </p:spTree>
    <p:extLst>
      <p:ext uri="{BB962C8B-B14F-4D97-AF65-F5344CB8AC3E}">
        <p14:creationId xmlns:p14="http://schemas.microsoft.com/office/powerpoint/2010/main" val="3371866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8E39-A395-4D59-B149-02042355FFB3}"/>
              </a:ext>
            </a:extLst>
          </p:cNvPr>
          <p:cNvSpPr>
            <a:spLocks noGrp="1"/>
          </p:cNvSpPr>
          <p:nvPr>
            <p:ph type="title"/>
          </p:nvPr>
        </p:nvSpPr>
        <p:spPr/>
        <p:txBody>
          <a:bodyPr/>
          <a:lstStyle/>
          <a:p>
            <a:r>
              <a:rPr lang="en-US">
                <a:cs typeface="Calibri"/>
              </a:rPr>
              <a:t>New Hire Packet</a:t>
            </a:r>
            <a:endParaRPr lang="en-US"/>
          </a:p>
        </p:txBody>
      </p:sp>
      <p:sp>
        <p:nvSpPr>
          <p:cNvPr id="3" name="Content Placeholder 2">
            <a:extLst>
              <a:ext uri="{FF2B5EF4-FFF2-40B4-BE49-F238E27FC236}">
                <a16:creationId xmlns:a16="http://schemas.microsoft.com/office/drawing/2014/main" id="{2B2ED484-E629-468A-B83C-CEF68030B87A}"/>
              </a:ext>
            </a:extLst>
          </p:cNvPr>
          <p:cNvSpPr>
            <a:spLocks noGrp="1"/>
          </p:cNvSpPr>
          <p:nvPr>
            <p:ph idx="1"/>
          </p:nvPr>
        </p:nvSpPr>
        <p:spPr>
          <a:xfrm>
            <a:off x="655504" y="1370683"/>
            <a:ext cx="10972800" cy="4525963"/>
          </a:xfrm>
        </p:spPr>
        <p:txBody>
          <a:bodyPr vert="horz" lIns="91440" tIns="45720" rIns="91440" bIns="45720" rtlCol="0" anchor="t">
            <a:normAutofit/>
          </a:bodyPr>
          <a:lstStyle/>
          <a:p>
            <a:r>
              <a:rPr lang="en-US">
                <a:ea typeface="+mn-lt"/>
                <a:cs typeface="+mn-lt"/>
              </a:rPr>
              <a:t>Sample completed packet available in the Knowledge Base (updated for 2023-2024 AY onboarding)</a:t>
            </a:r>
            <a:br>
              <a:rPr lang="en-US">
                <a:ea typeface="+mn-lt"/>
                <a:cs typeface="+mn-lt"/>
              </a:rPr>
            </a:br>
            <a:r>
              <a:rPr lang="en-US">
                <a:ea typeface="+mn-lt"/>
                <a:cs typeface="+mn-lt"/>
                <a:hlinkClick r:id="rId2"/>
              </a:rPr>
              <a:t>Sample New Hire Packet - New Hires - GME Knowledge Base (atlassian.net)</a:t>
            </a:r>
            <a:endParaRPr lang="en-US">
              <a:ea typeface="+mn-lt"/>
              <a:cs typeface="+mn-lt"/>
            </a:endParaRPr>
          </a:p>
          <a:p>
            <a:r>
              <a:rPr lang="en-US">
                <a:ea typeface="+mn-lt"/>
                <a:cs typeface="+mn-lt"/>
              </a:rPr>
              <a:t>Incoming House Officers submit the completed and signed New Hire Paperwork Packet to their Program Coordinator by </a:t>
            </a:r>
            <a:r>
              <a:rPr lang="en-US" b="1">
                <a:ea typeface="+mn-lt"/>
                <a:cs typeface="+mn-lt"/>
              </a:rPr>
              <a:t>May 1, 2023 </a:t>
            </a:r>
            <a:endParaRPr lang="en-US">
              <a:cs typeface="Calibri"/>
            </a:endParaRPr>
          </a:p>
          <a:p>
            <a:pPr lvl="2">
              <a:buNone/>
            </a:pPr>
            <a:endParaRPr lang="en-US">
              <a:cs typeface="Calibri"/>
            </a:endParaRPr>
          </a:p>
          <a:p>
            <a:pPr marL="400050" lvl="1" indent="0">
              <a:buNone/>
            </a:pPr>
            <a:endParaRPr lang="en-US">
              <a:cs typeface="Calibri"/>
            </a:endParaRPr>
          </a:p>
          <a:p>
            <a:endParaRPr lang="en-US">
              <a:cs typeface="Calibri"/>
            </a:endParaRPr>
          </a:p>
          <a:p>
            <a:endParaRPr lang="en-US">
              <a:cs typeface="Calibri"/>
            </a:endParaRPr>
          </a:p>
          <a:p>
            <a:pPr marL="0" indent="0">
              <a:buNone/>
            </a:pPr>
            <a:endParaRPr lang="en-US">
              <a:cs typeface="Calibri"/>
            </a:endParaRPr>
          </a:p>
        </p:txBody>
      </p:sp>
    </p:spTree>
    <p:extLst>
      <p:ext uri="{BB962C8B-B14F-4D97-AF65-F5344CB8AC3E}">
        <p14:creationId xmlns:p14="http://schemas.microsoft.com/office/powerpoint/2010/main" val="2270681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4DD2E-2A1F-47A1-ACBE-94A5D11FB45F}"/>
              </a:ext>
            </a:extLst>
          </p:cNvPr>
          <p:cNvSpPr>
            <a:spLocks noGrp="1"/>
          </p:cNvSpPr>
          <p:nvPr>
            <p:ph type="title"/>
          </p:nvPr>
        </p:nvSpPr>
        <p:spPr>
          <a:xfrm>
            <a:off x="609600" y="274638"/>
            <a:ext cx="10972800" cy="728383"/>
          </a:xfrm>
        </p:spPr>
        <p:txBody>
          <a:bodyPr>
            <a:normAutofit fontScale="90000"/>
          </a:bodyPr>
          <a:lstStyle/>
          <a:p>
            <a:r>
              <a:rPr lang="en-US">
                <a:cs typeface="Calibri"/>
              </a:rPr>
              <a:t>New Hire Packet</a:t>
            </a:r>
            <a:endParaRPr lang="en-US"/>
          </a:p>
        </p:txBody>
      </p:sp>
      <p:sp>
        <p:nvSpPr>
          <p:cNvPr id="3" name="Content Placeholder 2">
            <a:extLst>
              <a:ext uri="{FF2B5EF4-FFF2-40B4-BE49-F238E27FC236}">
                <a16:creationId xmlns:a16="http://schemas.microsoft.com/office/drawing/2014/main" id="{498DB3B3-2D7B-4453-940A-80C6EEE2A615}"/>
              </a:ext>
            </a:extLst>
          </p:cNvPr>
          <p:cNvSpPr>
            <a:spLocks noGrp="1"/>
          </p:cNvSpPr>
          <p:nvPr>
            <p:ph idx="1"/>
          </p:nvPr>
        </p:nvSpPr>
        <p:spPr>
          <a:xfrm>
            <a:off x="777688" y="1073526"/>
            <a:ext cx="10804712" cy="5097463"/>
          </a:xfrm>
        </p:spPr>
        <p:txBody>
          <a:bodyPr vert="horz" lIns="91440" tIns="45720" rIns="91440" bIns="45720" rtlCol="0" anchor="t">
            <a:normAutofit fontScale="70000" lnSpcReduction="20000"/>
          </a:bodyPr>
          <a:lstStyle/>
          <a:p>
            <a:r>
              <a:rPr lang="en-US">
                <a:cs typeface="Calibri"/>
              </a:rPr>
              <a:t>Coordinator reviews the New Hire Packet Received</a:t>
            </a:r>
            <a:endParaRPr lang="en-US"/>
          </a:p>
          <a:p>
            <a:pPr lvl="1"/>
            <a:r>
              <a:rPr lang="en-US">
                <a:cs typeface="Calibri"/>
              </a:rPr>
              <a:t>Print the New Hire Check List for each New Hire Packet Received</a:t>
            </a:r>
          </a:p>
          <a:p>
            <a:pPr lvl="1"/>
            <a:r>
              <a:rPr lang="en-US">
                <a:cs typeface="Calibri"/>
              </a:rPr>
              <a:t>Print the PER 2 for each New Hire Packet received  (the Original &amp; Dean/Dir page)</a:t>
            </a:r>
          </a:p>
          <a:p>
            <a:pPr lvl="1"/>
            <a:r>
              <a:rPr lang="en-US">
                <a:cs typeface="Calibri"/>
              </a:rPr>
              <a:t>Check</a:t>
            </a:r>
            <a:r>
              <a:rPr lang="en-US">
                <a:ea typeface="+mn-lt"/>
                <a:cs typeface="+mn-lt"/>
              </a:rPr>
              <a:t> that all forms listed under the New Hire Packet section on the Checklist are included and signed where noted</a:t>
            </a:r>
          </a:p>
          <a:p>
            <a:pPr lvl="2"/>
            <a:r>
              <a:rPr lang="en-US">
                <a:ea typeface="+mn-lt"/>
                <a:cs typeface="+mn-lt"/>
              </a:rPr>
              <a:t>Electronic</a:t>
            </a:r>
            <a:r>
              <a:rPr lang="en-US">
                <a:cs typeface="Calibri"/>
              </a:rPr>
              <a:t> Signatures are NOT Accepted</a:t>
            </a:r>
          </a:p>
          <a:p>
            <a:pPr lvl="2"/>
            <a:r>
              <a:rPr lang="en-US">
                <a:ea typeface="+mn-lt"/>
                <a:cs typeface="+mn-lt"/>
              </a:rPr>
              <a:t>GME Data Sheet must account for all time from Medical School Graduation through the start date of the LSU Training Program, with no gaps longer than 1 month – Very Important.</a:t>
            </a:r>
          </a:p>
          <a:p>
            <a:pPr lvl="2"/>
            <a:r>
              <a:rPr lang="en-US">
                <a:ea typeface="+mn-lt"/>
                <a:cs typeface="+mn-lt"/>
              </a:rPr>
              <a:t>Tax forms must be completed and signed – wet signature</a:t>
            </a:r>
            <a:endParaRPr lang="en-US"/>
          </a:p>
          <a:p>
            <a:pPr lvl="2"/>
            <a:r>
              <a:rPr lang="en-US">
                <a:ea typeface="+mn-lt"/>
                <a:cs typeface="+mn-lt"/>
              </a:rPr>
              <a:t>Social Security Card must be signed (wet signature), by the Incoming House Officer and a readable color copy must be included.</a:t>
            </a:r>
          </a:p>
          <a:p>
            <a:pPr lvl="2"/>
            <a:r>
              <a:rPr lang="en-US">
                <a:ea typeface="+mn-lt"/>
                <a:cs typeface="+mn-lt"/>
              </a:rPr>
              <a:t>Out-of-Country Incoming House Officers that don't have a Social Security Card, must submit the Letter/Receipt they received from the Social Security Office when they applied</a:t>
            </a:r>
          </a:p>
          <a:p>
            <a:pPr lvl="3"/>
            <a:r>
              <a:rPr lang="en-US">
                <a:ea typeface="+mn-lt"/>
                <a:cs typeface="+mn-lt"/>
              </a:rPr>
              <a:t>This Letter/Receipt must be included in the New Hire Packet</a:t>
            </a:r>
          </a:p>
          <a:p>
            <a:pPr lvl="3"/>
            <a:r>
              <a:rPr lang="en-US">
                <a:ea typeface="+mn-lt"/>
                <a:cs typeface="+mn-lt"/>
              </a:rPr>
              <a:t>Once they receive their Social Security Card, a Color copy must be sent to the GME office and to Human Resources</a:t>
            </a:r>
          </a:p>
          <a:p>
            <a:pPr lvl="2"/>
            <a:r>
              <a:rPr lang="en-US">
                <a:ea typeface="+mn-lt"/>
                <a:cs typeface="+mn-lt"/>
              </a:rPr>
              <a:t>Incoming House Officers will have to resubmit, to Program Coordinator, any forms that are not included in the Packet;  any forms that are incomplete; and any forms that do not have a wet signature (electronic signatures not accepted)</a:t>
            </a:r>
          </a:p>
          <a:p>
            <a:endParaRPr lang="en-US">
              <a:ea typeface="+mn-lt"/>
              <a:cs typeface="+mn-lt"/>
            </a:endParaRPr>
          </a:p>
          <a:p>
            <a:endParaRPr lang="en-US">
              <a:cs typeface="Calibri"/>
            </a:endParaRPr>
          </a:p>
          <a:p>
            <a:endParaRPr lang="en-US">
              <a:cs typeface="Calibri"/>
            </a:endParaRPr>
          </a:p>
          <a:p>
            <a:endParaRPr lang="en-US">
              <a:cs typeface="Calibri"/>
            </a:endParaRPr>
          </a:p>
          <a:p>
            <a:pPr marL="0" indent="0">
              <a:buNone/>
            </a:pPr>
            <a:endParaRPr lang="en-US">
              <a:cs typeface="Calibri"/>
            </a:endParaRPr>
          </a:p>
          <a:p>
            <a:endParaRPr lang="en-US">
              <a:cs typeface="Calibri"/>
            </a:endParaRPr>
          </a:p>
          <a:p>
            <a:pPr lvl="3"/>
            <a:endParaRPr lang="en-US">
              <a:cs typeface="Calibri"/>
            </a:endParaRPr>
          </a:p>
          <a:p>
            <a:pPr lvl="2"/>
            <a:endParaRPr lang="en-US">
              <a:cs typeface="Calibri"/>
            </a:endParaRPr>
          </a:p>
        </p:txBody>
      </p:sp>
    </p:spTree>
    <p:extLst>
      <p:ext uri="{BB962C8B-B14F-4D97-AF65-F5344CB8AC3E}">
        <p14:creationId xmlns:p14="http://schemas.microsoft.com/office/powerpoint/2010/main" val="459261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9F8F5-EBD6-4833-9E0B-5CD79A5AD694}"/>
              </a:ext>
            </a:extLst>
          </p:cNvPr>
          <p:cNvSpPr>
            <a:spLocks noGrp="1"/>
          </p:cNvSpPr>
          <p:nvPr>
            <p:ph type="title"/>
          </p:nvPr>
        </p:nvSpPr>
        <p:spPr/>
        <p:txBody>
          <a:bodyPr/>
          <a:lstStyle/>
          <a:p>
            <a:r>
              <a:rPr lang="en-US">
                <a:cs typeface="Calibri"/>
              </a:rPr>
              <a:t>New Hire Packet</a:t>
            </a:r>
            <a:endParaRPr lang="en-US"/>
          </a:p>
        </p:txBody>
      </p:sp>
      <p:sp>
        <p:nvSpPr>
          <p:cNvPr id="3" name="Content Placeholder 2">
            <a:extLst>
              <a:ext uri="{FF2B5EF4-FFF2-40B4-BE49-F238E27FC236}">
                <a16:creationId xmlns:a16="http://schemas.microsoft.com/office/drawing/2014/main" id="{0CFACFE5-77CE-48B4-9EC5-7F8A21C104CA}"/>
              </a:ext>
            </a:extLst>
          </p:cNvPr>
          <p:cNvSpPr>
            <a:spLocks noGrp="1"/>
          </p:cNvSpPr>
          <p:nvPr>
            <p:ph idx="1"/>
          </p:nvPr>
        </p:nvSpPr>
        <p:spPr/>
        <p:txBody>
          <a:bodyPr vert="horz" lIns="91440" tIns="45720" rIns="91440" bIns="45720" rtlCol="0" anchor="t">
            <a:normAutofit lnSpcReduction="10000"/>
          </a:bodyPr>
          <a:lstStyle/>
          <a:p>
            <a:r>
              <a:rPr lang="en-US">
                <a:ea typeface="+mn-lt"/>
                <a:cs typeface="+mn-lt"/>
              </a:rPr>
              <a:t>Program Coordinators send the reviewed, completed, and signed New Hire Packet to the Yolanda Lundsgaard in the GME Office before or by </a:t>
            </a:r>
            <a:r>
              <a:rPr lang="en-US" b="1">
                <a:ea typeface="+mn-lt"/>
                <a:cs typeface="+mn-lt"/>
              </a:rPr>
              <a:t>May 31, 2023</a:t>
            </a:r>
            <a:endParaRPr lang="en-US" b="1">
              <a:cs typeface="Calibri"/>
            </a:endParaRPr>
          </a:p>
          <a:p>
            <a:pPr lvl="1"/>
            <a:r>
              <a:rPr lang="en-US">
                <a:cs typeface="Calibri"/>
              </a:rPr>
              <a:t> Tape any Voided Checks to the separate "Direct Deposit Cancelled Check" page (if not taped) - Do not paperclip or staple to the Direct Deposit Form. A Completed bank direct deposit form is accepted in lieu of a voided check. </a:t>
            </a:r>
          </a:p>
          <a:p>
            <a:pPr lvl="1"/>
            <a:r>
              <a:rPr lang="en-US" b="1">
                <a:cs typeface="Calibri"/>
              </a:rPr>
              <a:t>Do Not Hold completed packets</a:t>
            </a:r>
            <a:r>
              <a:rPr lang="en-US">
                <a:cs typeface="Calibri"/>
              </a:rPr>
              <a:t>, send packets to the GME office once the packet is completed – </a:t>
            </a:r>
            <a:r>
              <a:rPr lang="en-US" b="1">
                <a:cs typeface="Calibri"/>
              </a:rPr>
              <a:t>DO NOT </a:t>
            </a:r>
            <a:r>
              <a:rPr lang="en-US">
                <a:cs typeface="Calibri"/>
              </a:rPr>
              <a:t>wait until the last week or last day in May to send multiple packets.</a:t>
            </a:r>
          </a:p>
          <a:p>
            <a:pPr marL="457200" lvl="1" indent="0">
              <a:buNone/>
            </a:pPr>
            <a:endParaRPr lang="en-US">
              <a:ea typeface="+mn-lt"/>
              <a:cs typeface="+mn-lt"/>
            </a:endParaRPr>
          </a:p>
          <a:p>
            <a:pPr lvl="1"/>
            <a:endParaRPr lang="en-US">
              <a:cs typeface="Calibri"/>
            </a:endParaRPr>
          </a:p>
        </p:txBody>
      </p:sp>
    </p:spTree>
    <p:extLst>
      <p:ext uri="{BB962C8B-B14F-4D97-AF65-F5344CB8AC3E}">
        <p14:creationId xmlns:p14="http://schemas.microsoft.com/office/powerpoint/2010/main" val="3323689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681D-A899-44A2-949E-4BA1E7E41F91}"/>
              </a:ext>
            </a:extLst>
          </p:cNvPr>
          <p:cNvSpPr>
            <a:spLocks noGrp="1"/>
          </p:cNvSpPr>
          <p:nvPr>
            <p:ph type="title"/>
          </p:nvPr>
        </p:nvSpPr>
        <p:spPr/>
        <p:txBody>
          <a:bodyPr/>
          <a:lstStyle/>
          <a:p>
            <a:r>
              <a:rPr lang="en-US">
                <a:cs typeface="Calibri"/>
              </a:rPr>
              <a:t>Contracts</a:t>
            </a:r>
            <a:endParaRPr lang="en-US"/>
          </a:p>
        </p:txBody>
      </p:sp>
      <p:sp>
        <p:nvSpPr>
          <p:cNvPr id="3" name="Content Placeholder 2">
            <a:extLst>
              <a:ext uri="{FF2B5EF4-FFF2-40B4-BE49-F238E27FC236}">
                <a16:creationId xmlns:a16="http://schemas.microsoft.com/office/drawing/2014/main" id="{50D76689-C0DD-44B8-B71E-E0A8AF288357}"/>
              </a:ext>
            </a:extLst>
          </p:cNvPr>
          <p:cNvSpPr>
            <a:spLocks noGrp="1"/>
          </p:cNvSpPr>
          <p:nvPr>
            <p:ph idx="1"/>
          </p:nvPr>
        </p:nvSpPr>
        <p:spPr>
          <a:xfrm>
            <a:off x="710588" y="1306418"/>
            <a:ext cx="10972800" cy="4525963"/>
          </a:xfrm>
        </p:spPr>
        <p:txBody>
          <a:bodyPr vert="horz" lIns="91440" tIns="45720" rIns="91440" bIns="45720" rtlCol="0" anchor="t">
            <a:normAutofit/>
          </a:bodyPr>
          <a:lstStyle/>
          <a:p>
            <a:r>
              <a:rPr lang="en-US">
                <a:cs typeface="Calibri"/>
              </a:rPr>
              <a:t>Department Heads</a:t>
            </a:r>
          </a:p>
          <a:p>
            <a:r>
              <a:rPr lang="en-US">
                <a:cs typeface="Calibri"/>
              </a:rPr>
              <a:t>Mailbox set up  </a:t>
            </a:r>
          </a:p>
          <a:p>
            <a:r>
              <a:rPr lang="en-US">
                <a:cs typeface="Calibri"/>
              </a:rPr>
              <a:t>NI Train Record</a:t>
            </a:r>
          </a:p>
          <a:p>
            <a:endParaRPr lang="en-US">
              <a:cs typeface="Calibri"/>
            </a:endParaRPr>
          </a:p>
          <a:p>
            <a:r>
              <a:rPr lang="en-US">
                <a:cs typeface="Calibri"/>
              </a:rPr>
              <a:t>Incoming- email addresses </a:t>
            </a:r>
          </a:p>
          <a:p>
            <a:endParaRPr lang="en-US">
              <a:ea typeface="+mn-lt"/>
              <a:cs typeface="+mn-lt"/>
            </a:endParaRPr>
          </a:p>
          <a:p>
            <a:r>
              <a:rPr lang="en-US">
                <a:ea typeface="+mn-lt"/>
                <a:cs typeface="+mn-lt"/>
              </a:rPr>
              <a:t>Due to GME by </a:t>
            </a:r>
            <a:r>
              <a:rPr lang="en-US" b="1">
                <a:ea typeface="+mn-lt"/>
                <a:cs typeface="+mn-lt"/>
              </a:rPr>
              <a:t>June 15th  </a:t>
            </a:r>
            <a:endParaRPr lang="en-US" b="1"/>
          </a:p>
        </p:txBody>
      </p:sp>
    </p:spTree>
    <p:extLst>
      <p:ext uri="{BB962C8B-B14F-4D97-AF65-F5344CB8AC3E}">
        <p14:creationId xmlns:p14="http://schemas.microsoft.com/office/powerpoint/2010/main" val="1247569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443C-0318-49F9-9ED9-247E7F87B9B0}"/>
              </a:ext>
            </a:extLst>
          </p:cNvPr>
          <p:cNvSpPr>
            <a:spLocks noGrp="1"/>
          </p:cNvSpPr>
          <p:nvPr>
            <p:ph type="ctrTitle"/>
          </p:nvPr>
        </p:nvSpPr>
        <p:spPr>
          <a:xfrm>
            <a:off x="923581" y="248378"/>
            <a:ext cx="10363200" cy="1470025"/>
          </a:xfrm>
        </p:spPr>
        <p:txBody>
          <a:bodyPr/>
          <a:lstStyle/>
          <a:p>
            <a:r>
              <a:rPr lang="en-US">
                <a:ea typeface="+mj-lt"/>
                <a:cs typeface="+mj-lt"/>
              </a:rPr>
              <a:t>Tracker</a:t>
            </a:r>
            <a:endParaRPr lang="en-US"/>
          </a:p>
        </p:txBody>
      </p:sp>
      <p:sp>
        <p:nvSpPr>
          <p:cNvPr id="3" name="Subtitle 2">
            <a:extLst>
              <a:ext uri="{FF2B5EF4-FFF2-40B4-BE49-F238E27FC236}">
                <a16:creationId xmlns:a16="http://schemas.microsoft.com/office/drawing/2014/main" id="{E59BC953-39FA-44A4-8C0D-2AD3F19C5AB8}"/>
              </a:ext>
            </a:extLst>
          </p:cNvPr>
          <p:cNvSpPr>
            <a:spLocks noGrp="1"/>
          </p:cNvSpPr>
          <p:nvPr>
            <p:ph type="subTitle" idx="1"/>
          </p:nvPr>
        </p:nvSpPr>
        <p:spPr>
          <a:xfrm>
            <a:off x="919909" y="1370683"/>
            <a:ext cx="10352182" cy="4093683"/>
          </a:xfrm>
        </p:spPr>
        <p:txBody>
          <a:bodyPr vert="horz" lIns="91440" tIns="45720" rIns="91440" bIns="45720" rtlCol="0" anchor="t">
            <a:normAutofit/>
          </a:bodyPr>
          <a:lstStyle/>
          <a:p>
            <a:pPr marL="457200" indent="-457200" algn="l">
              <a:buChar char="•"/>
            </a:pPr>
            <a:r>
              <a:rPr lang="en-US">
                <a:ea typeface="+mn-lt"/>
                <a:cs typeface="+mn-lt"/>
                <a:hlinkClick r:id="rId2"/>
              </a:rPr>
              <a:t>GME Process Tracking System</a:t>
            </a:r>
            <a:endParaRPr lang="en-US">
              <a:solidFill>
                <a:srgbClr val="000000"/>
              </a:solidFill>
              <a:ea typeface="+mn-lt"/>
              <a:cs typeface="+mn-lt"/>
            </a:endParaRPr>
          </a:p>
          <a:p>
            <a:pPr algn="l"/>
            <a:endParaRPr lang="en-US">
              <a:ea typeface="+mn-lt"/>
              <a:cs typeface="+mn-lt"/>
            </a:endParaRPr>
          </a:p>
          <a:p>
            <a:pPr marL="457200" indent="-457200" algn="l">
              <a:buChar char="•"/>
            </a:pPr>
            <a:r>
              <a:rPr lang="en-US">
                <a:solidFill>
                  <a:schemeClr val="tx1"/>
                </a:solidFill>
                <a:cs typeface="Calibri"/>
              </a:rPr>
              <a:t>LSBME and FCVS Release Added </a:t>
            </a:r>
          </a:p>
        </p:txBody>
      </p:sp>
    </p:spTree>
    <p:extLst>
      <p:ext uri="{BB962C8B-B14F-4D97-AF65-F5344CB8AC3E}">
        <p14:creationId xmlns:p14="http://schemas.microsoft.com/office/powerpoint/2010/main" val="1628678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D76689-C0DD-44B8-B71E-E0A8AF288357}"/>
              </a:ext>
            </a:extLst>
          </p:cNvPr>
          <p:cNvSpPr>
            <a:spLocks noGrp="1"/>
          </p:cNvSpPr>
          <p:nvPr>
            <p:ph idx="1"/>
          </p:nvPr>
        </p:nvSpPr>
        <p:spPr>
          <a:xfrm>
            <a:off x="1879878" y="3571075"/>
            <a:ext cx="8083137" cy="1764950"/>
          </a:xfrm>
        </p:spPr>
        <p:txBody>
          <a:bodyPr vert="horz" lIns="91440" tIns="45720" rIns="91440" bIns="45720" rtlCol="0" anchor="t">
            <a:normAutofit/>
          </a:bodyPr>
          <a:lstStyle/>
          <a:p>
            <a:pPr marL="0" indent="0" algn="ctr">
              <a:buNone/>
            </a:pPr>
            <a:r>
              <a:rPr lang="en-US" b="1">
                <a:latin typeface="Calibri"/>
                <a:cs typeface="Calibri"/>
              </a:rPr>
              <a:t>Natalie Worsham</a:t>
            </a:r>
          </a:p>
          <a:p>
            <a:pPr marL="0" indent="0" algn="ctr">
              <a:buNone/>
            </a:pPr>
            <a:r>
              <a:rPr lang="en-US" b="1">
                <a:latin typeface="Calibri"/>
                <a:cs typeface="Calibri"/>
              </a:rPr>
              <a:t>Information Management Specialist</a:t>
            </a:r>
            <a:r>
              <a:rPr lang="en-US" b="1">
                <a:latin typeface="Bradley Hand ITC"/>
                <a:cs typeface="Calibri"/>
              </a:rPr>
              <a:t> </a:t>
            </a:r>
          </a:p>
          <a:p>
            <a:endParaRPr lang="en-US">
              <a:latin typeface="Bradley Hand ITC"/>
              <a:cs typeface="Calibri"/>
            </a:endParaRPr>
          </a:p>
        </p:txBody>
      </p:sp>
      <p:sp>
        <p:nvSpPr>
          <p:cNvPr id="7" name="TextBox 6">
            <a:extLst>
              <a:ext uri="{FF2B5EF4-FFF2-40B4-BE49-F238E27FC236}">
                <a16:creationId xmlns:a16="http://schemas.microsoft.com/office/drawing/2014/main" id="{31AA0AFB-ADA2-35CF-4722-409DA090E769}"/>
              </a:ext>
            </a:extLst>
          </p:cNvPr>
          <p:cNvSpPr txBox="1"/>
          <p:nvPr/>
        </p:nvSpPr>
        <p:spPr>
          <a:xfrm>
            <a:off x="7924276" y="6233352"/>
            <a:ext cx="250371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pic>
        <p:nvPicPr>
          <p:cNvPr id="4" name="Picture 4" descr="A picture containing text&#10;&#10;Description automatically generated">
            <a:extLst>
              <a:ext uri="{FF2B5EF4-FFF2-40B4-BE49-F238E27FC236}">
                <a16:creationId xmlns:a16="http://schemas.microsoft.com/office/drawing/2014/main" id="{D635B639-3792-6EA2-3902-DD028EFD3B58}"/>
              </a:ext>
            </a:extLst>
          </p:cNvPr>
          <p:cNvPicPr>
            <a:picLocks noChangeAspect="1"/>
          </p:cNvPicPr>
          <p:nvPr/>
        </p:nvPicPr>
        <p:blipFill>
          <a:blip r:embed="rId2"/>
          <a:stretch>
            <a:fillRect/>
          </a:stretch>
        </p:blipFill>
        <p:spPr>
          <a:xfrm>
            <a:off x="1537855" y="862927"/>
            <a:ext cx="9116290" cy="2588847"/>
          </a:xfrm>
          <a:prstGeom prst="rect">
            <a:avLst/>
          </a:prstGeom>
        </p:spPr>
      </p:pic>
    </p:spTree>
    <p:extLst>
      <p:ext uri="{BB962C8B-B14F-4D97-AF65-F5344CB8AC3E}">
        <p14:creationId xmlns:p14="http://schemas.microsoft.com/office/powerpoint/2010/main" val="3571635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681D-A899-44A2-949E-4BA1E7E41F91}"/>
              </a:ext>
            </a:extLst>
          </p:cNvPr>
          <p:cNvSpPr>
            <a:spLocks noGrp="1"/>
          </p:cNvSpPr>
          <p:nvPr>
            <p:ph type="title"/>
          </p:nvPr>
        </p:nvSpPr>
        <p:spPr/>
        <p:txBody>
          <a:bodyPr/>
          <a:lstStyle/>
          <a:p>
            <a:r>
              <a:rPr lang="en-US">
                <a:cs typeface="Calibri"/>
              </a:rPr>
              <a:t>New Hire Paperwork – Site Onboarding</a:t>
            </a:r>
            <a:endParaRPr lang="en-US"/>
          </a:p>
        </p:txBody>
      </p:sp>
      <p:sp>
        <p:nvSpPr>
          <p:cNvPr id="3" name="Content Placeholder 2">
            <a:extLst>
              <a:ext uri="{FF2B5EF4-FFF2-40B4-BE49-F238E27FC236}">
                <a16:creationId xmlns:a16="http://schemas.microsoft.com/office/drawing/2014/main" id="{50D76689-C0DD-44B8-B71E-E0A8AF288357}"/>
              </a:ext>
            </a:extLst>
          </p:cNvPr>
          <p:cNvSpPr>
            <a:spLocks noGrp="1"/>
          </p:cNvSpPr>
          <p:nvPr>
            <p:ph idx="1"/>
          </p:nvPr>
        </p:nvSpPr>
        <p:spPr>
          <a:xfrm>
            <a:off x="609600" y="1416587"/>
            <a:ext cx="10972800" cy="4525963"/>
          </a:xfrm>
        </p:spPr>
        <p:txBody>
          <a:bodyPr vert="horz" lIns="91440" tIns="45720" rIns="91440" bIns="45720" rtlCol="0" anchor="t">
            <a:normAutofit/>
          </a:bodyPr>
          <a:lstStyle/>
          <a:p>
            <a:r>
              <a:rPr lang="en-US">
                <a:cs typeface="Calibri"/>
              </a:rPr>
              <a:t>Packets available automatically for:</a:t>
            </a:r>
          </a:p>
          <a:p>
            <a:pPr lvl="1"/>
            <a:r>
              <a:rPr lang="en-US">
                <a:cs typeface="Calibri"/>
              </a:rPr>
              <a:t>VA</a:t>
            </a:r>
          </a:p>
          <a:p>
            <a:r>
              <a:rPr lang="en-US">
                <a:cs typeface="Calibri"/>
              </a:rPr>
              <a:t>Updated packets still needed by GME:</a:t>
            </a:r>
          </a:p>
          <a:p>
            <a:pPr lvl="1"/>
            <a:r>
              <a:rPr lang="en-US">
                <a:cs typeface="Calibri"/>
              </a:rPr>
              <a:t>Lafayette General</a:t>
            </a:r>
          </a:p>
          <a:p>
            <a:pPr lvl="1"/>
            <a:r>
              <a:rPr lang="en-US">
                <a:cs typeface="Calibri"/>
              </a:rPr>
              <a:t>Baton Rouge General</a:t>
            </a:r>
          </a:p>
          <a:p>
            <a:pPr lvl="1"/>
            <a:r>
              <a:rPr lang="en-US">
                <a:cs typeface="Calibri"/>
              </a:rPr>
              <a:t>Our Lady of the Angels</a:t>
            </a:r>
          </a:p>
          <a:p>
            <a:pPr lvl="1"/>
            <a:r>
              <a:rPr lang="en-US">
                <a:cs typeface="Calibri"/>
              </a:rPr>
              <a:t>North Oaks</a:t>
            </a:r>
          </a:p>
          <a:p>
            <a:pPr lvl="1"/>
            <a:r>
              <a:rPr lang="en-US">
                <a:cs typeface="Calibri"/>
              </a:rPr>
              <a:t>Women’s</a:t>
            </a:r>
          </a:p>
        </p:txBody>
      </p:sp>
    </p:spTree>
    <p:extLst>
      <p:ext uri="{BB962C8B-B14F-4D97-AF65-F5344CB8AC3E}">
        <p14:creationId xmlns:p14="http://schemas.microsoft.com/office/powerpoint/2010/main" val="1032579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681D-A899-44A2-949E-4BA1E7E41F91}"/>
              </a:ext>
            </a:extLst>
          </p:cNvPr>
          <p:cNvSpPr>
            <a:spLocks noGrp="1"/>
          </p:cNvSpPr>
          <p:nvPr>
            <p:ph type="title"/>
          </p:nvPr>
        </p:nvSpPr>
        <p:spPr/>
        <p:txBody>
          <a:bodyPr/>
          <a:lstStyle/>
          <a:p>
            <a:r>
              <a:rPr lang="en-US">
                <a:cs typeface="Calibri"/>
              </a:rPr>
              <a:t>New Hire Paperwork – Site Onboarding</a:t>
            </a:r>
            <a:endParaRPr lang="en-US"/>
          </a:p>
        </p:txBody>
      </p:sp>
      <p:sp>
        <p:nvSpPr>
          <p:cNvPr id="3" name="Content Placeholder 2">
            <a:extLst>
              <a:ext uri="{FF2B5EF4-FFF2-40B4-BE49-F238E27FC236}">
                <a16:creationId xmlns:a16="http://schemas.microsoft.com/office/drawing/2014/main" id="{50D76689-C0DD-44B8-B71E-E0A8AF288357}"/>
              </a:ext>
            </a:extLst>
          </p:cNvPr>
          <p:cNvSpPr>
            <a:spLocks noGrp="1"/>
          </p:cNvSpPr>
          <p:nvPr>
            <p:ph idx="1"/>
          </p:nvPr>
        </p:nvSpPr>
        <p:spPr>
          <a:xfrm>
            <a:off x="609600" y="1359564"/>
            <a:ext cx="10972800" cy="4525963"/>
          </a:xfrm>
        </p:spPr>
        <p:txBody>
          <a:bodyPr vert="horz" lIns="91440" tIns="45720" rIns="91440" bIns="45720" rtlCol="0" anchor="t">
            <a:normAutofit lnSpcReduction="10000"/>
          </a:bodyPr>
          <a:lstStyle/>
          <a:p>
            <a:r>
              <a:rPr lang="en-US">
                <a:cs typeface="Calibri"/>
              </a:rPr>
              <a:t>No physical packets needed for:</a:t>
            </a:r>
          </a:p>
          <a:p>
            <a:pPr lvl="1"/>
            <a:r>
              <a:rPr lang="en-US">
                <a:cs typeface="Calibri"/>
              </a:rPr>
              <a:t>Ochsner</a:t>
            </a:r>
          </a:p>
          <a:p>
            <a:pPr lvl="1"/>
            <a:r>
              <a:rPr lang="en-US">
                <a:cs typeface="Calibri"/>
              </a:rPr>
              <a:t>Lafayette General / UHC (Ochsner)</a:t>
            </a:r>
          </a:p>
          <a:p>
            <a:pPr lvl="1"/>
            <a:r>
              <a:rPr lang="en-US">
                <a:cs typeface="Calibri"/>
              </a:rPr>
              <a:t>Our Lady of the Lake</a:t>
            </a:r>
          </a:p>
          <a:p>
            <a:pPr lvl="1"/>
            <a:r>
              <a:rPr lang="en-US">
                <a:cs typeface="Calibri"/>
              </a:rPr>
              <a:t>LCMC</a:t>
            </a:r>
          </a:p>
          <a:p>
            <a:pPr lvl="2"/>
            <a:r>
              <a:rPr lang="en-US">
                <a:cs typeface="Calibri"/>
              </a:rPr>
              <a:t>UMC New Orleans</a:t>
            </a:r>
          </a:p>
          <a:p>
            <a:pPr lvl="2"/>
            <a:r>
              <a:rPr lang="en-US">
                <a:cs typeface="Calibri"/>
              </a:rPr>
              <a:t>Children’s Hospital</a:t>
            </a:r>
          </a:p>
          <a:p>
            <a:pPr lvl="2"/>
            <a:r>
              <a:rPr lang="en-US">
                <a:cs typeface="Calibri"/>
              </a:rPr>
              <a:t>East Jefferson</a:t>
            </a:r>
          </a:p>
          <a:p>
            <a:pPr lvl="2"/>
            <a:r>
              <a:rPr lang="en-US">
                <a:cs typeface="Calibri"/>
              </a:rPr>
              <a:t>West Jefferson</a:t>
            </a:r>
          </a:p>
          <a:p>
            <a:pPr lvl="2"/>
            <a:r>
              <a:rPr lang="en-US">
                <a:cs typeface="Calibri"/>
              </a:rPr>
              <a:t>Touro</a:t>
            </a:r>
          </a:p>
        </p:txBody>
      </p:sp>
    </p:spTree>
    <p:extLst>
      <p:ext uri="{BB962C8B-B14F-4D97-AF65-F5344CB8AC3E}">
        <p14:creationId xmlns:p14="http://schemas.microsoft.com/office/powerpoint/2010/main" val="3093067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9F8F5-EBD6-4833-9E0B-5CD79A5AD694}"/>
              </a:ext>
            </a:extLst>
          </p:cNvPr>
          <p:cNvSpPr>
            <a:spLocks noGrp="1"/>
          </p:cNvSpPr>
          <p:nvPr>
            <p:ph type="title"/>
          </p:nvPr>
        </p:nvSpPr>
        <p:spPr/>
        <p:txBody>
          <a:bodyPr/>
          <a:lstStyle/>
          <a:p>
            <a:r>
              <a:rPr lang="en-US">
                <a:cs typeface="Calibri"/>
              </a:rPr>
              <a:t>Malpractice Coverage </a:t>
            </a:r>
            <a:endParaRPr lang="en-US"/>
          </a:p>
        </p:txBody>
      </p:sp>
      <p:sp>
        <p:nvSpPr>
          <p:cNvPr id="3" name="Content Placeholder 2">
            <a:extLst>
              <a:ext uri="{FF2B5EF4-FFF2-40B4-BE49-F238E27FC236}">
                <a16:creationId xmlns:a16="http://schemas.microsoft.com/office/drawing/2014/main" id="{0CFACFE5-77CE-48B4-9EC5-7F8A21C104CA}"/>
              </a:ext>
            </a:extLst>
          </p:cNvPr>
          <p:cNvSpPr>
            <a:spLocks noGrp="1"/>
          </p:cNvSpPr>
          <p:nvPr>
            <p:ph idx="1"/>
          </p:nvPr>
        </p:nvSpPr>
        <p:spPr>
          <a:xfrm>
            <a:off x="609600" y="1352799"/>
            <a:ext cx="8073242" cy="4773365"/>
          </a:xfrm>
        </p:spPr>
        <p:txBody>
          <a:bodyPr vert="horz" lIns="91440" tIns="45720" rIns="91440" bIns="45720" rtlCol="0" anchor="t">
            <a:normAutofit/>
          </a:bodyPr>
          <a:lstStyle/>
          <a:p>
            <a:r>
              <a:rPr lang="en-US">
                <a:ea typeface="+mn-lt"/>
                <a:cs typeface="+mn-lt"/>
              </a:rPr>
              <a:t>Due to Cynthia Scott April 1: </a:t>
            </a:r>
          </a:p>
          <a:p>
            <a:pPr lvl="1"/>
            <a:r>
              <a:rPr lang="en-US">
                <a:ea typeface="+mn-lt"/>
                <a:cs typeface="+mn-lt"/>
                <a:hlinkClick r:id="rId2"/>
              </a:rPr>
              <a:t>Malpractice Form - Forms &amp; Documents - GME Knowledge Base (atlassian.net)</a:t>
            </a:r>
          </a:p>
          <a:p>
            <a:pPr lvl="2"/>
            <a:r>
              <a:rPr lang="en-US">
                <a:ea typeface="+mn-lt"/>
                <a:cs typeface="+mn-lt"/>
              </a:rPr>
              <a:t>Cover sheet only</a:t>
            </a:r>
            <a:endParaRPr lang="en-US">
              <a:cs typeface="Calibri"/>
            </a:endParaRPr>
          </a:p>
          <a:p>
            <a:pPr lvl="2"/>
            <a:r>
              <a:rPr lang="en-US">
                <a:ea typeface="+mn-lt"/>
                <a:cs typeface="+mn-lt"/>
              </a:rPr>
              <a:t>Name: Program Name</a:t>
            </a:r>
          </a:p>
          <a:p>
            <a:pPr lvl="1"/>
            <a:r>
              <a:rPr lang="en-US">
                <a:ea typeface="+mn-lt"/>
                <a:cs typeface="+mn-lt"/>
                <a:hlinkClick r:id="rId3"/>
              </a:rPr>
              <a:t>AY Forms - Malpractice Spreadsheet </a:t>
            </a:r>
            <a:r>
              <a:rPr lang="en-US">
                <a:ea typeface="+mn-lt"/>
                <a:cs typeface="+mn-lt"/>
              </a:rPr>
              <a:t> </a:t>
            </a:r>
          </a:p>
          <a:p>
            <a:pPr lvl="1"/>
            <a:r>
              <a:rPr lang="en-US">
                <a:cs typeface="Calibri"/>
              </a:rPr>
              <a:t>Excel spreadsheet of a COMPLETE listing of all sites your house officers will rotate at for 23-24 AY.</a:t>
            </a:r>
          </a:p>
          <a:p>
            <a:endParaRPr lang="en-US">
              <a:cs typeface="Calibri"/>
            </a:endParaRPr>
          </a:p>
        </p:txBody>
      </p:sp>
      <p:pic>
        <p:nvPicPr>
          <p:cNvPr id="4" name="Picture 4" descr="Text, letter&#10;&#10;Description automatically generated">
            <a:extLst>
              <a:ext uri="{FF2B5EF4-FFF2-40B4-BE49-F238E27FC236}">
                <a16:creationId xmlns:a16="http://schemas.microsoft.com/office/drawing/2014/main" id="{FA3ADFA7-032A-B0F0-ACBB-43636D9371DF}"/>
              </a:ext>
            </a:extLst>
          </p:cNvPr>
          <p:cNvPicPr>
            <a:picLocks noChangeAspect="1"/>
          </p:cNvPicPr>
          <p:nvPr/>
        </p:nvPicPr>
        <p:blipFill>
          <a:blip r:embed="rId4"/>
          <a:stretch>
            <a:fillRect/>
          </a:stretch>
        </p:blipFill>
        <p:spPr>
          <a:xfrm>
            <a:off x="9053647" y="1012132"/>
            <a:ext cx="2743200" cy="3582296"/>
          </a:xfrm>
          <a:prstGeom prst="rect">
            <a:avLst/>
          </a:prstGeom>
        </p:spPr>
      </p:pic>
      <p:pic>
        <p:nvPicPr>
          <p:cNvPr id="5" name="Picture 5" descr="Table&#10;&#10;Description automatically generated">
            <a:extLst>
              <a:ext uri="{FF2B5EF4-FFF2-40B4-BE49-F238E27FC236}">
                <a16:creationId xmlns:a16="http://schemas.microsoft.com/office/drawing/2014/main" id="{84CE3FAD-52E3-66D1-7D84-80602BD2D5F5}"/>
              </a:ext>
            </a:extLst>
          </p:cNvPr>
          <p:cNvPicPr>
            <a:picLocks noChangeAspect="1"/>
          </p:cNvPicPr>
          <p:nvPr/>
        </p:nvPicPr>
        <p:blipFill>
          <a:blip r:embed="rId5"/>
          <a:stretch>
            <a:fillRect/>
          </a:stretch>
        </p:blipFill>
        <p:spPr>
          <a:xfrm>
            <a:off x="2903515" y="5329738"/>
            <a:ext cx="8928265" cy="1196057"/>
          </a:xfrm>
          <a:prstGeom prst="rect">
            <a:avLst/>
          </a:prstGeom>
        </p:spPr>
      </p:pic>
    </p:spTree>
    <p:extLst>
      <p:ext uri="{BB962C8B-B14F-4D97-AF65-F5344CB8AC3E}">
        <p14:creationId xmlns:p14="http://schemas.microsoft.com/office/powerpoint/2010/main" val="189170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443C-0318-49F9-9ED9-247E7F87B9B0}"/>
              </a:ext>
            </a:extLst>
          </p:cNvPr>
          <p:cNvSpPr>
            <a:spLocks noGrp="1"/>
          </p:cNvSpPr>
          <p:nvPr>
            <p:ph type="ctrTitle"/>
          </p:nvPr>
        </p:nvSpPr>
        <p:spPr>
          <a:xfrm>
            <a:off x="767509" y="-155574"/>
            <a:ext cx="10363200" cy="1470025"/>
          </a:xfrm>
        </p:spPr>
        <p:txBody>
          <a:bodyPr/>
          <a:lstStyle/>
          <a:p>
            <a:r>
              <a:rPr lang="en-US">
                <a:ea typeface="+mj-lt"/>
                <a:cs typeface="+mj-lt"/>
              </a:rPr>
              <a:t>Diplomas</a:t>
            </a:r>
            <a:endParaRPr lang="en-US"/>
          </a:p>
        </p:txBody>
      </p:sp>
      <p:sp>
        <p:nvSpPr>
          <p:cNvPr id="3" name="Subtitle 2">
            <a:extLst>
              <a:ext uri="{FF2B5EF4-FFF2-40B4-BE49-F238E27FC236}">
                <a16:creationId xmlns:a16="http://schemas.microsoft.com/office/drawing/2014/main" id="{E59BC953-39FA-44A4-8C0D-2AD3F19C5AB8}"/>
              </a:ext>
            </a:extLst>
          </p:cNvPr>
          <p:cNvSpPr>
            <a:spLocks noGrp="1"/>
          </p:cNvSpPr>
          <p:nvPr>
            <p:ph type="subTitle" idx="1"/>
          </p:nvPr>
        </p:nvSpPr>
        <p:spPr>
          <a:xfrm>
            <a:off x="919909" y="893285"/>
            <a:ext cx="10232833" cy="4791417"/>
          </a:xfrm>
        </p:spPr>
        <p:txBody>
          <a:bodyPr vert="horz" lIns="91440" tIns="45720" rIns="91440" bIns="45720" rtlCol="0" anchor="t">
            <a:noAutofit/>
          </a:bodyPr>
          <a:lstStyle/>
          <a:p>
            <a:pPr marL="457200" indent="-457200" algn="l">
              <a:buChar char="•"/>
            </a:pPr>
            <a:r>
              <a:rPr lang="en-US" sz="1600">
                <a:solidFill>
                  <a:schemeClr val="tx1"/>
                </a:solidFill>
                <a:ea typeface="+mn-lt"/>
                <a:cs typeface="+mn-lt"/>
              </a:rPr>
              <a:t>For guaranteed release in May 2023, certificate orders can be emailed immediately to </a:t>
            </a:r>
            <a:r>
              <a:rPr lang="en-US" sz="1600">
                <a:solidFill>
                  <a:schemeClr val="tx1"/>
                </a:solidFill>
                <a:ea typeface="+mn-lt"/>
                <a:cs typeface="+mn-lt"/>
                <a:hlinkClick r:id="rId2">
                  <a:extLst>
                    <a:ext uri="{A12FA001-AC4F-418D-AE19-62706E023703}">
                      <ahyp:hlinkClr xmlns:ahyp="http://schemas.microsoft.com/office/drawing/2018/hyperlinkcolor" val="tx"/>
                    </a:ext>
                  </a:extLst>
                </a:hlinkClick>
              </a:rPr>
              <a:t>registrar@lsuhsc.edu</a:t>
            </a:r>
            <a:r>
              <a:rPr lang="en-US" sz="1600">
                <a:solidFill>
                  <a:schemeClr val="tx1"/>
                </a:solidFill>
                <a:ea typeface="+mn-lt"/>
                <a:cs typeface="+mn-lt"/>
              </a:rPr>
              <a:t>.  Please include Certificate Order and your department on the subject line of the email. The coordinator and business manager will receive an email informing them when the order is ready along with the IT form for the transaction.  Certificates cannot be released until the signed IT form is returned to the Registrar’s Office.  The IT form may be returned by email, campus mail or in person.</a:t>
            </a:r>
            <a:endParaRPr lang="en-US" sz="1600">
              <a:solidFill>
                <a:schemeClr val="tx1"/>
              </a:solidFill>
              <a:cs typeface="Calibri"/>
            </a:endParaRPr>
          </a:p>
          <a:p>
            <a:pPr marL="457200" indent="-457200" algn="l">
              <a:buChar char="•"/>
            </a:pPr>
            <a:endParaRPr lang="en-US" sz="1600">
              <a:solidFill>
                <a:schemeClr val="tx1"/>
              </a:solidFill>
              <a:cs typeface="Calibri"/>
            </a:endParaRPr>
          </a:p>
          <a:p>
            <a:pPr marL="457200" indent="-457200" algn="l">
              <a:buChar char="•"/>
            </a:pPr>
            <a:r>
              <a:rPr lang="en-US" sz="1600">
                <a:solidFill>
                  <a:schemeClr val="tx1"/>
                </a:solidFill>
                <a:ea typeface="+mn-lt"/>
                <a:cs typeface="+mn-lt"/>
              </a:rPr>
              <a:t>Certificate requests will be processed in the order in which they are received.  The timeframe for processing is 3 to 4 weeks. </a:t>
            </a:r>
            <a:r>
              <a:rPr lang="en-US" sz="1600" b="1">
                <a:solidFill>
                  <a:schemeClr val="tx1"/>
                </a:solidFill>
                <a:ea typeface="+mn-lt"/>
                <a:cs typeface="+mn-lt"/>
              </a:rPr>
              <a:t>Orders received after April 28, 2023 will not be processed until May 30, 2023. </a:t>
            </a:r>
            <a:endParaRPr lang="en-US" sz="1600" b="1">
              <a:solidFill>
                <a:schemeClr val="tx1"/>
              </a:solidFill>
              <a:cs typeface="Calibri"/>
            </a:endParaRPr>
          </a:p>
          <a:p>
            <a:pPr marL="457200" indent="-457200" algn="l">
              <a:buChar char="•"/>
            </a:pPr>
            <a:endParaRPr lang="en-US" sz="1600" b="1">
              <a:solidFill>
                <a:schemeClr val="tx1"/>
              </a:solidFill>
              <a:ea typeface="+mn-lt"/>
              <a:cs typeface="+mn-lt"/>
            </a:endParaRPr>
          </a:p>
          <a:p>
            <a:pPr marL="457200" indent="-457200" algn="l">
              <a:buChar char="•"/>
            </a:pPr>
            <a:r>
              <a:rPr lang="en-US" sz="1600">
                <a:ea typeface="+mn-lt"/>
                <a:cs typeface="+mn-lt"/>
                <a:hlinkClick r:id="rId3"/>
              </a:rPr>
              <a:t>Certificate Order Form - Knowledge Base</a:t>
            </a:r>
            <a:r>
              <a:rPr lang="en-US" sz="1600">
                <a:ea typeface="+mn-lt"/>
                <a:cs typeface="+mn-lt"/>
              </a:rPr>
              <a:t> </a:t>
            </a:r>
            <a:endParaRPr lang="en-US" sz="1600" b="1">
              <a:solidFill>
                <a:schemeClr val="tx1"/>
              </a:solidFill>
              <a:cs typeface="Calibri"/>
            </a:endParaRPr>
          </a:p>
          <a:p>
            <a:pPr marL="457200" indent="-457200" algn="l">
              <a:buChar char="•"/>
            </a:pPr>
            <a:endParaRPr lang="en-US" sz="1600">
              <a:solidFill>
                <a:schemeClr val="tx1"/>
              </a:solidFill>
              <a:ea typeface="+mn-lt"/>
              <a:cs typeface="+mn-lt"/>
            </a:endParaRPr>
          </a:p>
          <a:p>
            <a:pPr marL="457200" indent="-457200" algn="l">
              <a:buChar char="•"/>
            </a:pPr>
            <a:r>
              <a:rPr lang="en-US" sz="1600">
                <a:solidFill>
                  <a:schemeClr val="tx1"/>
                </a:solidFill>
                <a:ea typeface="+mn-lt"/>
                <a:cs typeface="+mn-lt"/>
              </a:rPr>
              <a:t>NOTE:  Please adhere to the example format provided on the first line of the order form. Do not write over the example line. Incorrect orders will be sent back to make necessary corrections and will delay the processing time. There will be an additional $30 reprint fee for error submitted by the department coordinator i.e. misspellings, incorrect dates, etc.  Each department will be responsible for obtaining the appropriate signatures and sending the certificates to their final destination.</a:t>
            </a:r>
            <a:endParaRPr lang="en-US" sz="1600">
              <a:solidFill>
                <a:schemeClr val="tx1"/>
              </a:solidFill>
              <a:cs typeface="Calibri"/>
            </a:endParaRPr>
          </a:p>
          <a:p>
            <a:pPr marL="457200" indent="-457200" algn="l">
              <a:buChar char="•"/>
            </a:pPr>
            <a:endParaRPr lang="en-US" sz="1800">
              <a:solidFill>
                <a:schemeClr val="tx1"/>
              </a:solidFill>
              <a:cs typeface="Calibri"/>
            </a:endParaRPr>
          </a:p>
        </p:txBody>
      </p:sp>
    </p:spTree>
    <p:extLst>
      <p:ext uri="{BB962C8B-B14F-4D97-AF65-F5344CB8AC3E}">
        <p14:creationId xmlns:p14="http://schemas.microsoft.com/office/powerpoint/2010/main" val="2020812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2303E-7F0E-4113-84F0-74FB43AEE92B}"/>
              </a:ext>
            </a:extLst>
          </p:cNvPr>
          <p:cNvSpPr>
            <a:spLocks noGrp="1"/>
          </p:cNvSpPr>
          <p:nvPr>
            <p:ph type="title"/>
          </p:nvPr>
        </p:nvSpPr>
        <p:spPr/>
        <p:txBody>
          <a:bodyPr/>
          <a:lstStyle/>
          <a:p>
            <a:r>
              <a:rPr lang="en-US">
                <a:cs typeface="Calibri"/>
              </a:rPr>
              <a:t>GME Rotation Sites</a:t>
            </a:r>
            <a:endParaRPr lang="en-US"/>
          </a:p>
        </p:txBody>
      </p:sp>
      <p:sp>
        <p:nvSpPr>
          <p:cNvPr id="3" name="Content Placeholder 2">
            <a:extLst>
              <a:ext uri="{FF2B5EF4-FFF2-40B4-BE49-F238E27FC236}">
                <a16:creationId xmlns:a16="http://schemas.microsoft.com/office/drawing/2014/main" id="{685309F4-8D4B-4B0D-8341-1F31940EC9AA}"/>
              </a:ext>
            </a:extLst>
          </p:cNvPr>
          <p:cNvSpPr>
            <a:spLocks noGrp="1"/>
          </p:cNvSpPr>
          <p:nvPr>
            <p:ph idx="1"/>
          </p:nvPr>
        </p:nvSpPr>
        <p:spPr>
          <a:xfrm>
            <a:off x="609600" y="2237874"/>
            <a:ext cx="4748463" cy="3888290"/>
          </a:xfrm>
        </p:spPr>
        <p:txBody>
          <a:bodyPr>
            <a:normAutofit fontScale="70000" lnSpcReduction="20000"/>
          </a:bodyPr>
          <a:lstStyle/>
          <a:p>
            <a:r>
              <a:rPr lang="en-US" sz="2400"/>
              <a:t>Child Neurology</a:t>
            </a:r>
          </a:p>
          <a:p>
            <a:r>
              <a:rPr lang="en-US" sz="2400"/>
              <a:t>Clinical Neurophysiology</a:t>
            </a:r>
          </a:p>
          <a:p>
            <a:r>
              <a:rPr lang="en-US" sz="2400"/>
              <a:t>Emergency Medicine</a:t>
            </a:r>
          </a:p>
          <a:p>
            <a:r>
              <a:rPr lang="en-US" sz="2400"/>
              <a:t>Emergency Medicine - Hyperbaric</a:t>
            </a:r>
          </a:p>
          <a:p>
            <a:r>
              <a:rPr lang="en-US" sz="2400"/>
              <a:t>Epilepsy</a:t>
            </a:r>
          </a:p>
          <a:p>
            <a:r>
              <a:rPr lang="en-US" sz="2400"/>
              <a:t>Family Medicine - Kenner</a:t>
            </a:r>
          </a:p>
          <a:p>
            <a:r>
              <a:rPr lang="en-US" sz="2400"/>
              <a:t>Family Medicine - Lake Charles</a:t>
            </a:r>
          </a:p>
          <a:p>
            <a:r>
              <a:rPr lang="en-US" sz="2400"/>
              <a:t>Hospice and Palliative Medicine - Baton Rouge</a:t>
            </a:r>
          </a:p>
          <a:p>
            <a:r>
              <a:rPr lang="en-US" sz="2400"/>
              <a:t>Internal Medicine / Emergency Medicine</a:t>
            </a:r>
          </a:p>
          <a:p>
            <a:r>
              <a:rPr lang="en-US" sz="2400"/>
              <a:t>LSU School of Dentistry</a:t>
            </a:r>
          </a:p>
          <a:p>
            <a:r>
              <a:rPr lang="en-US" sz="2400"/>
              <a:t>Neurology</a:t>
            </a:r>
          </a:p>
          <a:p>
            <a:r>
              <a:rPr lang="en-US" sz="2400"/>
              <a:t>Neurosurgery</a:t>
            </a:r>
          </a:p>
          <a:p>
            <a:r>
              <a:rPr lang="en-US" sz="2400"/>
              <a:t>Neurotology</a:t>
            </a:r>
          </a:p>
        </p:txBody>
      </p:sp>
      <p:sp>
        <p:nvSpPr>
          <p:cNvPr id="5" name="Content Placeholder 2">
            <a:extLst>
              <a:ext uri="{FF2B5EF4-FFF2-40B4-BE49-F238E27FC236}">
                <a16:creationId xmlns:a16="http://schemas.microsoft.com/office/drawing/2014/main" id="{685309F4-8D4B-4B0D-8341-1F31940EC9AA}"/>
              </a:ext>
            </a:extLst>
          </p:cNvPr>
          <p:cNvSpPr txBox="1">
            <a:spLocks/>
          </p:cNvSpPr>
          <p:nvPr/>
        </p:nvSpPr>
        <p:spPr>
          <a:xfrm>
            <a:off x="5358063" y="2237874"/>
            <a:ext cx="6128084" cy="388829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a:t>Obstetrics and Gynecology</a:t>
            </a:r>
          </a:p>
          <a:p>
            <a:r>
              <a:rPr lang="en-US" sz="2400"/>
              <a:t>Ophthalmology</a:t>
            </a:r>
          </a:p>
          <a:p>
            <a:r>
              <a:rPr lang="en-US" sz="2400"/>
              <a:t>Ophthalmology - Retina (Non </a:t>
            </a:r>
            <a:r>
              <a:rPr lang="en-US" sz="2400" err="1"/>
              <a:t>Accred</a:t>
            </a:r>
            <a:r>
              <a:rPr lang="en-US" sz="2400"/>
              <a:t>)</a:t>
            </a:r>
          </a:p>
          <a:p>
            <a:r>
              <a:rPr lang="en-US" sz="2400" err="1"/>
              <a:t>Orthopaedic</a:t>
            </a:r>
            <a:r>
              <a:rPr lang="en-US" sz="2400"/>
              <a:t> Surgery</a:t>
            </a:r>
          </a:p>
          <a:p>
            <a:r>
              <a:rPr lang="en-US" sz="2400"/>
              <a:t>Pediatric </a:t>
            </a:r>
            <a:r>
              <a:rPr lang="en-US" sz="2400" err="1"/>
              <a:t>Orthopaedics</a:t>
            </a:r>
            <a:endParaRPr lang="en-US" sz="2400"/>
          </a:p>
          <a:p>
            <a:r>
              <a:rPr lang="en-US" sz="2400"/>
              <a:t>Pediatrics/Emergency Medicine</a:t>
            </a:r>
          </a:p>
          <a:p>
            <a:r>
              <a:rPr lang="en-US" sz="2400"/>
              <a:t>Psychiatry - Consultation/Liaison</a:t>
            </a:r>
          </a:p>
          <a:p>
            <a:r>
              <a:rPr lang="en-US" sz="2400"/>
              <a:t>Psychiatry - Forensic</a:t>
            </a:r>
          </a:p>
          <a:p>
            <a:r>
              <a:rPr lang="en-US" sz="2400"/>
              <a:t>Surgery</a:t>
            </a:r>
          </a:p>
          <a:p>
            <a:r>
              <a:rPr lang="en-US" sz="2400"/>
              <a:t>Surgery - Critical Care</a:t>
            </a:r>
          </a:p>
          <a:p>
            <a:r>
              <a:rPr lang="en-US" sz="2400"/>
              <a:t>UHC - Family Medicine</a:t>
            </a:r>
          </a:p>
          <a:p>
            <a:r>
              <a:rPr lang="en-US" sz="2400"/>
              <a:t>UHC - Geriatrics</a:t>
            </a:r>
          </a:p>
          <a:p>
            <a:r>
              <a:rPr lang="en-US" sz="2400"/>
              <a:t>UHC - Internal Medicine</a:t>
            </a:r>
          </a:p>
          <a:p>
            <a:r>
              <a:rPr lang="en-US" sz="2400"/>
              <a:t>UHC - Sports Medicine</a:t>
            </a:r>
          </a:p>
        </p:txBody>
      </p:sp>
      <p:sp>
        <p:nvSpPr>
          <p:cNvPr id="6" name="Title 1">
            <a:extLst>
              <a:ext uri="{FF2B5EF4-FFF2-40B4-BE49-F238E27FC236}">
                <a16:creationId xmlns:a16="http://schemas.microsoft.com/office/drawing/2014/main" id="{36C2303E-7F0E-4113-84F0-74FB43AEE92B}"/>
              </a:ext>
            </a:extLst>
          </p:cNvPr>
          <p:cNvSpPr txBox="1">
            <a:spLocks/>
          </p:cNvSpPr>
          <p:nvPr/>
        </p:nvSpPr>
        <p:spPr>
          <a:xfrm>
            <a:off x="609600" y="1094874"/>
            <a:ext cx="10972800" cy="58954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a:cs typeface="Calibri"/>
              </a:rPr>
              <a:t>Programs Not Confirmed as of yesterday</a:t>
            </a:r>
            <a:endParaRPr lang="en-US" sz="3200"/>
          </a:p>
        </p:txBody>
      </p:sp>
    </p:spTree>
    <p:extLst>
      <p:ext uri="{BB962C8B-B14F-4D97-AF65-F5344CB8AC3E}">
        <p14:creationId xmlns:p14="http://schemas.microsoft.com/office/powerpoint/2010/main" val="1518889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13E4D-6A22-448A-9130-C13333F4E845}"/>
              </a:ext>
            </a:extLst>
          </p:cNvPr>
          <p:cNvSpPr>
            <a:spLocks noGrp="1"/>
          </p:cNvSpPr>
          <p:nvPr>
            <p:ph type="title"/>
          </p:nvPr>
        </p:nvSpPr>
        <p:spPr/>
        <p:txBody>
          <a:bodyPr/>
          <a:lstStyle/>
          <a:p>
            <a:r>
              <a:rPr lang="en-US">
                <a:cs typeface="Calibri"/>
              </a:rPr>
              <a:t>Spring Training Calendar </a:t>
            </a:r>
            <a:endParaRPr lang="en-US"/>
          </a:p>
        </p:txBody>
      </p:sp>
      <p:sp>
        <p:nvSpPr>
          <p:cNvPr id="3" name="Content Placeholder 2">
            <a:extLst>
              <a:ext uri="{FF2B5EF4-FFF2-40B4-BE49-F238E27FC236}">
                <a16:creationId xmlns:a16="http://schemas.microsoft.com/office/drawing/2014/main" id="{BE0C8648-2D38-475C-A9A7-E6C6E9CE5BC2}"/>
              </a:ext>
            </a:extLst>
          </p:cNvPr>
          <p:cNvSpPr>
            <a:spLocks noGrp="1"/>
          </p:cNvSpPr>
          <p:nvPr>
            <p:ph idx="1"/>
          </p:nvPr>
        </p:nvSpPr>
        <p:spPr>
          <a:xfrm>
            <a:off x="692227" y="1251334"/>
            <a:ext cx="10972800" cy="4525963"/>
          </a:xfrm>
        </p:spPr>
        <p:txBody>
          <a:bodyPr vert="horz" lIns="91440" tIns="45720" rIns="91440" bIns="45720" rtlCol="0" anchor="t">
            <a:normAutofit fontScale="92500" lnSpcReduction="20000"/>
          </a:bodyPr>
          <a:lstStyle/>
          <a:p>
            <a:r>
              <a:rPr lang="en-US">
                <a:cs typeface="Calibri"/>
              </a:rPr>
              <a:t>April: TAGME (TBD)</a:t>
            </a:r>
          </a:p>
          <a:p>
            <a:r>
              <a:rPr lang="en-US">
                <a:ea typeface="Calibri"/>
                <a:cs typeface="Calibri"/>
              </a:rPr>
              <a:t>April 20th: CORE in Person!</a:t>
            </a:r>
            <a:endParaRPr lang="en-US">
              <a:cs typeface="Calibri"/>
            </a:endParaRPr>
          </a:p>
          <a:p>
            <a:r>
              <a:rPr lang="en-US">
                <a:cs typeface="Calibri"/>
              </a:rPr>
              <a:t>May 3, 2023, 10am-12pm: HR I-9 walk through </a:t>
            </a:r>
          </a:p>
          <a:p>
            <a:r>
              <a:rPr lang="en-US">
                <a:cs typeface="Calibri"/>
              </a:rPr>
              <a:t>June: PLA and Block Scheduling meet ups</a:t>
            </a:r>
            <a:endParaRPr lang="en-US">
              <a:ea typeface="Calibri"/>
              <a:cs typeface="Calibri"/>
            </a:endParaRPr>
          </a:p>
          <a:p>
            <a:pPr lvl="1"/>
            <a:r>
              <a:rPr lang="en-US">
                <a:ea typeface="Calibri"/>
                <a:cs typeface="Calibri"/>
              </a:rPr>
              <a:t>13th: 9am-10:30- Block Scheduling</a:t>
            </a:r>
          </a:p>
          <a:p>
            <a:pPr lvl="1"/>
            <a:r>
              <a:rPr lang="en-US">
                <a:ea typeface="Calibri"/>
                <a:cs typeface="Calibri"/>
              </a:rPr>
              <a:t>13th: 10:30-12: PLA</a:t>
            </a:r>
          </a:p>
          <a:p>
            <a:pPr lvl="1"/>
            <a:r>
              <a:rPr lang="en-US">
                <a:cs typeface="Calibri"/>
              </a:rPr>
              <a:t>15th: 1-2pm: Block Scheduling </a:t>
            </a:r>
            <a:endParaRPr lang="en-US">
              <a:ea typeface="Calibri"/>
              <a:cs typeface="Calibri"/>
            </a:endParaRPr>
          </a:p>
          <a:p>
            <a:r>
              <a:rPr lang="en-US">
                <a:cs typeface="Calibri"/>
              </a:rPr>
              <a:t>July20th: Accreditation @ CORE</a:t>
            </a:r>
            <a:endParaRPr lang="en-US">
              <a:ea typeface="Calibri"/>
              <a:cs typeface="Calibri"/>
            </a:endParaRPr>
          </a:p>
          <a:p>
            <a:pPr lvl="1"/>
            <a:r>
              <a:rPr lang="en-US">
                <a:ea typeface="Calibri"/>
                <a:cs typeface="Calibri"/>
              </a:rPr>
              <a:t>Potluck w/ CAG</a:t>
            </a:r>
          </a:p>
          <a:p>
            <a:r>
              <a:rPr lang="en-US">
                <a:cs typeface="Calibri"/>
              </a:rPr>
              <a:t>August: </a:t>
            </a:r>
            <a:r>
              <a:rPr lang="en-US">
                <a:ea typeface="+mn-lt"/>
                <a:cs typeface="+mn-lt"/>
              </a:rPr>
              <a:t>Networking event</a:t>
            </a:r>
          </a:p>
          <a:p>
            <a:endParaRPr lang="en-US">
              <a:cs typeface="Calibri"/>
            </a:endParaRPr>
          </a:p>
        </p:txBody>
      </p:sp>
    </p:spTree>
    <p:extLst>
      <p:ext uri="{BB962C8B-B14F-4D97-AF65-F5344CB8AC3E}">
        <p14:creationId xmlns:p14="http://schemas.microsoft.com/office/powerpoint/2010/main" val="3730281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13E4D-6A22-448A-9130-C13333F4E845}"/>
              </a:ext>
            </a:extLst>
          </p:cNvPr>
          <p:cNvSpPr>
            <a:spLocks noGrp="1"/>
          </p:cNvSpPr>
          <p:nvPr>
            <p:ph type="title"/>
          </p:nvPr>
        </p:nvSpPr>
        <p:spPr/>
        <p:txBody>
          <a:bodyPr/>
          <a:lstStyle/>
          <a:p>
            <a:r>
              <a:rPr lang="en-US">
                <a:cs typeface="Calibri"/>
              </a:rPr>
              <a:t>Reminders</a:t>
            </a:r>
            <a:endParaRPr lang="en-US"/>
          </a:p>
        </p:txBody>
      </p:sp>
      <p:sp>
        <p:nvSpPr>
          <p:cNvPr id="3" name="Content Placeholder 2">
            <a:extLst>
              <a:ext uri="{FF2B5EF4-FFF2-40B4-BE49-F238E27FC236}">
                <a16:creationId xmlns:a16="http://schemas.microsoft.com/office/drawing/2014/main" id="{BE0C8648-2D38-475C-A9A7-E6C6E9CE5BC2}"/>
              </a:ext>
            </a:extLst>
          </p:cNvPr>
          <p:cNvSpPr>
            <a:spLocks noGrp="1"/>
          </p:cNvSpPr>
          <p:nvPr>
            <p:ph idx="1"/>
          </p:nvPr>
        </p:nvSpPr>
        <p:spPr>
          <a:xfrm>
            <a:off x="609600" y="1168707"/>
            <a:ext cx="10972800" cy="4525963"/>
          </a:xfrm>
        </p:spPr>
        <p:txBody>
          <a:bodyPr vert="horz" lIns="91440" tIns="45720" rIns="91440" bIns="45720" rtlCol="0" anchor="t">
            <a:normAutofit/>
          </a:bodyPr>
          <a:lstStyle/>
          <a:p>
            <a:pPr marL="514350" lvl="1" indent="0">
              <a:lnSpc>
                <a:spcPct val="107000"/>
              </a:lnSpc>
              <a:spcBef>
                <a:spcPts val="0"/>
              </a:spcBef>
              <a:buNone/>
            </a:pPr>
            <a:endParaRPr lang="en-US" sz="2600">
              <a:ea typeface="+mn-lt"/>
              <a:cs typeface="+mn-lt"/>
            </a:endParaRPr>
          </a:p>
          <a:p>
            <a:r>
              <a:rPr lang="en-US" b="1" dirty="0">
                <a:cs typeface="Calibri"/>
              </a:rPr>
              <a:t>**SSN due March 24th in NI</a:t>
            </a:r>
            <a:endParaRPr lang="en-US" dirty="0">
              <a:cs typeface="Calibri"/>
            </a:endParaRPr>
          </a:p>
          <a:p>
            <a:r>
              <a:rPr lang="en-US" dirty="0">
                <a:ea typeface="+mn-lt"/>
                <a:cs typeface="+mn-lt"/>
              </a:rPr>
              <a:t>Payroll Lockout is Monday, March 27, 2023 for March 1-16</a:t>
            </a:r>
          </a:p>
          <a:p>
            <a:pPr lvl="1"/>
            <a:r>
              <a:rPr lang="en-US" dirty="0">
                <a:ea typeface="+mn-lt"/>
                <a:cs typeface="+mn-lt"/>
              </a:rPr>
              <a:t>Check Un-assigned/Under Assigned</a:t>
            </a:r>
          </a:p>
          <a:p>
            <a:r>
              <a:rPr lang="en-US" dirty="0">
                <a:ea typeface="+mn-lt"/>
                <a:cs typeface="+mn-lt"/>
              </a:rPr>
              <a:t>March BOM Reports are due NOW !</a:t>
            </a:r>
          </a:p>
          <a:p>
            <a:r>
              <a:rPr lang="en-US" dirty="0">
                <a:ea typeface="+mn-lt"/>
                <a:cs typeface="+mn-lt"/>
              </a:rPr>
              <a:t>February EOM Reports are due NOW!</a:t>
            </a:r>
          </a:p>
          <a:p>
            <a:r>
              <a:rPr lang="en-US" dirty="0">
                <a:ea typeface="+mn-lt"/>
                <a:cs typeface="+mn-lt"/>
              </a:rPr>
              <a:t>March EOM Reports are due April 6, 2023</a:t>
            </a:r>
          </a:p>
          <a:p>
            <a:pPr marL="0" indent="0">
              <a:buNone/>
            </a:pPr>
            <a:endParaRPr lang="en-US" b="1">
              <a:cs typeface="Calibri"/>
            </a:endParaRPr>
          </a:p>
          <a:p>
            <a:pPr marL="457200" lvl="1" indent="0">
              <a:buNone/>
            </a:pPr>
            <a:endParaRPr lang="en-US">
              <a:cs typeface="Calibri"/>
            </a:endParaRPr>
          </a:p>
        </p:txBody>
      </p:sp>
    </p:spTree>
    <p:extLst>
      <p:ext uri="{BB962C8B-B14F-4D97-AF65-F5344CB8AC3E}">
        <p14:creationId xmlns:p14="http://schemas.microsoft.com/office/powerpoint/2010/main" val="1391689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5701-ED83-4FE2-99D2-628266550F95}"/>
              </a:ext>
            </a:extLst>
          </p:cNvPr>
          <p:cNvSpPr>
            <a:spLocks noGrp="1"/>
          </p:cNvSpPr>
          <p:nvPr>
            <p:ph type="title"/>
          </p:nvPr>
        </p:nvSpPr>
        <p:spPr/>
        <p:txBody>
          <a:bodyPr/>
          <a:lstStyle/>
          <a:p>
            <a:r>
              <a:rPr lang="en-US">
                <a:cs typeface="Calibri"/>
              </a:rPr>
              <a:t>Orientation Dates</a:t>
            </a:r>
            <a:endParaRPr lang="en-US"/>
          </a:p>
        </p:txBody>
      </p:sp>
      <p:sp>
        <p:nvSpPr>
          <p:cNvPr id="3" name="Content Placeholder 2">
            <a:extLst>
              <a:ext uri="{FF2B5EF4-FFF2-40B4-BE49-F238E27FC236}">
                <a16:creationId xmlns:a16="http://schemas.microsoft.com/office/drawing/2014/main" id="{7C4FB7F0-53C5-4EE2-9971-FB8A34006D16}"/>
              </a:ext>
            </a:extLst>
          </p:cNvPr>
          <p:cNvSpPr>
            <a:spLocks noGrp="1"/>
          </p:cNvSpPr>
          <p:nvPr>
            <p:ph idx="1"/>
          </p:nvPr>
        </p:nvSpPr>
        <p:spPr>
          <a:xfrm>
            <a:off x="749968" y="1163445"/>
            <a:ext cx="10972800" cy="4525963"/>
          </a:xfrm>
        </p:spPr>
        <p:txBody>
          <a:bodyPr vert="horz" lIns="91440" tIns="45720" rIns="91440" bIns="45720" rtlCol="0" anchor="t">
            <a:noAutofit/>
          </a:bodyPr>
          <a:lstStyle/>
          <a:p>
            <a:pPr marL="0" indent="0">
              <a:buNone/>
            </a:pPr>
            <a:endParaRPr lang="en-US" sz="2400" b="1">
              <a:cs typeface="Calibri"/>
            </a:endParaRPr>
          </a:p>
          <a:p>
            <a:pPr marL="0" indent="0">
              <a:buNone/>
            </a:pPr>
            <a:r>
              <a:rPr lang="en-US" sz="3600" b="1">
                <a:cs typeface="Calibri"/>
              </a:rPr>
              <a:t>LSU-NO</a:t>
            </a:r>
            <a:r>
              <a:rPr lang="en-US" sz="3600">
                <a:cs typeface="Calibri"/>
              </a:rPr>
              <a:t>: June 26 and June 27, 2023</a:t>
            </a:r>
          </a:p>
          <a:p>
            <a:pPr marL="0" indent="0">
              <a:buNone/>
            </a:pPr>
            <a:r>
              <a:rPr lang="en-US" sz="3600" b="1">
                <a:cs typeface="Calibri"/>
              </a:rPr>
              <a:t>LCMC</a:t>
            </a:r>
            <a:r>
              <a:rPr lang="en-US" sz="3600">
                <a:cs typeface="Calibri"/>
              </a:rPr>
              <a:t>: June 28 pick-up. Online modules required. Virtual Orientation sessions available TBD. </a:t>
            </a:r>
          </a:p>
          <a:p>
            <a:pPr marL="0" indent="0">
              <a:buNone/>
            </a:pPr>
            <a:r>
              <a:rPr lang="en-US" sz="3600" b="1">
                <a:cs typeface="Calibri"/>
              </a:rPr>
              <a:t>LSU-BR: </a:t>
            </a:r>
            <a:r>
              <a:rPr lang="en-US" sz="3600">
                <a:cs typeface="Calibri"/>
              </a:rPr>
              <a:t>TBD</a:t>
            </a:r>
          </a:p>
          <a:p>
            <a:pPr marL="0" indent="0">
              <a:buNone/>
            </a:pPr>
            <a:r>
              <a:rPr lang="en-US" sz="3600" b="1">
                <a:cs typeface="Calibri"/>
              </a:rPr>
              <a:t>EPIC Training for LCMC</a:t>
            </a:r>
            <a:r>
              <a:rPr lang="en-US" sz="3600">
                <a:cs typeface="Calibri"/>
              </a:rPr>
              <a:t>: Virtual. Online modules required. </a:t>
            </a:r>
          </a:p>
        </p:txBody>
      </p:sp>
    </p:spTree>
    <p:extLst>
      <p:ext uri="{BB962C8B-B14F-4D97-AF65-F5344CB8AC3E}">
        <p14:creationId xmlns:p14="http://schemas.microsoft.com/office/powerpoint/2010/main" val="43176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681D-A899-44A2-949E-4BA1E7E41F91}"/>
              </a:ext>
            </a:extLst>
          </p:cNvPr>
          <p:cNvSpPr>
            <a:spLocks noGrp="1"/>
          </p:cNvSpPr>
          <p:nvPr>
            <p:ph type="title"/>
          </p:nvPr>
        </p:nvSpPr>
        <p:spPr/>
        <p:txBody>
          <a:bodyPr>
            <a:normAutofit/>
          </a:bodyPr>
          <a:lstStyle/>
          <a:p>
            <a:pPr>
              <a:lnSpc>
                <a:spcPct val="107000"/>
              </a:lnSpc>
              <a:spcBef>
                <a:spcPts val="0"/>
              </a:spcBef>
            </a:pPr>
            <a:r>
              <a:rPr lang="en-US">
                <a:cs typeface="Calibri"/>
              </a:rPr>
              <a:t>LSBME Permit Application</a:t>
            </a:r>
            <a:br>
              <a:rPr lang="en-US">
                <a:cs typeface="Calibri"/>
              </a:rPr>
            </a:br>
            <a:r>
              <a:rPr lang="en-US" sz="1400" b="1">
                <a:cs typeface="Calibri"/>
              </a:rPr>
              <a:t>If the Incoming Resident/Fellow is not sure what permit or application to complete, they should contact their analyst at the LSBME</a:t>
            </a:r>
            <a:endParaRPr lang="en-US" b="1">
              <a:cs typeface="Calibri"/>
            </a:endParaRPr>
          </a:p>
        </p:txBody>
      </p:sp>
      <p:sp>
        <p:nvSpPr>
          <p:cNvPr id="3" name="Content Placeholder 2">
            <a:extLst>
              <a:ext uri="{FF2B5EF4-FFF2-40B4-BE49-F238E27FC236}">
                <a16:creationId xmlns:a16="http://schemas.microsoft.com/office/drawing/2014/main" id="{50D76689-C0DD-44B8-B71E-E0A8AF288357}"/>
              </a:ext>
            </a:extLst>
          </p:cNvPr>
          <p:cNvSpPr>
            <a:spLocks noGrp="1"/>
          </p:cNvSpPr>
          <p:nvPr>
            <p:ph idx="1"/>
          </p:nvPr>
        </p:nvSpPr>
        <p:spPr>
          <a:xfrm>
            <a:off x="303849" y="1287438"/>
            <a:ext cx="11400890" cy="4388975"/>
          </a:xfrm>
        </p:spPr>
        <p:txBody>
          <a:bodyPr vert="horz" lIns="91440" tIns="45720" rIns="91440" bIns="45720" rtlCol="0" anchor="t">
            <a:normAutofit fontScale="32500" lnSpcReduction="20000"/>
          </a:bodyPr>
          <a:lstStyle/>
          <a:p>
            <a:pPr marL="0" indent="0">
              <a:buNone/>
            </a:pPr>
            <a:r>
              <a:rPr lang="en-US" b="1">
                <a:ea typeface="Calibri"/>
                <a:cs typeface="Calibri"/>
              </a:rPr>
              <a:t>Types of Training Permits</a:t>
            </a:r>
          </a:p>
          <a:p>
            <a:pPr marL="0" indent="0">
              <a:buNone/>
            </a:pPr>
            <a:endParaRPr lang="en-US">
              <a:ea typeface="Calibri"/>
              <a:cs typeface="Calibri"/>
            </a:endParaRPr>
          </a:p>
          <a:p>
            <a:pPr marL="457200" indent="-457200"/>
            <a:r>
              <a:rPr lang="en-US" b="1">
                <a:ea typeface="Calibri"/>
                <a:cs typeface="Calibri"/>
              </a:rPr>
              <a:t>U</a:t>
            </a:r>
            <a:r>
              <a:rPr lang="en-US" b="1">
                <a:cs typeface="Calibri"/>
              </a:rPr>
              <a:t>.S. Medical Graduate (PGY) Initial Licensure-Internship Permit</a:t>
            </a:r>
          </a:p>
          <a:p>
            <a:pPr lvl="1"/>
            <a:r>
              <a:rPr lang="en-US">
                <a:ea typeface="+mn-lt"/>
                <a:cs typeface="Calibri"/>
              </a:rPr>
              <a:t>PGY 1</a:t>
            </a:r>
            <a:endParaRPr lang="en-US">
              <a:ea typeface="+mn-lt"/>
              <a:cs typeface="+mn-lt"/>
            </a:endParaRPr>
          </a:p>
          <a:p>
            <a:pPr lvl="2"/>
            <a:r>
              <a:rPr lang="en-US">
                <a:ea typeface="+mn-lt"/>
                <a:cs typeface="Calibri"/>
              </a:rPr>
              <a:t>Issued to graduates of a Medical School in the U.S., Puerto Rico, and Canada</a:t>
            </a:r>
            <a:endParaRPr lang="en-US">
              <a:ea typeface="+mn-lt"/>
              <a:cs typeface="+mn-lt"/>
            </a:endParaRPr>
          </a:p>
          <a:p>
            <a:pPr lvl="2"/>
            <a:r>
              <a:rPr lang="en-US">
                <a:ea typeface="+mn-lt"/>
                <a:cs typeface="Calibri"/>
              </a:rPr>
              <a:t>For first year internship</a:t>
            </a:r>
            <a:endParaRPr lang="en-US">
              <a:ea typeface="+mn-lt"/>
              <a:cs typeface="+mn-lt"/>
            </a:endParaRPr>
          </a:p>
          <a:p>
            <a:pPr lvl="2"/>
            <a:r>
              <a:rPr lang="en-US">
                <a:ea typeface="+mn-lt"/>
                <a:cs typeface="Calibri"/>
              </a:rPr>
              <a:t>Valid for up to 12 months</a:t>
            </a:r>
            <a:endParaRPr lang="en-US">
              <a:ea typeface="+mn-lt"/>
              <a:cs typeface="+mn-lt"/>
            </a:endParaRPr>
          </a:p>
          <a:p>
            <a:pPr lvl="2"/>
            <a:r>
              <a:rPr lang="en-US">
                <a:ea typeface="+mn-lt"/>
                <a:cs typeface="Calibri"/>
              </a:rPr>
              <a:t>Initial Fee is $50.00</a:t>
            </a:r>
            <a:endParaRPr lang="en-US">
              <a:ea typeface="+mn-lt"/>
              <a:cs typeface="+mn-lt"/>
            </a:endParaRPr>
          </a:p>
          <a:p>
            <a:pPr lvl="1"/>
            <a:r>
              <a:rPr lang="en-US">
                <a:ea typeface="+mn-lt"/>
                <a:cs typeface="Calibri"/>
              </a:rPr>
              <a:t>PGY 2</a:t>
            </a:r>
            <a:endParaRPr lang="en-US">
              <a:ea typeface="+mn-lt"/>
              <a:cs typeface="+mn-lt"/>
            </a:endParaRPr>
          </a:p>
          <a:p>
            <a:pPr lvl="2"/>
            <a:r>
              <a:rPr lang="en-US">
                <a:ea typeface="+mn-lt"/>
                <a:cs typeface="Calibri"/>
              </a:rPr>
              <a:t>Issued to graduates of a Medical School in the U.S., Puerto Rico and Canada, Resident or Fellow</a:t>
            </a:r>
            <a:endParaRPr lang="en-US">
              <a:ea typeface="+mn-lt"/>
              <a:cs typeface="+mn-lt"/>
            </a:endParaRPr>
          </a:p>
          <a:p>
            <a:pPr lvl="2"/>
            <a:r>
              <a:rPr lang="en-US">
                <a:ea typeface="+mn-lt"/>
                <a:cs typeface="Calibri"/>
              </a:rPr>
              <a:t>Can be issued to graduates of a Medical School that have not taken Step 3</a:t>
            </a:r>
            <a:endParaRPr lang="en-US">
              <a:ea typeface="+mn-lt"/>
              <a:cs typeface="+mn-lt"/>
            </a:endParaRPr>
          </a:p>
          <a:p>
            <a:pPr lvl="2"/>
            <a:r>
              <a:rPr lang="en-US">
                <a:ea typeface="+mn-lt"/>
                <a:cs typeface="Calibri"/>
              </a:rPr>
              <a:t>If applicant has not previously received an LSBME-issued PGY 1 permit (i.e. moving to LA from out-of-state &amp; applying for a PGY 2 permit), applicant completes application and provide letter from PGY 2 program director</a:t>
            </a:r>
            <a:endParaRPr lang="en-US">
              <a:ea typeface="+mn-lt"/>
              <a:cs typeface="+mn-lt"/>
            </a:endParaRPr>
          </a:p>
          <a:p>
            <a:pPr lvl="2"/>
            <a:r>
              <a:rPr lang="en-US">
                <a:ea typeface="+mn-lt"/>
                <a:cs typeface="Calibri"/>
              </a:rPr>
              <a:t>Valid for up to 12 months</a:t>
            </a:r>
            <a:endParaRPr lang="en-US">
              <a:ea typeface="+mn-lt"/>
              <a:cs typeface="+mn-lt"/>
            </a:endParaRPr>
          </a:p>
          <a:p>
            <a:pPr lvl="2"/>
            <a:r>
              <a:rPr lang="en-US">
                <a:ea typeface="+mn-lt"/>
                <a:cs typeface="Calibri"/>
              </a:rPr>
              <a:t>Initial Fee is $100.00</a:t>
            </a:r>
          </a:p>
          <a:p>
            <a:pPr marL="514350" lvl="1" indent="0">
              <a:buNone/>
            </a:pPr>
            <a:endParaRPr lang="en-US">
              <a:ea typeface="Calibri"/>
              <a:cs typeface="Calibri"/>
            </a:endParaRPr>
          </a:p>
          <a:p>
            <a:pPr marL="457200" indent="-457200"/>
            <a:r>
              <a:rPr lang="en-US" b="1">
                <a:ea typeface="Calibri"/>
                <a:cs typeface="Calibri"/>
              </a:rPr>
              <a:t>International Medical Graduate (IMG/FMG) – Graduate Education Temporary Permit (GETP)</a:t>
            </a:r>
          </a:p>
          <a:p>
            <a:pPr lvl="2"/>
            <a:r>
              <a:rPr lang="en-US">
                <a:ea typeface="Calibri"/>
                <a:cs typeface="Calibri"/>
              </a:rPr>
              <a:t>Issued to an international medical graduate (a graduate of a medical school located outside of the U.S., Puerto Rico,  and Canada), Resident or fellow</a:t>
            </a:r>
          </a:p>
          <a:p>
            <a:pPr lvl="2">
              <a:buChar char="•"/>
            </a:pPr>
            <a:r>
              <a:rPr lang="en-US">
                <a:ea typeface="Calibri"/>
                <a:cs typeface="Calibri"/>
              </a:rPr>
              <a:t>ECFMG Certificate</a:t>
            </a:r>
          </a:p>
          <a:p>
            <a:pPr lvl="2"/>
            <a:r>
              <a:rPr lang="en-US">
                <a:ea typeface="Calibri"/>
                <a:cs typeface="Calibri"/>
              </a:rPr>
              <a:t>Commitment from an accredited Louisiana medical school, college or other accredited medical institution</a:t>
            </a:r>
          </a:p>
          <a:p>
            <a:pPr lvl="2"/>
            <a:r>
              <a:rPr lang="en-US">
                <a:ea typeface="Calibri"/>
                <a:cs typeface="Calibri"/>
              </a:rPr>
              <a:t>Possess a doctor or medicine degree duly issued by a medical school approved by the board.  Diploma must be in English, if not, must be accompanied by a certified translation into English</a:t>
            </a:r>
          </a:p>
          <a:p>
            <a:pPr lvl="2"/>
            <a:r>
              <a:rPr lang="en-US">
                <a:ea typeface="Calibri"/>
                <a:cs typeface="Calibri"/>
              </a:rPr>
              <a:t>Initial fee is $200.00</a:t>
            </a:r>
          </a:p>
          <a:p>
            <a:pPr lvl="2"/>
            <a:endParaRPr lang="en-US">
              <a:ea typeface="+mn-lt"/>
              <a:cs typeface="Calibri"/>
            </a:endParaRPr>
          </a:p>
          <a:p>
            <a:pPr lvl="2"/>
            <a:endParaRPr lang="en-US">
              <a:ea typeface="+mn-lt"/>
              <a:cs typeface="Calibri"/>
            </a:endParaRPr>
          </a:p>
          <a:p>
            <a:pPr marL="0" indent="0">
              <a:buNone/>
            </a:pPr>
            <a:r>
              <a:rPr lang="en-US" b="1">
                <a:ea typeface="+mn-lt"/>
                <a:cs typeface="Calibri"/>
              </a:rPr>
              <a:t>To apply for a PGY, PGY 2 permit or GETP,  follow instructions on the LSBME website</a:t>
            </a:r>
            <a:r>
              <a:rPr lang="en-US">
                <a:ea typeface="+mn-lt"/>
                <a:cs typeface="Calibri"/>
              </a:rPr>
              <a:t> </a:t>
            </a:r>
            <a:r>
              <a:rPr lang="en-US">
                <a:ea typeface="+mn-lt"/>
                <a:cs typeface="Calibri"/>
                <a:hlinkClick r:id="rId2"/>
              </a:rPr>
              <a:t>https://www.lsbme.la.gov/content/application-instructions-initial-licensure-internship-registration</a:t>
            </a:r>
            <a:endParaRPr lang="en-US">
              <a:ea typeface="+mn-lt"/>
              <a:cs typeface="+mn-lt"/>
            </a:endParaRPr>
          </a:p>
          <a:p>
            <a:pPr marL="0" indent="0">
              <a:buNone/>
            </a:pPr>
            <a:endParaRPr lang="en-US">
              <a:ea typeface="Calibri"/>
              <a:cs typeface="Calibri"/>
            </a:endParaRPr>
          </a:p>
          <a:p>
            <a:pPr marL="457200" indent="-457200"/>
            <a:r>
              <a:rPr lang="en-US" b="1" i="1">
                <a:ea typeface="Calibri"/>
                <a:cs typeface="Calibri"/>
              </a:rPr>
              <a:t>Fellowship training Permit –NOT for Fellows in Accredited Training Programs</a:t>
            </a:r>
          </a:p>
          <a:p>
            <a:pPr lvl="2">
              <a:buChar char="•"/>
            </a:pPr>
            <a:r>
              <a:rPr lang="en-US">
                <a:ea typeface="Calibri"/>
                <a:cs typeface="Calibri"/>
              </a:rPr>
              <a:t>Issued, at the Board's discretion,  for the purpose of participating in an unaccredited post graduate fellowship training, at the minimum level of PGY 4</a:t>
            </a:r>
          </a:p>
          <a:p>
            <a:pPr lvl="2"/>
            <a:r>
              <a:rPr lang="en-US">
                <a:ea typeface="Calibri"/>
                <a:cs typeface="Calibri"/>
              </a:rPr>
              <a:t>Only renewed for a 2nd year at the board's discretion.  NOT renewed for more than 2 years</a:t>
            </a:r>
          </a:p>
          <a:p>
            <a:pPr lvl="2"/>
            <a:r>
              <a:rPr lang="en-US">
                <a:ea typeface="Calibri"/>
                <a:cs typeface="Calibri"/>
              </a:rPr>
              <a:t>Initial fee is $100.00</a:t>
            </a:r>
          </a:p>
          <a:p>
            <a:pPr lvl="2"/>
            <a:endParaRPr lang="en-US">
              <a:ea typeface="Calibri"/>
              <a:cs typeface="Calibri"/>
            </a:endParaRPr>
          </a:p>
          <a:p>
            <a:pPr marL="0" indent="0">
              <a:buNone/>
            </a:pPr>
            <a:r>
              <a:rPr lang="en-US">
                <a:ea typeface="Calibri"/>
                <a:cs typeface="Calibri"/>
              </a:rPr>
              <a:t>Licensure – Fellows that are eligible for a Full License can apply for a Full License  -See LSBME website for qualifications</a:t>
            </a:r>
          </a:p>
          <a:p>
            <a:pPr lvl="2"/>
            <a:r>
              <a:rPr lang="en-US">
                <a:ea typeface="Calibri"/>
                <a:cs typeface="Calibri"/>
              </a:rPr>
              <a:t>Process should start at least 6 months, preferably more, before start date</a:t>
            </a:r>
          </a:p>
          <a:p>
            <a:pPr lvl="2"/>
            <a:r>
              <a:rPr lang="en-US">
                <a:ea typeface="Calibri"/>
                <a:cs typeface="Calibri"/>
              </a:rPr>
              <a:t>Initial Fee  $382.00</a:t>
            </a:r>
          </a:p>
          <a:p>
            <a:pPr marL="0" indent="0">
              <a:buNone/>
            </a:pPr>
            <a:endParaRPr lang="en-US">
              <a:ea typeface="Calibri"/>
              <a:cs typeface="Calibri"/>
            </a:endParaRPr>
          </a:p>
          <a:p>
            <a:pPr marL="0" indent="0">
              <a:buNone/>
            </a:pPr>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4111780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3E97-35EE-596B-D839-B02612574523}"/>
              </a:ext>
            </a:extLst>
          </p:cNvPr>
          <p:cNvSpPr>
            <a:spLocks noGrp="1"/>
          </p:cNvSpPr>
          <p:nvPr>
            <p:ph type="title"/>
          </p:nvPr>
        </p:nvSpPr>
        <p:spPr/>
        <p:txBody>
          <a:bodyPr/>
          <a:lstStyle/>
          <a:p>
            <a:r>
              <a:rPr lang="en-US">
                <a:cs typeface="Calibri"/>
              </a:rPr>
              <a:t>LSBME Permit &amp; License Renewal</a:t>
            </a:r>
            <a:endParaRPr lang="en-US"/>
          </a:p>
        </p:txBody>
      </p:sp>
      <p:sp>
        <p:nvSpPr>
          <p:cNvPr id="3" name="Content Placeholder 2">
            <a:extLst>
              <a:ext uri="{FF2B5EF4-FFF2-40B4-BE49-F238E27FC236}">
                <a16:creationId xmlns:a16="http://schemas.microsoft.com/office/drawing/2014/main" id="{15B8042C-FE59-A608-DC9D-2D51FEA770EF}"/>
              </a:ext>
            </a:extLst>
          </p:cNvPr>
          <p:cNvSpPr>
            <a:spLocks noGrp="1"/>
          </p:cNvSpPr>
          <p:nvPr>
            <p:ph idx="1"/>
          </p:nvPr>
        </p:nvSpPr>
        <p:spPr>
          <a:xfrm>
            <a:off x="609600" y="1600201"/>
            <a:ext cx="10972800" cy="4440346"/>
          </a:xfrm>
        </p:spPr>
        <p:txBody>
          <a:bodyPr vert="horz" lIns="91440" tIns="45720" rIns="91440" bIns="45720" rtlCol="0" anchor="t">
            <a:normAutofit fontScale="70000" lnSpcReduction="20000"/>
          </a:bodyPr>
          <a:lstStyle/>
          <a:p>
            <a:r>
              <a:rPr lang="en-US">
                <a:cs typeface="Calibri"/>
              </a:rPr>
              <a:t>Some Fellows may have a Permit and not a full license, and they may not have been included in the January and February Permit Renewal drop-off to LSBME.</a:t>
            </a:r>
          </a:p>
          <a:p>
            <a:pPr lvl="1"/>
            <a:r>
              <a:rPr lang="en-US">
                <a:ea typeface="+mn-lt"/>
                <a:cs typeface="+mn-lt"/>
              </a:rPr>
              <a:t>Check to be sure all residents and fellows with a permit that will be renewed have completed the following</a:t>
            </a:r>
          </a:p>
          <a:p>
            <a:pPr lvl="2"/>
            <a:r>
              <a:rPr lang="en-US">
                <a:ea typeface="+mn-lt"/>
                <a:cs typeface="+mn-lt"/>
              </a:rPr>
              <a:t>Paid the invoice </a:t>
            </a:r>
          </a:p>
          <a:p>
            <a:pPr lvl="2"/>
            <a:r>
              <a:rPr lang="en-US">
                <a:ea typeface="+mn-lt"/>
                <a:cs typeface="+mn-lt"/>
              </a:rPr>
              <a:t>Program Director Letter submitted to LSBME</a:t>
            </a:r>
          </a:p>
          <a:p>
            <a:pPr lvl="2"/>
            <a:r>
              <a:rPr lang="en-US">
                <a:ea typeface="+mn-lt"/>
                <a:cs typeface="+mn-lt"/>
              </a:rPr>
              <a:t>Opioid Training Completion Certificate sent to LSBME (first renewal only)</a:t>
            </a:r>
          </a:p>
          <a:p>
            <a:pPr lvl="2"/>
            <a:r>
              <a:rPr lang="en-US">
                <a:cs typeface="Calibri"/>
              </a:rPr>
              <a:t>Mail Program Director Letter and Opioid Certificate, if applicable, to Licensing Department with Tracking information</a:t>
            </a:r>
          </a:p>
          <a:p>
            <a:r>
              <a:rPr lang="en-US">
                <a:cs typeface="Calibri"/>
              </a:rPr>
              <a:t>License Renewal</a:t>
            </a:r>
          </a:p>
          <a:p>
            <a:pPr lvl="1">
              <a:buFont typeface="Calibri"/>
              <a:buChar char="-"/>
            </a:pPr>
            <a:r>
              <a:rPr lang="en-US">
                <a:cs typeface="Calibri"/>
              </a:rPr>
              <a:t>House officers with a Full License must submit the following to the LSBME for their License Renewal  (license expiration dates are their birth month)</a:t>
            </a:r>
          </a:p>
          <a:p>
            <a:pPr lvl="2"/>
            <a:r>
              <a:rPr lang="en-US">
                <a:cs typeface="Calibri"/>
              </a:rPr>
              <a:t>CME Exemption Request Form (found on the LSBME website)</a:t>
            </a:r>
          </a:p>
          <a:p>
            <a:pPr lvl="2">
              <a:buFont typeface="Arial"/>
              <a:buChar char="•"/>
            </a:pPr>
            <a:r>
              <a:rPr lang="en-US">
                <a:cs typeface="Calibri"/>
              </a:rPr>
              <a:t>Program Director Letter </a:t>
            </a:r>
          </a:p>
          <a:p>
            <a:pPr lvl="2">
              <a:buFont typeface="Arial"/>
              <a:buChar char="•"/>
            </a:pPr>
            <a:r>
              <a:rPr lang="en-US">
                <a:cs typeface="Calibri"/>
              </a:rPr>
              <a:t>Mail the Exemption Request Form and Program Director Letter to the Attention of Ms. Rosa Burton in License Renewals, 30 days before the renewal date. Mail with tracking information.</a:t>
            </a:r>
          </a:p>
          <a:p>
            <a:pPr lvl="1"/>
            <a:endParaRPr lang="en-US">
              <a:cs typeface="Calibri"/>
            </a:endParaRPr>
          </a:p>
          <a:p>
            <a:endParaRPr lang="en-US">
              <a:cs typeface="Calibri"/>
            </a:endParaRPr>
          </a:p>
        </p:txBody>
      </p:sp>
    </p:spTree>
    <p:extLst>
      <p:ext uri="{BB962C8B-B14F-4D97-AF65-F5344CB8AC3E}">
        <p14:creationId xmlns:p14="http://schemas.microsoft.com/office/powerpoint/2010/main" val="509540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93063-DFC4-534D-3863-D47F42F0105A}"/>
              </a:ext>
            </a:extLst>
          </p:cNvPr>
          <p:cNvSpPr>
            <a:spLocks noGrp="1"/>
          </p:cNvSpPr>
          <p:nvPr>
            <p:ph type="title"/>
          </p:nvPr>
        </p:nvSpPr>
        <p:spPr/>
        <p:txBody>
          <a:bodyPr>
            <a:normAutofit fontScale="90000"/>
          </a:bodyPr>
          <a:lstStyle/>
          <a:p>
            <a:r>
              <a:rPr lang="en-US">
                <a:cs typeface="Calibri"/>
              </a:rPr>
              <a:t>TPL</a:t>
            </a:r>
            <a:br>
              <a:rPr lang="en-US">
                <a:cs typeface="Calibri"/>
              </a:rPr>
            </a:br>
            <a:r>
              <a:rPr lang="en-US" sz="1800">
                <a:cs typeface="Calibri"/>
              </a:rPr>
              <a:t>Educational Commission for Foreign Medical Graduates (ECFMG) Training Program Liaison with J-1 Physicians in training program</a:t>
            </a:r>
            <a:endParaRPr lang="en-US"/>
          </a:p>
        </p:txBody>
      </p:sp>
      <p:sp>
        <p:nvSpPr>
          <p:cNvPr id="3" name="Content Placeholder 2">
            <a:extLst>
              <a:ext uri="{FF2B5EF4-FFF2-40B4-BE49-F238E27FC236}">
                <a16:creationId xmlns:a16="http://schemas.microsoft.com/office/drawing/2014/main" id="{27A8007F-C8A5-0E97-C92F-013EF572BB4D}"/>
              </a:ext>
            </a:extLst>
          </p:cNvPr>
          <p:cNvSpPr>
            <a:spLocks noGrp="1"/>
          </p:cNvSpPr>
          <p:nvPr>
            <p:ph idx="1"/>
          </p:nvPr>
        </p:nvSpPr>
        <p:spPr>
          <a:xfrm>
            <a:off x="609600" y="1497460"/>
            <a:ext cx="10972800" cy="4174929"/>
          </a:xfrm>
        </p:spPr>
        <p:txBody>
          <a:bodyPr vert="horz" lIns="91440" tIns="45720" rIns="91440" bIns="45720" rtlCol="0" anchor="t">
            <a:normAutofit fontScale="85000" lnSpcReduction="20000"/>
          </a:bodyPr>
          <a:lstStyle/>
          <a:p>
            <a:pPr marL="457200" indent="-457200"/>
            <a:r>
              <a:rPr lang="en-US">
                <a:ea typeface="+mn-lt"/>
                <a:cs typeface="+mn-lt"/>
              </a:rPr>
              <a:t>If Program Coordinator is not a TPL with ECFMG, and a J-1 physician matched to the training program, contact Yolanda Lundsgaard in the GME Office</a:t>
            </a:r>
            <a:endParaRPr lang="en-US"/>
          </a:p>
          <a:p>
            <a:pPr marL="457200" indent="-457200"/>
            <a:r>
              <a:rPr lang="en-US">
                <a:cs typeface="Calibri"/>
              </a:rPr>
              <a:t>TPL is responsible for coordinating the sponsorship application process on behalf of the TPL's Institution with both prospective &amp; current J-1 physicians.</a:t>
            </a:r>
          </a:p>
          <a:p>
            <a:pPr marL="457200" indent="-457200"/>
            <a:r>
              <a:rPr lang="en-US">
                <a:cs typeface="Calibri"/>
              </a:rPr>
              <a:t>TPL works with both ECFMG and J-1 physicians to ensure that the host training site and its J-1 trainees are in compliance with federal requirements for participation</a:t>
            </a:r>
          </a:p>
          <a:p>
            <a:pPr marL="457200" indent="-457200"/>
            <a:endParaRPr lang="en-US">
              <a:ea typeface="+mn-lt"/>
              <a:cs typeface="+mn-lt"/>
            </a:endParaRPr>
          </a:p>
          <a:p>
            <a:r>
              <a:rPr lang="en-US">
                <a:ea typeface="+mn-lt"/>
                <a:cs typeface="+mn-lt"/>
              </a:rPr>
              <a:t>TPL  Roles &amp; Responsibilities </a:t>
            </a:r>
            <a:r>
              <a:rPr lang="en-US">
                <a:cs typeface="Calibri"/>
                <a:hlinkClick r:id="rId2"/>
              </a:rPr>
              <a:t>https://www.ecfmg.org/evsp/roles.html</a:t>
            </a:r>
            <a:endParaRPr lang="en-US">
              <a:ea typeface="+mn-lt"/>
              <a:cs typeface="+mn-lt"/>
            </a:endParaRPr>
          </a:p>
          <a:p>
            <a:endParaRPr lang="en-US">
              <a:cs typeface="Calibri"/>
            </a:endParaRPr>
          </a:p>
          <a:p>
            <a:pPr marL="457200" indent="-457200"/>
            <a:endParaRPr lang="en-US">
              <a:cs typeface="Calibri"/>
            </a:endParaRPr>
          </a:p>
          <a:p>
            <a:pPr marL="457200" indent="-457200"/>
            <a:endParaRPr lang="en-US">
              <a:cs typeface="Calibri"/>
            </a:endParaRPr>
          </a:p>
        </p:txBody>
      </p:sp>
    </p:spTree>
    <p:extLst>
      <p:ext uri="{BB962C8B-B14F-4D97-AF65-F5344CB8AC3E}">
        <p14:creationId xmlns:p14="http://schemas.microsoft.com/office/powerpoint/2010/main" val="3848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681D-A899-44A2-949E-4BA1E7E41F91}"/>
              </a:ext>
            </a:extLst>
          </p:cNvPr>
          <p:cNvSpPr>
            <a:spLocks noGrp="1"/>
          </p:cNvSpPr>
          <p:nvPr>
            <p:ph type="title"/>
          </p:nvPr>
        </p:nvSpPr>
        <p:spPr>
          <a:xfrm>
            <a:off x="483812" y="319826"/>
            <a:ext cx="10972800" cy="1143000"/>
          </a:xfrm>
        </p:spPr>
        <p:txBody>
          <a:bodyPr>
            <a:normAutofit/>
          </a:bodyPr>
          <a:lstStyle/>
          <a:p>
            <a:pPr>
              <a:lnSpc>
                <a:spcPct val="107000"/>
              </a:lnSpc>
              <a:spcBef>
                <a:spcPts val="0"/>
              </a:spcBef>
            </a:pPr>
            <a:r>
              <a:rPr lang="en-US">
                <a:ea typeface="+mj-lt"/>
                <a:cs typeface="+mj-lt"/>
              </a:rPr>
              <a:t>APPOINTMENT FORM &amp; SPREADSHEETS</a:t>
            </a:r>
          </a:p>
        </p:txBody>
      </p:sp>
      <p:sp>
        <p:nvSpPr>
          <p:cNvPr id="3" name="Content Placeholder 2">
            <a:extLst>
              <a:ext uri="{FF2B5EF4-FFF2-40B4-BE49-F238E27FC236}">
                <a16:creationId xmlns:a16="http://schemas.microsoft.com/office/drawing/2014/main" id="{50D76689-C0DD-44B8-B71E-E0A8AF288357}"/>
              </a:ext>
            </a:extLst>
          </p:cNvPr>
          <p:cNvSpPr>
            <a:spLocks noGrp="1"/>
          </p:cNvSpPr>
          <p:nvPr>
            <p:ph idx="1"/>
          </p:nvPr>
        </p:nvSpPr>
        <p:spPr>
          <a:xfrm>
            <a:off x="609600" y="1462490"/>
            <a:ext cx="10972800" cy="4525963"/>
          </a:xfrm>
        </p:spPr>
        <p:txBody>
          <a:bodyPr vert="horz" lIns="91440" tIns="45720" rIns="91440" bIns="45720" rtlCol="0" anchor="t">
            <a:normAutofit fontScale="55000" lnSpcReduction="20000"/>
          </a:bodyPr>
          <a:lstStyle/>
          <a:p>
            <a:pPr algn="ctr">
              <a:buNone/>
            </a:pPr>
            <a:r>
              <a:rPr lang="en-US" b="1">
                <a:ea typeface="+mn-lt"/>
                <a:cs typeface="+mn-lt"/>
              </a:rPr>
              <a:t>Appointment Form &amp; Spreadsheets are due to Yolanda Lundsgaard by March 31, 2023</a:t>
            </a:r>
            <a:endParaRPr lang="en-US">
              <a:cs typeface="Calibri"/>
            </a:endParaRPr>
          </a:p>
          <a:p>
            <a:pPr algn="ctr">
              <a:buNone/>
            </a:pPr>
            <a:endParaRPr lang="en-US" b="1">
              <a:ea typeface="+mn-lt"/>
              <a:cs typeface="+mn-lt"/>
            </a:endParaRPr>
          </a:p>
          <a:p>
            <a:pPr>
              <a:buNone/>
            </a:pPr>
            <a:r>
              <a:rPr lang="en-US">
                <a:ea typeface="+mn-lt"/>
                <a:cs typeface="+mn-lt"/>
              </a:rPr>
              <a:t>•Appointment Forms and Spreadsheets are downloaded here: </a:t>
            </a:r>
            <a:r>
              <a:rPr lang="en-US">
                <a:ea typeface="+mn-lt"/>
                <a:cs typeface="+mn-lt"/>
                <a:hlinkClick r:id="rId2"/>
              </a:rPr>
              <a:t>AY Forms</a:t>
            </a:r>
            <a:br>
              <a:rPr lang="en-US">
                <a:ea typeface="+mn-lt"/>
                <a:cs typeface="+mn-lt"/>
              </a:rPr>
            </a:br>
            <a:endParaRPr lang="en-US">
              <a:ea typeface="+mn-lt"/>
              <a:cs typeface="+mn-lt"/>
            </a:endParaRPr>
          </a:p>
          <a:p>
            <a:pPr lvl="1"/>
            <a:r>
              <a:rPr lang="en-US">
                <a:ea typeface="+mn-lt"/>
                <a:cs typeface="+mn-lt"/>
              </a:rPr>
              <a:t>Appointment Form – Lists All House Officers in the Program for the Academic Year</a:t>
            </a:r>
          </a:p>
          <a:p>
            <a:pPr>
              <a:buNone/>
            </a:pPr>
            <a:endParaRPr lang="en-US">
              <a:ea typeface="+mn-lt"/>
              <a:cs typeface="+mn-lt"/>
            </a:endParaRPr>
          </a:p>
          <a:p>
            <a:pPr>
              <a:buNone/>
            </a:pPr>
            <a:r>
              <a:rPr lang="en-US">
                <a:ea typeface="+mn-lt"/>
                <a:cs typeface="+mn-lt"/>
              </a:rPr>
              <a:t>•House Officer Data is Auto-Populated into the Appointment Form and into the Spreadsheets from New Innovations</a:t>
            </a:r>
          </a:p>
          <a:p>
            <a:pPr>
              <a:buNone/>
            </a:pPr>
            <a:endParaRPr lang="en-US">
              <a:ea typeface="+mn-lt"/>
              <a:cs typeface="+mn-lt"/>
            </a:endParaRPr>
          </a:p>
          <a:p>
            <a:pPr>
              <a:buNone/>
            </a:pPr>
            <a:r>
              <a:rPr lang="en-US">
                <a:ea typeface="+mn-lt"/>
                <a:cs typeface="+mn-lt"/>
              </a:rPr>
              <a:t>•Spreadsheets lists House officers and Action</a:t>
            </a:r>
          </a:p>
          <a:p>
            <a:pPr lvl="1"/>
            <a:r>
              <a:rPr lang="en-US">
                <a:ea typeface="+mn-lt"/>
                <a:cs typeface="+mn-lt"/>
              </a:rPr>
              <a:t>Promotion</a:t>
            </a:r>
            <a:endParaRPr lang="en-US">
              <a:cs typeface="Calibri"/>
            </a:endParaRPr>
          </a:p>
          <a:p>
            <a:pPr lvl="1"/>
            <a:r>
              <a:rPr lang="en-US">
                <a:ea typeface="+mn-lt"/>
                <a:cs typeface="+mn-lt"/>
              </a:rPr>
              <a:t>Off-Cycle</a:t>
            </a:r>
            <a:endParaRPr lang="en-US">
              <a:cs typeface="Calibri"/>
            </a:endParaRPr>
          </a:p>
          <a:p>
            <a:pPr lvl="1"/>
            <a:r>
              <a:rPr lang="en-US">
                <a:ea typeface="+mn-lt"/>
                <a:cs typeface="+mn-lt"/>
              </a:rPr>
              <a:t>Transfers</a:t>
            </a:r>
            <a:endParaRPr lang="en-US">
              <a:cs typeface="Calibri"/>
            </a:endParaRPr>
          </a:p>
          <a:p>
            <a:pPr lvl="2"/>
            <a:r>
              <a:rPr lang="en-US">
                <a:ea typeface="+mn-lt"/>
                <a:cs typeface="+mn-lt"/>
              </a:rPr>
              <a:t>Internal Transfers</a:t>
            </a:r>
          </a:p>
          <a:p>
            <a:pPr lvl="2"/>
            <a:r>
              <a:rPr lang="en-US">
                <a:ea typeface="+mn-lt"/>
                <a:cs typeface="+mn-lt"/>
              </a:rPr>
              <a:t>External Transfers</a:t>
            </a:r>
          </a:p>
          <a:p>
            <a:pPr lvl="1"/>
            <a:r>
              <a:rPr lang="en-US">
                <a:ea typeface="+mn-lt"/>
                <a:cs typeface="+mn-lt"/>
              </a:rPr>
              <a:t>Terminations</a:t>
            </a:r>
          </a:p>
          <a:p>
            <a:pPr lvl="1"/>
            <a:r>
              <a:rPr lang="en-US">
                <a:ea typeface="+mn-lt"/>
                <a:cs typeface="+mn-lt"/>
              </a:rPr>
              <a:t>House Officers Becoming Faculty</a:t>
            </a:r>
          </a:p>
          <a:p>
            <a:pPr lvl="2"/>
            <a:endParaRPr lang="en-US">
              <a:ea typeface="+mn-lt"/>
              <a:cs typeface="+mn-lt"/>
            </a:endParaRPr>
          </a:p>
          <a:p>
            <a:pPr marL="0" indent="0">
              <a:lnSpc>
                <a:spcPct val="107000"/>
              </a:lnSpc>
              <a:spcBef>
                <a:spcPts val="0"/>
              </a:spcBef>
              <a:buNone/>
            </a:pPr>
            <a:endParaRPr lang="en-US">
              <a:ea typeface="+mn-lt"/>
              <a:cs typeface="+mn-lt"/>
            </a:endParaRPr>
          </a:p>
        </p:txBody>
      </p:sp>
    </p:spTree>
    <p:extLst>
      <p:ext uri="{BB962C8B-B14F-4D97-AF65-F5344CB8AC3E}">
        <p14:creationId xmlns:p14="http://schemas.microsoft.com/office/powerpoint/2010/main" val="3525068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681D-A899-44A2-949E-4BA1E7E41F91}"/>
              </a:ext>
            </a:extLst>
          </p:cNvPr>
          <p:cNvSpPr>
            <a:spLocks noGrp="1"/>
          </p:cNvSpPr>
          <p:nvPr>
            <p:ph type="title"/>
          </p:nvPr>
        </p:nvSpPr>
        <p:spPr>
          <a:xfrm>
            <a:off x="529716" y="402453"/>
            <a:ext cx="10972800" cy="959386"/>
          </a:xfrm>
        </p:spPr>
        <p:txBody>
          <a:bodyPr>
            <a:normAutofit fontScale="90000"/>
          </a:bodyPr>
          <a:lstStyle/>
          <a:p>
            <a:pPr>
              <a:lnSpc>
                <a:spcPct val="107000"/>
              </a:lnSpc>
              <a:spcBef>
                <a:spcPts val="0"/>
              </a:spcBef>
            </a:pPr>
            <a:r>
              <a:rPr lang="en-US">
                <a:ea typeface="+mj-lt"/>
                <a:cs typeface="+mj-lt"/>
              </a:rPr>
              <a:t>Appointment Form</a:t>
            </a:r>
            <a:br>
              <a:rPr lang="en-US">
                <a:ea typeface="+mj-lt"/>
                <a:cs typeface="+mj-lt"/>
              </a:rPr>
            </a:br>
            <a:r>
              <a:rPr lang="en-US" sz="2000" b="1">
                <a:ea typeface="+mj-lt"/>
                <a:cs typeface="+mj-lt"/>
              </a:rPr>
              <a:t>Appointment Form is Due to Yolanda Lundsgaard by March 31, 2023</a:t>
            </a:r>
            <a:br>
              <a:rPr lang="en-US">
                <a:ea typeface="+mj-lt"/>
                <a:cs typeface="+mj-lt"/>
              </a:rPr>
            </a:br>
            <a:r>
              <a:rPr lang="en-US" sz="1800">
                <a:ea typeface="+mj-lt"/>
                <a:cs typeface="+mj-lt"/>
              </a:rPr>
              <a:t> </a:t>
            </a:r>
            <a:endParaRPr lang="en-US" sz="1800">
              <a:cs typeface="Calibri"/>
            </a:endParaRPr>
          </a:p>
        </p:txBody>
      </p:sp>
      <p:sp>
        <p:nvSpPr>
          <p:cNvPr id="3" name="Content Placeholder 2">
            <a:extLst>
              <a:ext uri="{FF2B5EF4-FFF2-40B4-BE49-F238E27FC236}">
                <a16:creationId xmlns:a16="http://schemas.microsoft.com/office/drawing/2014/main" id="{50D76689-C0DD-44B8-B71E-E0A8AF288357}"/>
              </a:ext>
            </a:extLst>
          </p:cNvPr>
          <p:cNvSpPr>
            <a:spLocks noGrp="1"/>
          </p:cNvSpPr>
          <p:nvPr>
            <p:ph idx="1"/>
          </p:nvPr>
        </p:nvSpPr>
        <p:spPr>
          <a:xfrm>
            <a:off x="150563" y="1141165"/>
            <a:ext cx="5978488" cy="4590228"/>
          </a:xfrm>
        </p:spPr>
        <p:txBody>
          <a:bodyPr vert="horz" lIns="91440" tIns="45720" rIns="91440" bIns="45720" rtlCol="0" anchor="t">
            <a:normAutofit fontScale="92500" lnSpcReduction="20000"/>
          </a:bodyPr>
          <a:lstStyle/>
          <a:p>
            <a:r>
              <a:rPr lang="en-US">
                <a:ea typeface="+mn-lt"/>
                <a:cs typeface="+mn-lt"/>
                <a:hlinkClick r:id="rId2"/>
              </a:rPr>
              <a:t>AY Forms</a:t>
            </a:r>
            <a:endParaRPr lang="en-US">
              <a:cs typeface="Calibri"/>
            </a:endParaRPr>
          </a:p>
          <a:p>
            <a:r>
              <a:rPr lang="en-US">
                <a:ea typeface="+mn-lt"/>
                <a:cs typeface="+mn-lt"/>
              </a:rPr>
              <a:t>House Officer Training Record is correct in New Innovations</a:t>
            </a:r>
          </a:p>
          <a:p>
            <a:endParaRPr lang="en-US">
              <a:ea typeface="+mn-lt"/>
              <a:cs typeface="+mn-lt"/>
            </a:endParaRPr>
          </a:p>
          <a:p>
            <a:r>
              <a:rPr lang="en-US">
                <a:ea typeface="+mn-lt"/>
                <a:cs typeface="+mn-lt"/>
              </a:rPr>
              <a:t>The Appointment Form Lists All the House Officers in the Training Program any time between July 1 &amp; June 30 for the Academic Year</a:t>
            </a:r>
            <a:endParaRPr lang="en-US">
              <a:cs typeface="Calibri"/>
            </a:endParaRPr>
          </a:p>
          <a:p>
            <a:endParaRPr lang="en-US">
              <a:ea typeface="+mn-lt"/>
              <a:cs typeface="+mn-lt"/>
            </a:endParaRPr>
          </a:p>
          <a:p>
            <a:r>
              <a:rPr lang="en-US">
                <a:ea typeface="+mn-lt"/>
                <a:cs typeface="+mn-lt"/>
              </a:rPr>
              <a:t>Print in Landscape Format ONLY</a:t>
            </a:r>
            <a:endParaRPr lang="en-US">
              <a:cs typeface="Calibri"/>
            </a:endParaRPr>
          </a:p>
          <a:p>
            <a:pPr>
              <a:lnSpc>
                <a:spcPct val="107000"/>
              </a:lnSpc>
              <a:spcBef>
                <a:spcPts val="0"/>
              </a:spcBef>
            </a:pPr>
            <a:endParaRPr lang="en-US">
              <a:ea typeface="+mn-lt"/>
              <a:cs typeface="+mn-lt"/>
            </a:endParaRPr>
          </a:p>
        </p:txBody>
      </p:sp>
      <p:pic>
        <p:nvPicPr>
          <p:cNvPr id="4" name="Picture 4" descr="Table&#10;&#10;Description automatically generated">
            <a:extLst>
              <a:ext uri="{FF2B5EF4-FFF2-40B4-BE49-F238E27FC236}">
                <a16:creationId xmlns:a16="http://schemas.microsoft.com/office/drawing/2014/main" id="{5EA3AA48-1B7F-8767-D3B2-7B4BC4256675}"/>
              </a:ext>
            </a:extLst>
          </p:cNvPr>
          <p:cNvPicPr>
            <a:picLocks noChangeAspect="1"/>
          </p:cNvPicPr>
          <p:nvPr/>
        </p:nvPicPr>
        <p:blipFill>
          <a:blip r:embed="rId3"/>
          <a:stretch>
            <a:fillRect/>
          </a:stretch>
        </p:blipFill>
        <p:spPr>
          <a:xfrm>
            <a:off x="6230039" y="1524995"/>
            <a:ext cx="5653489" cy="4377214"/>
          </a:xfrm>
          <a:prstGeom prst="rect">
            <a:avLst/>
          </a:prstGeom>
        </p:spPr>
      </p:pic>
    </p:spTree>
    <p:extLst>
      <p:ext uri="{BB962C8B-B14F-4D97-AF65-F5344CB8AC3E}">
        <p14:creationId xmlns:p14="http://schemas.microsoft.com/office/powerpoint/2010/main" val="3739406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443C-0318-49F9-9ED9-247E7F87B9B0}"/>
              </a:ext>
            </a:extLst>
          </p:cNvPr>
          <p:cNvSpPr>
            <a:spLocks noGrp="1"/>
          </p:cNvSpPr>
          <p:nvPr>
            <p:ph type="ctrTitle"/>
          </p:nvPr>
        </p:nvSpPr>
        <p:spPr>
          <a:xfrm>
            <a:off x="620617" y="156571"/>
            <a:ext cx="10170405" cy="1295592"/>
          </a:xfrm>
        </p:spPr>
        <p:txBody>
          <a:bodyPr>
            <a:normAutofit/>
          </a:bodyPr>
          <a:lstStyle/>
          <a:p>
            <a:r>
              <a:rPr lang="en-US">
                <a:ea typeface="+mj-lt"/>
                <a:cs typeface="+mj-lt"/>
              </a:rPr>
              <a:t> Appointment Form Cont'd</a:t>
            </a:r>
          </a:p>
        </p:txBody>
      </p:sp>
      <p:sp>
        <p:nvSpPr>
          <p:cNvPr id="3" name="Subtitle 2">
            <a:extLst>
              <a:ext uri="{FF2B5EF4-FFF2-40B4-BE49-F238E27FC236}">
                <a16:creationId xmlns:a16="http://schemas.microsoft.com/office/drawing/2014/main" id="{E59BC953-39FA-44A4-8C0D-2AD3F19C5AB8}"/>
              </a:ext>
            </a:extLst>
          </p:cNvPr>
          <p:cNvSpPr>
            <a:spLocks noGrp="1"/>
          </p:cNvSpPr>
          <p:nvPr>
            <p:ph type="subTitle" idx="1"/>
          </p:nvPr>
        </p:nvSpPr>
        <p:spPr>
          <a:xfrm>
            <a:off x="304801" y="1370683"/>
            <a:ext cx="10967290" cy="4093683"/>
          </a:xfrm>
        </p:spPr>
        <p:txBody>
          <a:bodyPr vert="horz" lIns="91440" tIns="45720" rIns="91440" bIns="45720" rtlCol="0" anchor="t">
            <a:normAutofit fontScale="40000" lnSpcReduction="20000"/>
          </a:bodyPr>
          <a:lstStyle/>
          <a:p>
            <a:pPr algn="l"/>
            <a:r>
              <a:rPr lang="en-US" b="1">
                <a:solidFill>
                  <a:schemeClr val="tx1"/>
                </a:solidFill>
                <a:ea typeface="+mn-lt"/>
                <a:cs typeface="+mn-lt"/>
              </a:rPr>
              <a:t>Appointment form MUST:</a:t>
            </a:r>
            <a:r>
              <a:rPr lang="en-US">
                <a:solidFill>
                  <a:schemeClr val="tx1"/>
                </a:solidFill>
                <a:ea typeface="+mn-lt"/>
                <a:cs typeface="+mn-lt"/>
              </a:rPr>
              <a:t> </a:t>
            </a:r>
          </a:p>
          <a:p>
            <a:pPr marL="914400" lvl="1" algn="l">
              <a:buChar char="•"/>
            </a:pPr>
            <a:r>
              <a:rPr lang="en-US">
                <a:solidFill>
                  <a:schemeClr val="tx1"/>
                </a:solidFill>
                <a:ea typeface="+mn-lt"/>
                <a:cs typeface="+mn-lt"/>
              </a:rPr>
              <a:t>Include House Officers Starting Promoting, and Terminating Off-Cycle (not July 1 Start and not June 30 Termination)</a:t>
            </a:r>
            <a:endParaRPr lang="en-US">
              <a:solidFill>
                <a:schemeClr val="tx1"/>
              </a:solidFill>
              <a:cs typeface="Calibri"/>
            </a:endParaRPr>
          </a:p>
          <a:p>
            <a:pPr algn="l"/>
            <a:endParaRPr lang="en-US">
              <a:solidFill>
                <a:schemeClr val="tx1"/>
              </a:solidFill>
              <a:cs typeface="Calibri"/>
            </a:endParaRPr>
          </a:p>
          <a:p>
            <a:pPr marL="914400" lvl="1" algn="l">
              <a:buChar char="•"/>
            </a:pPr>
            <a:r>
              <a:rPr lang="en-US">
                <a:solidFill>
                  <a:schemeClr val="tx1"/>
                </a:solidFill>
                <a:ea typeface="+mn-lt"/>
                <a:cs typeface="+mn-lt"/>
              </a:rPr>
              <a:t>Include first year residents/fellows and all House Officers appointed outside a Match</a:t>
            </a:r>
          </a:p>
          <a:p>
            <a:pPr algn="l"/>
            <a:endParaRPr lang="en-US">
              <a:solidFill>
                <a:schemeClr val="tx1"/>
              </a:solidFill>
              <a:ea typeface="+mn-lt"/>
              <a:cs typeface="+mn-lt"/>
            </a:endParaRPr>
          </a:p>
          <a:p>
            <a:pPr marL="914400" lvl="1" algn="l">
              <a:buChar char="•"/>
            </a:pPr>
            <a:r>
              <a:rPr lang="en-US" b="1" u="sng">
                <a:solidFill>
                  <a:schemeClr val="tx1"/>
                </a:solidFill>
                <a:ea typeface="+mn-lt"/>
                <a:cs typeface="+mn-lt"/>
              </a:rPr>
              <a:t>Print in Landscape Format</a:t>
            </a:r>
            <a:r>
              <a:rPr lang="en-US">
                <a:solidFill>
                  <a:schemeClr val="tx1"/>
                </a:solidFill>
                <a:ea typeface="+mn-lt"/>
                <a:cs typeface="+mn-lt"/>
              </a:rPr>
              <a:t>.  Forms submitted in Portrait format are not accepted.</a:t>
            </a:r>
            <a:endParaRPr lang="en-US">
              <a:solidFill>
                <a:schemeClr val="tx1"/>
              </a:solidFill>
              <a:cs typeface="Calibri"/>
            </a:endParaRPr>
          </a:p>
          <a:p>
            <a:pPr marL="457200" indent="-457200" algn="l">
              <a:buChar char="•"/>
            </a:pPr>
            <a:endParaRPr lang="en-US">
              <a:solidFill>
                <a:schemeClr val="tx1"/>
              </a:solidFill>
              <a:ea typeface="+mn-lt"/>
              <a:cs typeface="+mn-lt"/>
            </a:endParaRPr>
          </a:p>
          <a:p>
            <a:pPr marL="457200" indent="-457200" algn="l">
              <a:buChar char="•"/>
            </a:pPr>
            <a:r>
              <a:rPr lang="en-US" b="1">
                <a:solidFill>
                  <a:schemeClr val="tx1"/>
                </a:solidFill>
                <a:ea typeface="+mn-lt"/>
                <a:cs typeface="+mn-lt"/>
              </a:rPr>
              <a:t>House Officers continuing in the same program July 1 – June 30 will have status of </a:t>
            </a:r>
            <a:r>
              <a:rPr lang="en-US" b="1" err="1">
                <a:solidFill>
                  <a:schemeClr val="tx1"/>
                </a:solidFill>
                <a:ea typeface="+mn-lt"/>
                <a:cs typeface="+mn-lt"/>
              </a:rPr>
              <a:t>'Re</a:t>
            </a:r>
            <a:r>
              <a:rPr lang="en-US" b="1">
                <a:solidFill>
                  <a:schemeClr val="tx1"/>
                </a:solidFill>
                <a:ea typeface="+mn-lt"/>
                <a:cs typeface="+mn-lt"/>
              </a:rPr>
              <a:t>-Appointment' on the Form</a:t>
            </a:r>
          </a:p>
          <a:p>
            <a:pPr algn="l"/>
            <a:endParaRPr lang="en-US" b="1">
              <a:solidFill>
                <a:schemeClr val="tx1"/>
              </a:solidFill>
              <a:ea typeface="+mn-lt"/>
              <a:cs typeface="+mn-lt"/>
            </a:endParaRPr>
          </a:p>
          <a:p>
            <a:pPr marL="457200" indent="-457200" algn="l">
              <a:buChar char="•"/>
            </a:pPr>
            <a:r>
              <a:rPr lang="en-US" b="1">
                <a:solidFill>
                  <a:schemeClr val="tx1"/>
                </a:solidFill>
                <a:ea typeface="+mn-lt"/>
                <a:cs typeface="+mn-lt"/>
              </a:rPr>
              <a:t>Incoming House Officers, and Transfers from another LSU program will have status of 'New Appt' on the Form</a:t>
            </a:r>
            <a:endParaRPr lang="en-US" b="1">
              <a:solidFill>
                <a:schemeClr val="tx1"/>
              </a:solidFill>
              <a:cs typeface="Calibri"/>
            </a:endParaRPr>
          </a:p>
          <a:p>
            <a:pPr algn="l"/>
            <a:endParaRPr lang="en-US" b="1">
              <a:solidFill>
                <a:schemeClr val="tx1"/>
              </a:solidFill>
              <a:cs typeface="Calibri"/>
            </a:endParaRPr>
          </a:p>
          <a:p>
            <a:pPr marL="457200" indent="-457200" algn="l">
              <a:buChar char="•"/>
            </a:pPr>
            <a:r>
              <a:rPr lang="en-US" b="1">
                <a:solidFill>
                  <a:schemeClr val="tx1"/>
                </a:solidFill>
                <a:cs typeface="Calibri"/>
              </a:rPr>
              <a:t>House Officers that are NOT Promoting July 1, will be listed twice on the form  Once with current HO level &amp; status will have 'Hold-Over' with the dates at that HO level; and on the next line with the promoted HO level &amp; status will have </a:t>
            </a:r>
            <a:r>
              <a:rPr lang="en-US" b="1" err="1">
                <a:solidFill>
                  <a:schemeClr val="tx1"/>
                </a:solidFill>
                <a:cs typeface="Calibri"/>
              </a:rPr>
              <a:t>'Re</a:t>
            </a:r>
            <a:r>
              <a:rPr lang="en-US" b="1">
                <a:solidFill>
                  <a:schemeClr val="tx1"/>
                </a:solidFill>
                <a:cs typeface="Calibri"/>
              </a:rPr>
              <a:t>-Appointment' with the dates at that HO level</a:t>
            </a:r>
          </a:p>
          <a:p>
            <a:pPr algn="l"/>
            <a:endParaRPr lang="en-US" b="1">
              <a:solidFill>
                <a:schemeClr val="tx1"/>
              </a:solidFill>
              <a:cs typeface="Calibri"/>
            </a:endParaRPr>
          </a:p>
          <a:p>
            <a:pPr marL="457200" indent="-457200" algn="l">
              <a:buChar char="•"/>
            </a:pPr>
            <a:r>
              <a:rPr lang="en-US">
                <a:solidFill>
                  <a:schemeClr val="tx1"/>
                </a:solidFill>
                <a:cs typeface="Calibri"/>
              </a:rPr>
              <a:t>Review the Appointment form and confirm all the information is correct</a:t>
            </a:r>
          </a:p>
          <a:p>
            <a:pPr algn="l"/>
            <a:endParaRPr lang="en-US">
              <a:solidFill>
                <a:schemeClr val="tx1"/>
              </a:solidFill>
              <a:cs typeface="Calibri"/>
            </a:endParaRPr>
          </a:p>
          <a:p>
            <a:pPr marL="457200" indent="-457200" algn="l">
              <a:buChar char="•"/>
            </a:pPr>
            <a:r>
              <a:rPr lang="en-US">
                <a:solidFill>
                  <a:schemeClr val="tx1"/>
                </a:solidFill>
                <a:cs typeface="Calibri"/>
              </a:rPr>
              <a:t>Download, Print, Sign and Submit the signed Appointment Form to Yolanda Lundsgaard in the GME Office by the due date.</a:t>
            </a:r>
            <a:endParaRPr lang="en-US">
              <a:solidFill>
                <a:schemeClr val="tx1"/>
              </a:solidFill>
              <a:ea typeface="+mn-lt"/>
              <a:cs typeface="+mn-lt"/>
            </a:endParaRPr>
          </a:p>
          <a:p>
            <a:pPr marL="457200" indent="-457200" algn="l">
              <a:buChar char="•"/>
            </a:pPr>
            <a:endParaRPr lang="en-US">
              <a:solidFill>
                <a:schemeClr val="tx1"/>
              </a:solidFill>
              <a:cs typeface="Calibri"/>
            </a:endParaRPr>
          </a:p>
          <a:p>
            <a:pPr algn="l"/>
            <a:r>
              <a:rPr lang="en-US" b="1">
                <a:solidFill>
                  <a:schemeClr val="tx1"/>
                </a:solidFill>
                <a:cs typeface="Calibri"/>
              </a:rPr>
              <a:t>If there are changes, anytime during the Academic Year, to a Program's Roster of House Officers, or changes to a House Officer's training dates</a:t>
            </a:r>
            <a:r>
              <a:rPr lang="en-US">
                <a:solidFill>
                  <a:schemeClr val="tx1"/>
                </a:solidFill>
                <a:cs typeface="Calibri"/>
              </a:rPr>
              <a:t>, update New Innovations and send an updated and</a:t>
            </a:r>
            <a:r>
              <a:rPr lang="en-US" b="1">
                <a:solidFill>
                  <a:schemeClr val="tx1"/>
                </a:solidFill>
                <a:cs typeface="Calibri"/>
              </a:rPr>
              <a:t> </a:t>
            </a:r>
            <a:r>
              <a:rPr lang="en-US">
                <a:solidFill>
                  <a:schemeClr val="tx1"/>
                </a:solidFill>
                <a:cs typeface="Calibri"/>
              </a:rPr>
              <a:t>signed appointment form to Yolanda Lundsgaard in the GME Office, (form can be printed the day after the change is made in New Innovations)</a:t>
            </a:r>
            <a:endParaRPr lang="en-US">
              <a:solidFill>
                <a:schemeClr val="tx1"/>
              </a:solidFill>
              <a:ea typeface="+mn-lt"/>
              <a:cs typeface="+mn-lt"/>
            </a:endParaRPr>
          </a:p>
          <a:p>
            <a:pPr algn="l"/>
            <a:endParaRPr lang="en-US">
              <a:solidFill>
                <a:schemeClr val="tx1"/>
              </a:solidFill>
              <a:cs typeface="Calibri"/>
            </a:endParaRPr>
          </a:p>
          <a:p>
            <a:pPr algn="l"/>
            <a:endParaRPr lang="en-US">
              <a:solidFill>
                <a:schemeClr val="tx1"/>
              </a:solidFill>
              <a:cs typeface="Calibri"/>
            </a:endParaRPr>
          </a:p>
          <a:p>
            <a:pPr marL="457200" indent="-457200" algn="l">
              <a:buChar char="•"/>
            </a:pPr>
            <a:endParaRPr lang="en-US">
              <a:solidFill>
                <a:schemeClr val="tx1"/>
              </a:solidFill>
              <a:cs typeface="Calibri"/>
            </a:endParaRPr>
          </a:p>
          <a:p>
            <a:pPr marL="457200" indent="-457200" algn="l">
              <a:buChar char="•"/>
            </a:pPr>
            <a:endParaRPr lang="en-US" b="1">
              <a:solidFill>
                <a:srgbClr val="000000"/>
              </a:solidFill>
              <a:cs typeface="Calibri"/>
            </a:endParaRPr>
          </a:p>
          <a:p>
            <a:pPr algn="l"/>
            <a:endParaRPr lang="en-US">
              <a:solidFill>
                <a:srgbClr val="898989"/>
              </a:solidFill>
              <a:cs typeface="Calibri"/>
            </a:endParaRPr>
          </a:p>
          <a:p>
            <a:pPr algn="l"/>
            <a:endParaRPr lang="en-US">
              <a:solidFill>
                <a:srgbClr val="000000"/>
              </a:solidFill>
              <a:cs typeface="Calibri"/>
            </a:endParaRPr>
          </a:p>
        </p:txBody>
      </p:sp>
    </p:spTree>
    <p:extLst>
      <p:ext uri="{BB962C8B-B14F-4D97-AF65-F5344CB8AC3E}">
        <p14:creationId xmlns:p14="http://schemas.microsoft.com/office/powerpoint/2010/main" val="337852645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FC6CA915225C4BB9F3585CD0332040" ma:contentTypeVersion="6" ma:contentTypeDescription="Create a new document." ma:contentTypeScope="" ma:versionID="84501fc04754bad632d0b96611f2ab41">
  <xsd:schema xmlns:xsd="http://www.w3.org/2001/XMLSchema" xmlns:xs="http://www.w3.org/2001/XMLSchema" xmlns:p="http://schemas.microsoft.com/office/2006/metadata/properties" xmlns:ns2="975e37a8-7f5f-4888-af20-2bf05acb12f4" xmlns:ns3="ce103bb2-26e4-4432-b4c4-0552ce98cd7c" targetNamespace="http://schemas.microsoft.com/office/2006/metadata/properties" ma:root="true" ma:fieldsID="d1d7570fcd187dc3ca56b57d3f36d0fd" ns2:_="" ns3:_="">
    <xsd:import namespace="975e37a8-7f5f-4888-af20-2bf05acb12f4"/>
    <xsd:import namespace="ce103bb2-26e4-4432-b4c4-0552ce98cd7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5e37a8-7f5f-4888-af20-2bf05acb12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103bb2-26e4-4432-b4c4-0552ce98cd7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e103bb2-26e4-4432-b4c4-0552ce98cd7c">
      <UserInfo>
        <DisplayName>Hoehn, Cheryl D.</DisplayName>
        <AccountId>36</AccountId>
        <AccountType/>
      </UserInfo>
    </SharedWithUsers>
  </documentManagement>
</p:properties>
</file>

<file path=customXml/itemProps1.xml><?xml version="1.0" encoding="utf-8"?>
<ds:datastoreItem xmlns:ds="http://schemas.openxmlformats.org/officeDocument/2006/customXml" ds:itemID="{A6B18675-EF8C-4C71-9995-77928E8FD055}">
  <ds:schemaRefs>
    <ds:schemaRef ds:uri="http://schemas.microsoft.com/sharepoint/v3/contenttype/forms"/>
  </ds:schemaRefs>
</ds:datastoreItem>
</file>

<file path=customXml/itemProps2.xml><?xml version="1.0" encoding="utf-8"?>
<ds:datastoreItem xmlns:ds="http://schemas.openxmlformats.org/officeDocument/2006/customXml" ds:itemID="{BF02B5A5-F41B-4BB6-B22C-0B47D4232304}">
  <ds:schemaRefs>
    <ds:schemaRef ds:uri="975e37a8-7f5f-4888-af20-2bf05acb12f4"/>
    <ds:schemaRef ds:uri="ce103bb2-26e4-4432-b4c4-0552ce98cd7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E2993B-24F6-4A79-883A-AC17B8FB06E5}">
  <ds:schemaRefs>
    <ds:schemaRef ds:uri="975e37a8-7f5f-4888-af20-2bf05acb12f4"/>
    <ds:schemaRef ds:uri="ce103bb2-26e4-4432-b4c4-0552ce98cd7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37</Slides>
  <Notes>0</Notes>
  <HiddenSlides>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1_Office Theme</vt:lpstr>
      <vt:lpstr>Program Coordinator Meeting</vt:lpstr>
      <vt:lpstr>Drug Testing</vt:lpstr>
      <vt:lpstr>PowerPoint Presentation</vt:lpstr>
      <vt:lpstr>LSBME Permit Application If the Incoming Resident/Fellow is not sure what permit or application to complete, they should contact their analyst at the LSBME</vt:lpstr>
      <vt:lpstr>LSBME Permit &amp; License Renewal</vt:lpstr>
      <vt:lpstr>TPL Educational Commission for Foreign Medical Graduates (ECFMG) Training Program Liaison with J-1 Physicians in training program</vt:lpstr>
      <vt:lpstr>APPOINTMENT FORM &amp; SPREADSHEETS</vt:lpstr>
      <vt:lpstr>Appointment Form Appointment Form is Due to Yolanda Lundsgaard by March 31, 2023  </vt:lpstr>
      <vt:lpstr> Appointment Form Cont'd</vt:lpstr>
      <vt:lpstr> Promotion Spreadsheet</vt:lpstr>
      <vt:lpstr> Promotion Spreadsheet Cont'd</vt:lpstr>
      <vt:lpstr>Off-Cycle Spreadsheet  Off-Cycle &amp; Exceptions Tab  Off-Cycle &amp; Exceptions Spreadsheet is Due to Yolanda Lundsgaard by March 31, 2023</vt:lpstr>
      <vt:lpstr>Off-Cycle  &amp; Exceptions Tab Cont'd</vt:lpstr>
      <vt:lpstr>Off-Cycle  &amp; Exceptions Cont'd</vt:lpstr>
      <vt:lpstr>Transfer Spreadsheet – Internal Transfers  Transfer Spreadsheet is Due to Yolanda Lundsgaard by March 31, 2022</vt:lpstr>
      <vt:lpstr> Transfer Spreadsheet Cont'd</vt:lpstr>
      <vt:lpstr>Internal Transfer Checklist</vt:lpstr>
      <vt:lpstr> Transfer- External Transfers</vt:lpstr>
      <vt:lpstr>Termination Spreadsheet Due to Yolanda March 31, 2023</vt:lpstr>
      <vt:lpstr>House Officers Becoming Faculty Spreadsheet  House Officer Becoming Faculty Spreadsheet is Due to Yolanda Lundsgaard by March 31, 2023</vt:lpstr>
      <vt:lpstr>House Officers Becoming Faculty Cont'd</vt:lpstr>
      <vt:lpstr>Faculty Becoming House Officers</vt:lpstr>
      <vt:lpstr>New Hire Paperwork</vt:lpstr>
      <vt:lpstr>New Hire Paperwork</vt:lpstr>
      <vt:lpstr>New Hire Packet</vt:lpstr>
      <vt:lpstr>New Hire Packet</vt:lpstr>
      <vt:lpstr>New Hire Packet</vt:lpstr>
      <vt:lpstr>Contracts</vt:lpstr>
      <vt:lpstr>Tracker</vt:lpstr>
      <vt:lpstr>New Hire Paperwork – Site Onboarding</vt:lpstr>
      <vt:lpstr>New Hire Paperwork – Site Onboarding</vt:lpstr>
      <vt:lpstr>Malpractice Coverage </vt:lpstr>
      <vt:lpstr>Diplomas</vt:lpstr>
      <vt:lpstr>GME Rotation Sites</vt:lpstr>
      <vt:lpstr>Spring Training Calendar </vt:lpstr>
      <vt:lpstr>Reminders</vt:lpstr>
      <vt:lpstr>Orientation Dates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Blakemore, Sara B.</dc:creator>
  <cp:revision>4</cp:revision>
  <dcterms:created xsi:type="dcterms:W3CDTF">2022-02-14T16:44:31Z</dcterms:created>
  <dcterms:modified xsi:type="dcterms:W3CDTF">2023-03-21T20:42:28Z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0x010100E8FC6CA915225C4BB9F3585CD0332040</vt:lpwstr>
  </property>
</Properties>
</file>