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88" r:id="rId6"/>
    <p:sldId id="257" r:id="rId7"/>
    <p:sldId id="266" r:id="rId8"/>
    <p:sldId id="269" r:id="rId9"/>
    <p:sldId id="262" r:id="rId10"/>
    <p:sldId id="291" r:id="rId11"/>
    <p:sldId id="267" r:id="rId12"/>
    <p:sldId id="268" r:id="rId13"/>
    <p:sldId id="282" r:id="rId14"/>
    <p:sldId id="290" r:id="rId15"/>
    <p:sldId id="277" r:id="rId16"/>
    <p:sldId id="278" r:id="rId17"/>
    <p:sldId id="271" r:id="rId18"/>
    <p:sldId id="292" r:id="rId19"/>
    <p:sldId id="293" r:id="rId20"/>
    <p:sldId id="284" r:id="rId21"/>
    <p:sldId id="294" r:id="rId22"/>
    <p:sldId id="295" r:id="rId23"/>
    <p:sldId id="272" r:id="rId24"/>
    <p:sldId id="289" r:id="rId25"/>
    <p:sldId id="28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5/16/2023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MAGMEOnline.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frodri@lsuhsc.edu" TargetMode="External"/><Relationship Id="rId2" Type="http://schemas.openxmlformats.org/officeDocument/2006/relationships/hyperlink" Target="mailto:jcain2@lsuhsc.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upersaas.com/schedule/LSUHSC_School_of_Medicine/Mask_Fit_Testing_202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lsugme.atlassian.net/wiki/spaces/POLICY/pages/33029/Assign+Pager+to+New+User" TargetMode="External"/><Relationship Id="rId2" Type="http://schemas.openxmlformats.org/officeDocument/2006/relationships/hyperlink" Target="https://www.medschool.lsuhsc.edu/medical_education/graduate/pager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nam10.safelinks.protection.outlook.com/?url=https%3A%2F%2Faamc.elevate.commpartners.com%2Fproducts%2Fprogram-staff-qa-webinar-for-navigating-the-2024-eras-application-update-may-4%3Fforce_login%3D1&amp;data=05%7C01%7Cyleeha%40lsuhsc.edu%7Cece9c7fcaa4e4eb8fb2808db4bff0e6f%7C3406368982d44e89a3281ab79cc58d9d%7C0%7C0%7C638187331069856767%7CUnknown%7CTWFpbGZsb3d8eyJWIjoiMC4wLjAwMDAiLCJQIjoiV2luMzIiLCJBTiI6Ik1haWwiLCJXVCI6Mn0%3D%7C3000%7C%7C%7C&amp;sdata=ewvgYufMGYPJ1hRNIukqlMFML9zL106wKLKxA%2BejcHc%3D&amp;reserved=0"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lsugme.atlassian.net/wiki/spaces/PAYROLL/pages/13304024/Run+an+End+of+the+Month+Certification+Report" TargetMode="External"/><Relationship Id="rId2" Type="http://schemas.openxmlformats.org/officeDocument/2006/relationships/hyperlink" Target="https://lsugme.atlassian.net/wiki/spaces/PAYROLL/pages/13303973/Run+a+Beginning+of+the+Month+Certification+Repor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nam10.safelinks.protection.outlook.com/?url=https%3A%2F%2Ftagme.org%2Fwhat-we-do%2Fhow-to-apply%2F&amp;data=05%7C01%7Csblak3%40lsuhsc.edu%7C51c1f5b80ab346e8624e08db5179fd63%7C3406368982d44e89a3281ab79cc58d9d%7C0%7C0%7C638193356661109431%7CUnknown%7CTWFpbGZsb3d8eyJWIjoiMC4wLjAwMDAiLCJQIjoiV2luMzIiLCJBTiI6Ik1haWwiLCJXVCI6Mn0%3D%7C3000%7C%7C%7C&amp;sdata=uWX%2Fr4BbxI%2Frnsb9l63sWqdUJOxMHsvx8nPPqLFX38k%3D&amp;reserved=0" TargetMode="External"/><Relationship Id="rId2" Type="http://schemas.openxmlformats.org/officeDocument/2006/relationships/hyperlink" Target="https://lsugme.atlassian.net/wiki/spaces/FORMDOCS/pages/1245441/TB+For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landau.com/fit-gui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edschool.lsuhsc.edu/medical_education/graduate/virtualorient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cmchealth-drshh.formstack.com/forms/incoming_learner_photo_submission_for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equip@lsuhsc.edu" TargetMode="External"/><Relationship Id="rId2" Type="http://schemas.openxmlformats.org/officeDocument/2006/relationships/hyperlink" Target="https://lsugme.atlassian.net/wiki/spaces/POLICY/pages/668565505/IHI+Quality+Safety+Curriculu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p:txBody>
          <a:bodyPr/>
          <a:lstStyle/>
          <a:p>
            <a:r>
              <a:rPr lang="en-US">
                <a:cs typeface="Calibri"/>
              </a:rPr>
              <a:t>Coordinator Meeting</a:t>
            </a:r>
            <a:endParaRPr lang="en-US"/>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p:txBody>
          <a:bodyPr vert="horz" lIns="91440" tIns="45720" rIns="91440" bIns="45720" rtlCol="0" anchor="t">
            <a:normAutofit/>
          </a:bodyPr>
          <a:lstStyle/>
          <a:p>
            <a:r>
              <a:rPr lang="en-US">
                <a:cs typeface="Calibri"/>
              </a:rPr>
              <a:t>May 16, 2023</a:t>
            </a:r>
            <a:endParaRPr lang="en-US">
              <a:ea typeface="Calibri"/>
              <a:cs typeface="Calibri"/>
            </a:endParaRPr>
          </a:p>
        </p:txBody>
      </p:sp>
    </p:spTree>
    <p:extLst>
      <p:ext uri="{BB962C8B-B14F-4D97-AF65-F5344CB8AC3E}">
        <p14:creationId xmlns:p14="http://schemas.microsoft.com/office/powerpoint/2010/main" val="443645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AC0173B-3517-45D6-B296-50C6414B3411}"/>
              </a:ext>
            </a:extLst>
          </p:cNvPr>
          <p:cNvSpPr>
            <a:spLocks noGrp="1"/>
          </p:cNvSpPr>
          <p:nvPr>
            <p:ph type="title"/>
          </p:nvPr>
        </p:nvSpPr>
        <p:spPr>
          <a:xfrm>
            <a:off x="609600" y="274638"/>
            <a:ext cx="10972800" cy="1143000"/>
          </a:xfrm>
        </p:spPr>
        <p:txBody>
          <a:bodyPr/>
          <a:lstStyle/>
          <a:p>
            <a:r>
              <a:rPr lang="en-US">
                <a:cs typeface="Calibri"/>
              </a:rPr>
              <a:t>AMA Modules</a:t>
            </a:r>
            <a:endParaRPr lang="en-US"/>
          </a:p>
        </p:txBody>
      </p:sp>
      <p:sp>
        <p:nvSpPr>
          <p:cNvPr id="7" name="Content Placeholder 2">
            <a:extLst>
              <a:ext uri="{FF2B5EF4-FFF2-40B4-BE49-F238E27FC236}">
                <a16:creationId xmlns:a16="http://schemas.microsoft.com/office/drawing/2014/main" id="{EA21EC3C-06B5-489B-A537-672D5BB195BC}"/>
              </a:ext>
            </a:extLst>
          </p:cNvPr>
          <p:cNvSpPr>
            <a:spLocks noGrp="1"/>
          </p:cNvSpPr>
          <p:nvPr>
            <p:ph idx="1"/>
          </p:nvPr>
        </p:nvSpPr>
        <p:spPr>
          <a:xfrm>
            <a:off x="609600" y="1457326"/>
            <a:ext cx="10972800" cy="4525963"/>
          </a:xfrm>
        </p:spPr>
        <p:txBody>
          <a:bodyPr vert="horz" lIns="91440" tIns="45720" rIns="91440" bIns="45720" rtlCol="0" anchor="t">
            <a:normAutofit/>
          </a:bodyPr>
          <a:lstStyle/>
          <a:p>
            <a:pPr marL="0" indent="0">
              <a:buNone/>
            </a:pPr>
            <a:endParaRPr lang="en-US" sz="2800">
              <a:cs typeface="Calibri"/>
            </a:endParaRPr>
          </a:p>
          <a:p>
            <a:endParaRPr lang="en-US" sz="2800">
              <a:cs typeface="Calibri"/>
            </a:endParaRPr>
          </a:p>
          <a:p>
            <a:endParaRPr lang="en-US" sz="2800">
              <a:cs typeface="Calibri"/>
            </a:endParaRPr>
          </a:p>
        </p:txBody>
      </p:sp>
      <p:sp>
        <p:nvSpPr>
          <p:cNvPr id="10" name="TextBox 9">
            <a:extLst>
              <a:ext uri="{FF2B5EF4-FFF2-40B4-BE49-F238E27FC236}">
                <a16:creationId xmlns:a16="http://schemas.microsoft.com/office/drawing/2014/main" id="{898EA119-A80D-4E7A-BB47-1590FD4BD140}"/>
              </a:ext>
            </a:extLst>
          </p:cNvPr>
          <p:cNvSpPr txBox="1"/>
          <p:nvPr/>
        </p:nvSpPr>
        <p:spPr>
          <a:xfrm>
            <a:off x="1074326" y="1271882"/>
            <a:ext cx="10645422"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Bef>
                <a:spcPct val="20000"/>
              </a:spcBef>
              <a:buFont typeface="Arial"/>
              <a:buChar char="•"/>
            </a:pPr>
            <a:r>
              <a:rPr lang="en-US" sz="2800">
                <a:ea typeface="+mn-lt"/>
                <a:cs typeface="+mn-lt"/>
              </a:rPr>
              <a:t>To be completed during 1st, 2nd, and 3rd year of training</a:t>
            </a:r>
          </a:p>
          <a:p>
            <a:pPr marL="742950" lvl="1" indent="-285750">
              <a:spcBef>
                <a:spcPct val="20000"/>
              </a:spcBef>
              <a:buFont typeface="Arial"/>
              <a:buChar char="•"/>
            </a:pPr>
            <a:r>
              <a:rPr lang="en-US" sz="2800">
                <a:ea typeface="+mn-lt"/>
                <a:cs typeface="+mn-lt"/>
              </a:rPr>
              <a:t>Res 1, Res 2, Res 3+/</a:t>
            </a:r>
            <a:r>
              <a:rPr lang="en-US" sz="2800" err="1">
                <a:ea typeface="+mn-lt"/>
                <a:cs typeface="+mn-lt"/>
              </a:rPr>
              <a:t>Fel</a:t>
            </a:r>
            <a:r>
              <a:rPr lang="en-US" sz="2800">
                <a:ea typeface="+mn-lt"/>
                <a:cs typeface="+mn-lt"/>
              </a:rPr>
              <a:t> 1, </a:t>
            </a:r>
            <a:r>
              <a:rPr lang="en-US" sz="2800" err="1">
                <a:ea typeface="+mn-lt"/>
                <a:cs typeface="+mn-lt"/>
              </a:rPr>
              <a:t>Fel</a:t>
            </a:r>
            <a:r>
              <a:rPr lang="en-US" sz="2800">
                <a:ea typeface="+mn-lt"/>
                <a:cs typeface="+mn-lt"/>
              </a:rPr>
              <a:t> 2</a:t>
            </a:r>
          </a:p>
          <a:p>
            <a:pPr marL="285750" indent="-285750">
              <a:spcBef>
                <a:spcPct val="20000"/>
              </a:spcBef>
              <a:buFont typeface="Arial"/>
              <a:buChar char="•"/>
            </a:pPr>
            <a:r>
              <a:rPr lang="en-US" sz="2800">
                <a:ea typeface="+mn-lt"/>
                <a:cs typeface="+mn-lt"/>
              </a:rPr>
              <a:t>These are required for your Exit Packets and are MANDATORY for promotion to the next HO Level and graduation. </a:t>
            </a:r>
          </a:p>
          <a:p>
            <a:pPr marL="285750" indent="-285750">
              <a:spcBef>
                <a:spcPct val="20000"/>
              </a:spcBef>
              <a:buFont typeface="Arial"/>
              <a:buChar char="•"/>
            </a:pPr>
            <a:r>
              <a:rPr lang="en-US" sz="2800">
                <a:ea typeface="+mn-lt"/>
                <a:cs typeface="+mn-lt"/>
              </a:rPr>
              <a:t>To access courses/curriculum to go </a:t>
            </a:r>
            <a:r>
              <a:rPr lang="en-US" sz="2800">
                <a:ea typeface="+mn-lt"/>
                <a:cs typeface="+mn-lt"/>
                <a:hlinkClick r:id="rId2"/>
              </a:rPr>
              <a:t>AMAGMEOnline.org</a:t>
            </a:r>
            <a:r>
              <a:rPr lang="en-US" sz="2800">
                <a:ea typeface="+mn-lt"/>
                <a:cs typeface="+mn-lt"/>
              </a:rPr>
              <a:t> </a:t>
            </a:r>
          </a:p>
          <a:p>
            <a:pPr marL="285750" indent="-285750">
              <a:spcBef>
                <a:spcPct val="20000"/>
              </a:spcBef>
              <a:buFont typeface="Arial"/>
              <a:buChar char="•"/>
            </a:pPr>
            <a:r>
              <a:rPr lang="en-US" sz="2800">
                <a:ea typeface="Calibri"/>
                <a:cs typeface="Calibri"/>
              </a:rPr>
              <a:t>Click the "Sign In" button – If you are logging in for the first time, you may be asked to activate your account with a secure code. Request a code by submitting your LSU email. Check your email and enter the code into the box.</a:t>
            </a:r>
          </a:p>
          <a:p>
            <a:pPr marL="285750" indent="-285750">
              <a:spcBef>
                <a:spcPct val="20000"/>
              </a:spcBef>
              <a:buFont typeface="Arial"/>
              <a:buChar char="•"/>
            </a:pPr>
            <a:endParaRPr lang="en-US" sz="2800">
              <a:ea typeface="Calibri"/>
              <a:cs typeface="Calibri"/>
            </a:endParaRPr>
          </a:p>
          <a:p>
            <a:endParaRPr lang="en-US" sz="2800">
              <a:ea typeface="Calibri"/>
              <a:cs typeface="Calibri"/>
            </a:endParaRPr>
          </a:p>
        </p:txBody>
      </p:sp>
    </p:spTree>
    <p:extLst>
      <p:ext uri="{BB962C8B-B14F-4D97-AF65-F5344CB8AC3E}">
        <p14:creationId xmlns:p14="http://schemas.microsoft.com/office/powerpoint/2010/main" val="3198211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BE443-1AED-54DB-1EA2-CCCB940E94EB}"/>
              </a:ext>
            </a:extLst>
          </p:cNvPr>
          <p:cNvSpPr>
            <a:spLocks noGrp="1"/>
          </p:cNvSpPr>
          <p:nvPr>
            <p:ph type="title"/>
          </p:nvPr>
        </p:nvSpPr>
        <p:spPr/>
        <p:txBody>
          <a:bodyPr/>
          <a:lstStyle/>
          <a:p>
            <a:r>
              <a:rPr lang="en-US" err="1">
                <a:cs typeface="Calibri"/>
              </a:rPr>
              <a:t>EQuIP</a:t>
            </a:r>
            <a:r>
              <a:rPr lang="en-US">
                <a:cs typeface="Calibri"/>
              </a:rPr>
              <a:t> Rotation 2023-2024</a:t>
            </a:r>
            <a:endParaRPr lang="en-US"/>
          </a:p>
        </p:txBody>
      </p:sp>
      <p:sp>
        <p:nvSpPr>
          <p:cNvPr id="3" name="Content Placeholder 2">
            <a:extLst>
              <a:ext uri="{FF2B5EF4-FFF2-40B4-BE49-F238E27FC236}">
                <a16:creationId xmlns:a16="http://schemas.microsoft.com/office/drawing/2014/main" id="{F7D4852B-8B12-879F-7883-CE7AC9742464}"/>
              </a:ext>
            </a:extLst>
          </p:cNvPr>
          <p:cNvSpPr>
            <a:spLocks noGrp="1"/>
          </p:cNvSpPr>
          <p:nvPr>
            <p:ph idx="1"/>
          </p:nvPr>
        </p:nvSpPr>
        <p:spPr/>
        <p:txBody>
          <a:bodyPr vert="horz" lIns="91440" tIns="45720" rIns="91440" bIns="45720" rtlCol="0" anchor="t">
            <a:normAutofit/>
          </a:bodyPr>
          <a:lstStyle/>
          <a:p>
            <a:r>
              <a:rPr lang="en-US" sz="2800">
                <a:latin typeface="Calibri"/>
                <a:cs typeface="Arial"/>
              </a:rPr>
              <a:t>If you are interested in involving any of your residents in the </a:t>
            </a:r>
            <a:r>
              <a:rPr lang="en-US" sz="2800" err="1">
                <a:latin typeface="Calibri"/>
                <a:cs typeface="Arial"/>
              </a:rPr>
              <a:t>EQuIP</a:t>
            </a:r>
            <a:r>
              <a:rPr lang="en-US" sz="2800">
                <a:latin typeface="Calibri"/>
                <a:cs typeface="Arial"/>
              </a:rPr>
              <a:t> experience, please contact Julie Cain at 504-568-2092 (</a:t>
            </a:r>
            <a:r>
              <a:rPr lang="en-US" sz="2800">
                <a:latin typeface="Calibri"/>
                <a:cs typeface="Arial"/>
                <a:hlinkClick r:id="rId2"/>
              </a:rPr>
              <a:t>jcain2@lsuhsc.edu</a:t>
            </a:r>
            <a:r>
              <a:rPr lang="en-US" sz="2800">
                <a:latin typeface="Calibri"/>
                <a:cs typeface="Arial"/>
              </a:rPr>
              <a:t> ) or the </a:t>
            </a:r>
            <a:r>
              <a:rPr lang="en-US" sz="2800" err="1">
                <a:latin typeface="Calibri"/>
                <a:cs typeface="Arial"/>
              </a:rPr>
              <a:t>EQuIP</a:t>
            </a:r>
            <a:r>
              <a:rPr lang="en-US" sz="2800">
                <a:latin typeface="Calibri"/>
                <a:cs typeface="Arial"/>
              </a:rPr>
              <a:t> Rotation Director, Dr. Fred Rodriguez, at 504-201-5489 (</a:t>
            </a:r>
            <a:r>
              <a:rPr lang="en-US" sz="2800">
                <a:latin typeface="Calibri"/>
                <a:cs typeface="Arial"/>
                <a:hlinkClick r:id="rId3"/>
              </a:rPr>
              <a:t>frodri@lsuhsc.edu</a:t>
            </a:r>
            <a:r>
              <a:rPr lang="en-US" sz="2800">
                <a:latin typeface="Calibri"/>
                <a:cs typeface="Arial"/>
              </a:rPr>
              <a:t>). </a:t>
            </a:r>
            <a:endParaRPr lang="en-US" sz="2000">
              <a:latin typeface="Calibri"/>
              <a:ea typeface="Calibri"/>
              <a:cs typeface="Arial"/>
            </a:endParaRPr>
          </a:p>
          <a:p>
            <a:r>
              <a:rPr lang="en-US" sz="2800">
                <a:ea typeface="Calibri"/>
                <a:cs typeface="Arial"/>
              </a:rPr>
              <a:t>We have 2- and 4-week rotations available</a:t>
            </a:r>
          </a:p>
          <a:p>
            <a:r>
              <a:rPr lang="en-US" sz="2800">
                <a:ea typeface="Calibri"/>
                <a:cs typeface="Arial"/>
              </a:rPr>
              <a:t>Meets ACGME and CLER requirements for Quality Improvement and Patient Safety for participation in interdisciplinary QI and PS programs at clinical sites</a:t>
            </a:r>
          </a:p>
          <a:p>
            <a:endParaRPr lang="en-US">
              <a:ea typeface="Calibri"/>
              <a:cs typeface="Calibri"/>
            </a:endParaRPr>
          </a:p>
        </p:txBody>
      </p:sp>
    </p:spTree>
    <p:extLst>
      <p:ext uri="{BB962C8B-B14F-4D97-AF65-F5344CB8AC3E}">
        <p14:creationId xmlns:p14="http://schemas.microsoft.com/office/powerpoint/2010/main" val="2974522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DED4A-BA1C-4206-A6A5-24D7CA277F52}"/>
              </a:ext>
            </a:extLst>
          </p:cNvPr>
          <p:cNvSpPr>
            <a:spLocks noGrp="1"/>
          </p:cNvSpPr>
          <p:nvPr>
            <p:ph type="title"/>
          </p:nvPr>
        </p:nvSpPr>
        <p:spPr/>
        <p:txBody>
          <a:bodyPr>
            <a:normAutofit/>
          </a:bodyPr>
          <a:lstStyle/>
          <a:p>
            <a:r>
              <a:rPr lang="en-US">
                <a:ea typeface="+mj-lt"/>
                <a:cs typeface="+mj-lt"/>
              </a:rPr>
              <a:t>Mask Fit Sign up for Current House Officers</a:t>
            </a:r>
            <a:endParaRPr lang="en-US"/>
          </a:p>
        </p:txBody>
      </p:sp>
      <p:sp>
        <p:nvSpPr>
          <p:cNvPr id="3" name="Content Placeholder 2">
            <a:extLst>
              <a:ext uri="{FF2B5EF4-FFF2-40B4-BE49-F238E27FC236}">
                <a16:creationId xmlns:a16="http://schemas.microsoft.com/office/drawing/2014/main" id="{4F45DA2F-25FF-46ED-8D87-D5C1E8FB40CC}"/>
              </a:ext>
            </a:extLst>
          </p:cNvPr>
          <p:cNvSpPr>
            <a:spLocks noGrp="1"/>
          </p:cNvSpPr>
          <p:nvPr>
            <p:ph idx="1"/>
          </p:nvPr>
        </p:nvSpPr>
        <p:spPr>
          <a:xfrm>
            <a:off x="609600" y="1520826"/>
            <a:ext cx="10972800" cy="4605338"/>
          </a:xfrm>
        </p:spPr>
        <p:txBody>
          <a:bodyPr vert="horz" lIns="91440" tIns="45720" rIns="91440" bIns="45720" rtlCol="0" anchor="t">
            <a:normAutofit/>
          </a:bodyPr>
          <a:lstStyle/>
          <a:p>
            <a:r>
              <a:rPr lang="en-US" dirty="0">
                <a:ea typeface="+mn-lt"/>
                <a:cs typeface="+mn-lt"/>
              </a:rPr>
              <a:t>Dates: </a:t>
            </a:r>
            <a:endParaRPr lang="en-US" b="1" dirty="0">
              <a:ea typeface="+mn-lt"/>
              <a:cs typeface="+mn-lt"/>
            </a:endParaRPr>
          </a:p>
          <a:p>
            <a:pPr lvl="1"/>
            <a:r>
              <a:rPr lang="en-US" dirty="0">
                <a:ea typeface="+mn-lt"/>
                <a:cs typeface="+mn-lt"/>
              </a:rPr>
              <a:t>6/12 @ 8am-12pm</a:t>
            </a:r>
            <a:endParaRPr lang="en-US" dirty="0">
              <a:cs typeface="Calibri"/>
            </a:endParaRPr>
          </a:p>
          <a:p>
            <a:pPr lvl="1"/>
            <a:r>
              <a:rPr lang="en-US" dirty="0">
                <a:ea typeface="+mn-lt"/>
                <a:cs typeface="+mn-lt"/>
              </a:rPr>
              <a:t>6/13/23 @ 12pm- 4:30pm </a:t>
            </a:r>
            <a:endParaRPr lang="en-US" dirty="0"/>
          </a:p>
          <a:p>
            <a:pPr lvl="1"/>
            <a:r>
              <a:rPr lang="en-US" dirty="0">
                <a:ea typeface="+mn-lt"/>
                <a:cs typeface="+mn-lt"/>
              </a:rPr>
              <a:t>6/19/23 @ 8am-12pm</a:t>
            </a:r>
          </a:p>
          <a:p>
            <a:pPr lvl="1"/>
            <a:r>
              <a:rPr lang="en-US" dirty="0">
                <a:ea typeface="+mn-lt"/>
                <a:cs typeface="+mn-lt"/>
              </a:rPr>
              <a:t>Location: Lion's Building, 6th floor, Conference Room 7</a:t>
            </a:r>
          </a:p>
          <a:p>
            <a:pPr lvl="1">
              <a:buChar char="•"/>
            </a:pPr>
            <a:r>
              <a:rPr lang="en-US" dirty="0">
                <a:ea typeface="+mn-lt"/>
                <a:cs typeface="+mn-lt"/>
              </a:rPr>
              <a:t>Sign Up Link: </a:t>
            </a:r>
            <a:r>
              <a:rPr lang="en-US" dirty="0">
                <a:ea typeface="+mn-lt"/>
                <a:cs typeface="+mn-lt"/>
                <a:hlinkClick r:id="rId2"/>
              </a:rPr>
              <a:t>Schedule for Mask Fit Testing 2023 (supersaas.com) </a:t>
            </a:r>
          </a:p>
        </p:txBody>
      </p:sp>
    </p:spTree>
    <p:extLst>
      <p:ext uri="{BB962C8B-B14F-4D97-AF65-F5344CB8AC3E}">
        <p14:creationId xmlns:p14="http://schemas.microsoft.com/office/powerpoint/2010/main" val="41508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DED4A-BA1C-4206-A6A5-24D7CA277F52}"/>
              </a:ext>
            </a:extLst>
          </p:cNvPr>
          <p:cNvSpPr>
            <a:spLocks noGrp="1"/>
          </p:cNvSpPr>
          <p:nvPr>
            <p:ph type="title"/>
          </p:nvPr>
        </p:nvSpPr>
        <p:spPr>
          <a:xfrm>
            <a:off x="609600" y="5007"/>
            <a:ext cx="10972800" cy="1143000"/>
          </a:xfrm>
        </p:spPr>
        <p:txBody>
          <a:bodyPr>
            <a:normAutofit/>
          </a:bodyPr>
          <a:lstStyle/>
          <a:p>
            <a:r>
              <a:rPr lang="en-US">
                <a:ea typeface="+mj-lt"/>
                <a:cs typeface="+mj-lt"/>
              </a:rPr>
              <a:t>Pager Management </a:t>
            </a:r>
            <a:endParaRPr lang="en-US"/>
          </a:p>
        </p:txBody>
      </p:sp>
      <p:sp>
        <p:nvSpPr>
          <p:cNvPr id="3" name="Content Placeholder 2">
            <a:extLst>
              <a:ext uri="{FF2B5EF4-FFF2-40B4-BE49-F238E27FC236}">
                <a16:creationId xmlns:a16="http://schemas.microsoft.com/office/drawing/2014/main" id="{4F45DA2F-25FF-46ED-8D87-D5C1E8FB40CC}"/>
              </a:ext>
            </a:extLst>
          </p:cNvPr>
          <p:cNvSpPr>
            <a:spLocks noGrp="1"/>
          </p:cNvSpPr>
          <p:nvPr>
            <p:ph idx="1"/>
          </p:nvPr>
        </p:nvSpPr>
        <p:spPr>
          <a:xfrm>
            <a:off x="325284" y="936320"/>
            <a:ext cx="10972800" cy="4605338"/>
          </a:xfrm>
        </p:spPr>
        <p:txBody>
          <a:bodyPr vert="horz" lIns="91440" tIns="45720" rIns="91440" bIns="45720" rtlCol="0" anchor="t">
            <a:normAutofit fontScale="62500" lnSpcReduction="20000"/>
          </a:bodyPr>
          <a:lstStyle/>
          <a:p>
            <a:r>
              <a:rPr lang="en-US">
                <a:ea typeface="+mn-lt"/>
                <a:cs typeface="+mn-lt"/>
              </a:rPr>
              <a:t>HOs leaving your program should return pagers</a:t>
            </a:r>
            <a:br>
              <a:rPr lang="en-US">
                <a:ea typeface="+mn-lt"/>
                <a:cs typeface="+mn-lt"/>
              </a:rPr>
            </a:br>
            <a:r>
              <a:rPr lang="en-US">
                <a:ea typeface="+mn-lt"/>
                <a:cs typeface="+mn-lt"/>
              </a:rPr>
              <a:t>to you to assign to incoming </a:t>
            </a:r>
            <a:r>
              <a:rPr lang="en-US" err="1">
                <a:ea typeface="+mn-lt"/>
                <a:cs typeface="+mn-lt"/>
              </a:rPr>
              <a:t>HOs.</a:t>
            </a:r>
            <a:endParaRPr lang="en-US">
              <a:ea typeface="+mn-lt"/>
              <a:cs typeface="+mn-lt"/>
            </a:endParaRPr>
          </a:p>
          <a:p>
            <a:r>
              <a:rPr lang="en-US">
                <a:ea typeface="+mn-lt"/>
                <a:cs typeface="+mn-lt"/>
              </a:rPr>
              <a:t>Any pager not returned requires payment of the</a:t>
            </a:r>
            <a:br>
              <a:rPr lang="en-US">
                <a:ea typeface="+mn-lt"/>
                <a:cs typeface="+mn-lt"/>
              </a:rPr>
            </a:br>
            <a:r>
              <a:rPr lang="en-US">
                <a:ea typeface="+mn-lt"/>
                <a:cs typeface="+mn-lt"/>
              </a:rPr>
              <a:t>$55.20 lost pager fee.</a:t>
            </a:r>
          </a:p>
          <a:p>
            <a:r>
              <a:rPr lang="en-US">
                <a:ea typeface="+mn-lt"/>
                <a:cs typeface="+mn-lt"/>
              </a:rPr>
              <a:t>Reassign pagers to new users before July 1</a:t>
            </a:r>
            <a:r>
              <a:rPr lang="en-US" baseline="30000">
                <a:ea typeface="+mn-lt"/>
                <a:cs typeface="+mn-lt"/>
              </a:rPr>
              <a:t>st</a:t>
            </a:r>
            <a:r>
              <a:rPr lang="en-US">
                <a:ea typeface="+mn-lt"/>
                <a:cs typeface="+mn-lt"/>
              </a:rPr>
              <a:t> in the</a:t>
            </a:r>
            <a:br>
              <a:rPr lang="en-US">
                <a:ea typeface="+mn-lt"/>
                <a:cs typeface="+mn-lt"/>
              </a:rPr>
            </a:br>
            <a:r>
              <a:rPr lang="en-US">
                <a:ea typeface="+mn-lt"/>
                <a:cs typeface="+mn-lt"/>
                <a:hlinkClick r:id="rId2"/>
              </a:rPr>
              <a:t>GME Pager Database</a:t>
            </a:r>
            <a:r>
              <a:rPr lang="en-US">
                <a:ea typeface="+mn-lt"/>
                <a:cs typeface="+mn-lt"/>
              </a:rPr>
              <a:t>.  Changes will be accepted July 1.</a:t>
            </a:r>
          </a:p>
          <a:p>
            <a:r>
              <a:rPr lang="en-US">
                <a:ea typeface="+mn-lt"/>
                <a:cs typeface="+mn-lt"/>
              </a:rPr>
              <a:t>Step-by-step instructions are available in the</a:t>
            </a:r>
            <a:br>
              <a:rPr lang="en-US">
                <a:ea typeface="+mn-lt"/>
                <a:cs typeface="+mn-lt"/>
              </a:rPr>
            </a:br>
            <a:r>
              <a:rPr lang="en-US">
                <a:ea typeface="+mn-lt"/>
                <a:cs typeface="+mn-lt"/>
                <a:hlinkClick r:id="rId3"/>
              </a:rPr>
              <a:t>Knowledge Base</a:t>
            </a:r>
            <a:r>
              <a:rPr lang="en-US">
                <a:ea typeface="+mn-lt"/>
                <a:cs typeface="+mn-lt"/>
              </a:rPr>
              <a:t>.</a:t>
            </a:r>
          </a:p>
          <a:p>
            <a:r>
              <a:rPr lang="en-US">
                <a:ea typeface="+mn-lt"/>
                <a:cs typeface="+mn-lt"/>
              </a:rPr>
              <a:t>If additional pagers are needed, contact Sara by the end</a:t>
            </a:r>
            <a:br>
              <a:rPr lang="en-US">
                <a:ea typeface="+mn-lt"/>
                <a:cs typeface="+mn-lt"/>
              </a:rPr>
            </a:br>
            <a:r>
              <a:rPr lang="en-US">
                <a:ea typeface="+mn-lt"/>
                <a:cs typeface="+mn-lt"/>
              </a:rPr>
              <a:t>of May.</a:t>
            </a:r>
          </a:p>
          <a:p>
            <a:r>
              <a:rPr lang="en-US">
                <a:ea typeface="+mn-lt"/>
                <a:cs typeface="+mn-lt"/>
              </a:rPr>
              <a:t>Return any pagers no longer needed to Sara.</a:t>
            </a:r>
          </a:p>
          <a:p>
            <a:r>
              <a:rPr lang="en-US">
                <a:ea typeface="+mn-lt"/>
                <a:cs typeface="+mn-lt"/>
              </a:rPr>
              <a:t>Contact Sara if any residents moving to fellowships wish to keep their existing pager number.</a:t>
            </a:r>
          </a:p>
          <a:p>
            <a:r>
              <a:rPr lang="en-US" b="1">
                <a:solidFill>
                  <a:srgbClr val="000000"/>
                </a:solidFill>
                <a:ea typeface="+mn-lt"/>
                <a:cs typeface="+mn-lt"/>
              </a:rPr>
              <a:t>Pager Audit will take place in July!</a:t>
            </a:r>
          </a:p>
          <a:p>
            <a:endParaRPr lang="en-US" b="1">
              <a:solidFill>
                <a:srgbClr val="000000"/>
              </a:solidFill>
              <a:ea typeface="+mn-lt"/>
              <a:cs typeface="+mn-lt"/>
            </a:endParaRPr>
          </a:p>
          <a:p>
            <a:pPr marL="0" indent="0">
              <a:buNone/>
            </a:pPr>
            <a:r>
              <a:rPr lang="en-US" b="1">
                <a:solidFill>
                  <a:srgbClr val="FF0000"/>
                </a:solidFill>
                <a:ea typeface="+mn-lt"/>
                <a:cs typeface="+mn-lt"/>
              </a:rPr>
              <a:t>Any pagers not assigned to current residents will be shut off on August 1</a:t>
            </a:r>
            <a:r>
              <a:rPr lang="en-US" b="1" baseline="30000">
                <a:solidFill>
                  <a:srgbClr val="FF0000"/>
                </a:solidFill>
                <a:ea typeface="+mn-lt"/>
                <a:cs typeface="+mn-lt"/>
              </a:rPr>
              <a:t>st</a:t>
            </a:r>
            <a:r>
              <a:rPr lang="en-US" b="1">
                <a:solidFill>
                  <a:srgbClr val="FF0000"/>
                </a:solidFill>
                <a:ea typeface="+mn-lt"/>
                <a:cs typeface="+mn-lt"/>
              </a:rPr>
              <a:t> and the department will be charged the $55.20 lost pager fee.</a:t>
            </a:r>
            <a:endParaRPr lang="en-US" sz="2800" b="1">
              <a:solidFill>
                <a:srgbClr val="FF0000"/>
              </a:solidFill>
              <a:ea typeface="+mn-lt"/>
              <a:cs typeface="+mn-lt"/>
            </a:endParaRPr>
          </a:p>
          <a:p>
            <a:endParaRPr lang="en-US">
              <a:ea typeface="+mn-lt"/>
              <a:cs typeface="+mn-lt"/>
            </a:endParaRPr>
          </a:p>
        </p:txBody>
      </p:sp>
      <p:pic>
        <p:nvPicPr>
          <p:cNvPr id="4" name="Picture 4">
            <a:extLst>
              <a:ext uri="{FF2B5EF4-FFF2-40B4-BE49-F238E27FC236}">
                <a16:creationId xmlns:a16="http://schemas.microsoft.com/office/drawing/2014/main" id="{8AEF6CB9-41D0-B84A-7026-A5AD406D9986}"/>
              </a:ext>
            </a:extLst>
          </p:cNvPr>
          <p:cNvPicPr>
            <a:picLocks noChangeAspect="1"/>
          </p:cNvPicPr>
          <p:nvPr/>
        </p:nvPicPr>
        <p:blipFill>
          <a:blip r:embed="rId4"/>
          <a:stretch>
            <a:fillRect/>
          </a:stretch>
        </p:blipFill>
        <p:spPr>
          <a:xfrm>
            <a:off x="7188005" y="1041228"/>
            <a:ext cx="4558145" cy="2833204"/>
          </a:xfrm>
          <a:prstGeom prst="rect">
            <a:avLst/>
          </a:prstGeom>
        </p:spPr>
      </p:pic>
    </p:spTree>
    <p:extLst>
      <p:ext uri="{BB962C8B-B14F-4D97-AF65-F5344CB8AC3E}">
        <p14:creationId xmlns:p14="http://schemas.microsoft.com/office/powerpoint/2010/main" val="2787015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DED4A-BA1C-4206-A6A5-24D7CA277F52}"/>
              </a:ext>
            </a:extLst>
          </p:cNvPr>
          <p:cNvSpPr>
            <a:spLocks noGrp="1"/>
          </p:cNvSpPr>
          <p:nvPr>
            <p:ph type="title"/>
          </p:nvPr>
        </p:nvSpPr>
        <p:spPr/>
        <p:txBody>
          <a:bodyPr/>
          <a:lstStyle/>
          <a:p>
            <a:r>
              <a:rPr lang="en-US">
                <a:cs typeface="Calibri"/>
              </a:rPr>
              <a:t>New Hire Paperwork</a:t>
            </a:r>
            <a:endParaRPr lang="en-US"/>
          </a:p>
        </p:txBody>
      </p:sp>
      <p:sp>
        <p:nvSpPr>
          <p:cNvPr id="3" name="Content Placeholder 2">
            <a:extLst>
              <a:ext uri="{FF2B5EF4-FFF2-40B4-BE49-F238E27FC236}">
                <a16:creationId xmlns:a16="http://schemas.microsoft.com/office/drawing/2014/main" id="{4F45DA2F-25FF-46ED-8D87-D5C1E8FB40CC}"/>
              </a:ext>
            </a:extLst>
          </p:cNvPr>
          <p:cNvSpPr>
            <a:spLocks noGrp="1"/>
          </p:cNvSpPr>
          <p:nvPr>
            <p:ph idx="1"/>
          </p:nvPr>
        </p:nvSpPr>
        <p:spPr>
          <a:xfrm>
            <a:off x="609600" y="1520826"/>
            <a:ext cx="10972800" cy="4605338"/>
          </a:xfrm>
        </p:spPr>
        <p:txBody>
          <a:bodyPr vert="horz" lIns="91440" tIns="45720" rIns="91440" bIns="45720" rtlCol="0" anchor="t">
            <a:normAutofit fontScale="62500" lnSpcReduction="20000"/>
          </a:bodyPr>
          <a:lstStyle/>
          <a:p>
            <a:r>
              <a:rPr lang="en-US" dirty="0">
                <a:cs typeface="Calibri"/>
              </a:rPr>
              <a:t>Review the paperwork before forwarding New Hire Paperwork to the GME Office</a:t>
            </a:r>
          </a:p>
          <a:p>
            <a:pPr lvl="1"/>
            <a:r>
              <a:rPr lang="en-US" b="1" u="sng" dirty="0">
                <a:cs typeface="Calibri"/>
              </a:rPr>
              <a:t>GME Data Sheet</a:t>
            </a:r>
            <a:r>
              <a:rPr lang="en-US" dirty="0">
                <a:cs typeface="Calibri"/>
              </a:rPr>
              <a:t>  Must include everything the House Officer has done after Medical School Graduation through starting LSU Residency/Fellowship Training, (include unemployed or studying for licensing exams, traveling, working, </a:t>
            </a:r>
            <a:r>
              <a:rPr lang="en-US" dirty="0" err="1">
                <a:cs typeface="Calibri"/>
              </a:rPr>
              <a:t>etc</a:t>
            </a:r>
            <a:r>
              <a:rPr lang="en-US" dirty="0">
                <a:cs typeface="Calibri"/>
              </a:rPr>
              <a:t>).  There should not be any gaps between Medical School graduation and starting LSU residency/fellowship training program for 2023-2024</a:t>
            </a:r>
            <a:endParaRPr lang="en-US" dirty="0">
              <a:ea typeface="Calibri"/>
              <a:cs typeface="Calibri"/>
            </a:endParaRPr>
          </a:p>
          <a:p>
            <a:pPr lvl="1"/>
            <a:r>
              <a:rPr lang="en-US" b="1" dirty="0">
                <a:cs typeface="Calibri"/>
              </a:rPr>
              <a:t>Forms</a:t>
            </a:r>
            <a:r>
              <a:rPr lang="en-US" dirty="0">
                <a:cs typeface="Calibri"/>
              </a:rPr>
              <a:t>  - HR must be originals, no copies, and all forms requiring a signature must be signed by the incoming House Officer- Wet Signatures  </a:t>
            </a:r>
            <a:endParaRPr lang="en-US" dirty="0">
              <a:ea typeface="Calibri"/>
              <a:cs typeface="Calibri"/>
            </a:endParaRPr>
          </a:p>
          <a:p>
            <a:pPr lvl="1"/>
            <a:r>
              <a:rPr lang="en-US" b="1" dirty="0">
                <a:cs typeface="Calibri"/>
              </a:rPr>
              <a:t>Social Security Card </a:t>
            </a:r>
            <a:endParaRPr lang="en-US" b="1" dirty="0">
              <a:ea typeface="Calibri"/>
              <a:cs typeface="Calibri"/>
            </a:endParaRPr>
          </a:p>
          <a:p>
            <a:pPr lvl="2"/>
            <a:r>
              <a:rPr lang="en-US" dirty="0">
                <a:cs typeface="Calibri"/>
              </a:rPr>
              <a:t>Name must match name on New Hire paperwork </a:t>
            </a:r>
            <a:endParaRPr lang="en-US" dirty="0">
              <a:ea typeface="Calibri"/>
              <a:cs typeface="Calibri"/>
            </a:endParaRPr>
          </a:p>
          <a:p>
            <a:pPr lvl="2"/>
            <a:r>
              <a:rPr lang="en-US" dirty="0">
                <a:cs typeface="Calibri"/>
              </a:rPr>
              <a:t>Card must be signed by House Officer – sign the card, don't sign on the paper next to, or under the card</a:t>
            </a:r>
            <a:endParaRPr lang="en-US" dirty="0"/>
          </a:p>
          <a:p>
            <a:pPr lvl="2"/>
            <a:r>
              <a:rPr lang="en-US" dirty="0">
                <a:cs typeface="Calibri"/>
              </a:rPr>
              <a:t>Copy included with new hire paperwork must be readable, not too dark or too small. Color copy is best.</a:t>
            </a:r>
            <a:endParaRPr lang="en-US" dirty="0">
              <a:ea typeface="Calibri"/>
              <a:cs typeface="Calibri"/>
            </a:endParaRPr>
          </a:p>
          <a:p>
            <a:pPr lvl="1"/>
            <a:r>
              <a:rPr lang="en-US" dirty="0">
                <a:cs typeface="Calibri"/>
              </a:rPr>
              <a:t>DS-2019 – J-1 VISA Holders</a:t>
            </a:r>
            <a:endParaRPr lang="en-US" dirty="0">
              <a:ea typeface="Calibri"/>
              <a:cs typeface="Calibri"/>
            </a:endParaRPr>
          </a:p>
          <a:p>
            <a:pPr lvl="2"/>
            <a:r>
              <a:rPr lang="en-US" dirty="0">
                <a:cs typeface="Calibri"/>
              </a:rPr>
              <a:t>LSUHSC-N.O. Training Program must be listed on the form</a:t>
            </a:r>
            <a:endParaRPr lang="en-US" dirty="0">
              <a:ea typeface="Calibri"/>
              <a:cs typeface="Calibri"/>
            </a:endParaRPr>
          </a:p>
          <a:p>
            <a:pPr lvl="2"/>
            <a:r>
              <a:rPr lang="en-US" dirty="0">
                <a:cs typeface="Calibri"/>
              </a:rPr>
              <a:t>Valid Training dates for LSU Training program must be correct</a:t>
            </a:r>
            <a:endParaRPr lang="en-US" dirty="0">
              <a:ea typeface="Calibri"/>
              <a:cs typeface="Calibri"/>
            </a:endParaRPr>
          </a:p>
          <a:p>
            <a:pPr lvl="1"/>
            <a:r>
              <a:rPr lang="en-US" dirty="0">
                <a:cs typeface="Calibri"/>
              </a:rPr>
              <a:t>Tax Documents  </a:t>
            </a:r>
            <a:endParaRPr lang="en-US" dirty="0">
              <a:ea typeface="Calibri"/>
              <a:cs typeface="Calibri"/>
            </a:endParaRPr>
          </a:p>
          <a:p>
            <a:pPr lvl="2"/>
            <a:r>
              <a:rPr lang="en-US" dirty="0">
                <a:cs typeface="Calibri"/>
              </a:rPr>
              <a:t>W-4:  Wet signature required</a:t>
            </a:r>
            <a:endParaRPr lang="en-US" dirty="0">
              <a:ea typeface="Calibri"/>
              <a:cs typeface="Calibri"/>
            </a:endParaRPr>
          </a:p>
          <a:p>
            <a:pPr lvl="2"/>
            <a:r>
              <a:rPr lang="en-US" dirty="0">
                <a:cs typeface="Calibri"/>
              </a:rPr>
              <a:t>L-4: Include # of exemptions, dependents, or 0</a:t>
            </a:r>
            <a:endParaRPr lang="en-US" dirty="0">
              <a:ea typeface="Calibri"/>
              <a:cs typeface="Calibri"/>
            </a:endParaRPr>
          </a:p>
          <a:p>
            <a:pPr lvl="3"/>
            <a:r>
              <a:rPr lang="en-US" dirty="0">
                <a:cs typeface="Calibri"/>
              </a:rPr>
              <a:t>Wet signature required</a:t>
            </a:r>
            <a:endParaRPr lang="en-US" dirty="0">
              <a:ea typeface="Calibri"/>
              <a:cs typeface="Calibri"/>
            </a:endParaRPr>
          </a:p>
          <a:p>
            <a:pPr lvl="3"/>
            <a:r>
              <a:rPr lang="en-US" dirty="0">
                <a:cs typeface="Calibri"/>
              </a:rPr>
              <a:t>Tape to a separate page if not on a full page</a:t>
            </a:r>
            <a:endParaRPr lang="en-US" dirty="0">
              <a:ea typeface="Calibri"/>
              <a:cs typeface="Calibri"/>
            </a:endParaRPr>
          </a:p>
        </p:txBody>
      </p:sp>
    </p:spTree>
    <p:extLst>
      <p:ext uri="{BB962C8B-B14F-4D97-AF65-F5344CB8AC3E}">
        <p14:creationId xmlns:p14="http://schemas.microsoft.com/office/powerpoint/2010/main" val="2676569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C5EA-5768-ADA4-B3ED-5327D7740224}"/>
              </a:ext>
            </a:extLst>
          </p:cNvPr>
          <p:cNvSpPr>
            <a:spLocks noGrp="1"/>
          </p:cNvSpPr>
          <p:nvPr>
            <p:ph type="title"/>
          </p:nvPr>
        </p:nvSpPr>
        <p:spPr>
          <a:xfrm>
            <a:off x="609600" y="274638"/>
            <a:ext cx="10972800" cy="1048821"/>
          </a:xfrm>
        </p:spPr>
        <p:txBody>
          <a:bodyPr>
            <a:normAutofit fontScale="90000"/>
          </a:bodyPr>
          <a:lstStyle/>
          <a:p>
            <a:r>
              <a:rPr lang="en-US">
                <a:ea typeface="Calibri"/>
                <a:cs typeface="Calibri"/>
              </a:rPr>
              <a:t>TRANSFER PAPERWORK </a:t>
            </a:r>
            <a:br>
              <a:rPr lang="en-US">
                <a:ea typeface="Calibri"/>
                <a:cs typeface="Calibri"/>
              </a:rPr>
            </a:br>
            <a:r>
              <a:rPr lang="en-US">
                <a:ea typeface="Calibri"/>
                <a:cs typeface="Calibri"/>
              </a:rPr>
              <a:t>Internal Transfers</a:t>
            </a:r>
          </a:p>
        </p:txBody>
      </p:sp>
      <p:sp>
        <p:nvSpPr>
          <p:cNvPr id="3" name="Content Placeholder 2">
            <a:extLst>
              <a:ext uri="{FF2B5EF4-FFF2-40B4-BE49-F238E27FC236}">
                <a16:creationId xmlns:a16="http://schemas.microsoft.com/office/drawing/2014/main" id="{4CD94D5C-F5A3-0431-DA60-082132C97888}"/>
              </a:ext>
            </a:extLst>
          </p:cNvPr>
          <p:cNvSpPr>
            <a:spLocks noGrp="1"/>
          </p:cNvSpPr>
          <p:nvPr>
            <p:ph idx="1"/>
          </p:nvPr>
        </p:nvSpPr>
        <p:spPr>
          <a:xfrm>
            <a:off x="609600" y="1403796"/>
            <a:ext cx="10972800" cy="4603019"/>
          </a:xfrm>
        </p:spPr>
        <p:txBody>
          <a:bodyPr vert="horz" lIns="91440" tIns="45720" rIns="91440" bIns="45720" rtlCol="0" anchor="t">
            <a:normAutofit fontScale="92500" lnSpcReduction="10000"/>
          </a:bodyPr>
          <a:lstStyle/>
          <a:p>
            <a:r>
              <a:rPr lang="en-US" dirty="0">
                <a:ea typeface="Calibri"/>
                <a:cs typeface="Calibri"/>
              </a:rPr>
              <a:t>The GME Data sheet must include the LSU program name and training dates for the program the house officer is transferring into</a:t>
            </a:r>
          </a:p>
          <a:p>
            <a:r>
              <a:rPr lang="en-US" dirty="0">
                <a:ea typeface="Calibri"/>
                <a:cs typeface="Calibri"/>
              </a:rPr>
              <a:t>The GME Data sheet must include the LSU program name and training dates of LSU program transferring from.</a:t>
            </a:r>
            <a:endParaRPr lang="en-US" dirty="0"/>
          </a:p>
          <a:p>
            <a:r>
              <a:rPr lang="en-US" dirty="0">
                <a:ea typeface="Calibri"/>
                <a:cs typeface="Calibri"/>
              </a:rPr>
              <a:t>The GME Data Sheet must also include everything the House Officer has done after Medical School Graduation through starting the first training program at LSU (the program transferring from). </a:t>
            </a:r>
          </a:p>
          <a:p>
            <a:r>
              <a:rPr lang="en-US" dirty="0">
                <a:ea typeface="Calibri"/>
                <a:cs typeface="Calibri"/>
              </a:rPr>
              <a:t>LOA/LWOP dates must be included on the GME Data Sheet</a:t>
            </a:r>
          </a:p>
          <a:p>
            <a:r>
              <a:rPr lang="en-US" dirty="0">
                <a:ea typeface="Calibri"/>
                <a:cs typeface="Calibri"/>
              </a:rPr>
              <a:t>All contact information on the GME Data Sheet must be up-to-date</a:t>
            </a:r>
          </a:p>
          <a:p>
            <a:endParaRPr lang="en-US">
              <a:ea typeface="Calibri"/>
              <a:cs typeface="Calibri"/>
            </a:endParaRPr>
          </a:p>
          <a:p>
            <a:pPr marL="0" indent="0">
              <a:buNone/>
            </a:pPr>
            <a:endParaRPr lang="en-US">
              <a:ea typeface="Calibri"/>
              <a:cs typeface="Calibri"/>
            </a:endParaRPr>
          </a:p>
          <a:p>
            <a:pPr marL="0" indent="0">
              <a:buNone/>
            </a:pPr>
            <a:endParaRPr lang="en-US" sz="1800">
              <a:ea typeface="Calibri"/>
              <a:cs typeface="Calibri"/>
            </a:endParaRPr>
          </a:p>
        </p:txBody>
      </p:sp>
    </p:spTree>
    <p:extLst>
      <p:ext uri="{BB962C8B-B14F-4D97-AF65-F5344CB8AC3E}">
        <p14:creationId xmlns:p14="http://schemas.microsoft.com/office/powerpoint/2010/main" val="1275036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12083-C7D2-C148-0C2B-470FE2BE7F6D}"/>
              </a:ext>
            </a:extLst>
          </p:cNvPr>
          <p:cNvSpPr>
            <a:spLocks noGrp="1"/>
          </p:cNvSpPr>
          <p:nvPr>
            <p:ph type="title"/>
          </p:nvPr>
        </p:nvSpPr>
        <p:spPr/>
        <p:txBody>
          <a:bodyPr/>
          <a:lstStyle/>
          <a:p>
            <a:r>
              <a:rPr lang="en-US">
                <a:ea typeface="Calibri"/>
                <a:cs typeface="Calibri"/>
              </a:rPr>
              <a:t>Off-Cycle Continuing House Officers</a:t>
            </a:r>
            <a:endParaRPr lang="en-US"/>
          </a:p>
        </p:txBody>
      </p:sp>
      <p:sp>
        <p:nvSpPr>
          <p:cNvPr id="3" name="Content Placeholder 2">
            <a:extLst>
              <a:ext uri="{FF2B5EF4-FFF2-40B4-BE49-F238E27FC236}">
                <a16:creationId xmlns:a16="http://schemas.microsoft.com/office/drawing/2014/main" id="{554A40D4-BFB8-03BD-3AF0-EA802181C0B6}"/>
              </a:ext>
            </a:extLst>
          </p:cNvPr>
          <p:cNvSpPr>
            <a:spLocks noGrp="1"/>
          </p:cNvSpPr>
          <p:nvPr>
            <p:ph idx="1"/>
          </p:nvPr>
        </p:nvSpPr>
        <p:spPr/>
        <p:txBody>
          <a:bodyPr vert="horz" lIns="91440" tIns="45720" rIns="91440" bIns="45720" rtlCol="0" anchor="t">
            <a:normAutofit/>
          </a:bodyPr>
          <a:lstStyle/>
          <a:p>
            <a:r>
              <a:rPr lang="en-US" dirty="0">
                <a:ea typeface="Calibri"/>
                <a:cs typeface="Calibri"/>
              </a:rPr>
              <a:t>An updated GME Data Sheet is needed for Continuing House Officers that have become off-cycle due to time on LOA/LWOP during their training which caused their training dates to be extended.</a:t>
            </a:r>
            <a:endParaRPr lang="en-US">
              <a:ea typeface="Calibri"/>
              <a:cs typeface="Calibri"/>
            </a:endParaRPr>
          </a:p>
          <a:p>
            <a:r>
              <a:rPr lang="en-US" dirty="0">
                <a:ea typeface="Calibri"/>
                <a:cs typeface="Calibri"/>
              </a:rPr>
              <a:t>An updated GME Data Sheet is needed for continuing House Officer that have been away on Research or training year was extended or repeated.</a:t>
            </a:r>
          </a:p>
        </p:txBody>
      </p:sp>
    </p:spTree>
    <p:extLst>
      <p:ext uri="{BB962C8B-B14F-4D97-AF65-F5344CB8AC3E}">
        <p14:creationId xmlns:p14="http://schemas.microsoft.com/office/powerpoint/2010/main" val="3378065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200AF-8FD5-A815-37E8-2ABA1C1D21DB}"/>
              </a:ext>
            </a:extLst>
          </p:cNvPr>
          <p:cNvSpPr>
            <a:spLocks noGrp="1"/>
          </p:cNvSpPr>
          <p:nvPr>
            <p:ph type="title"/>
          </p:nvPr>
        </p:nvSpPr>
        <p:spPr/>
        <p:txBody>
          <a:bodyPr/>
          <a:lstStyle/>
          <a:p>
            <a:r>
              <a:rPr lang="en-US">
                <a:cs typeface="Calibri"/>
              </a:rPr>
              <a:t>Graduating/Terminating House Officers</a:t>
            </a:r>
            <a:endParaRPr lang="en-US"/>
          </a:p>
        </p:txBody>
      </p:sp>
      <p:sp>
        <p:nvSpPr>
          <p:cNvPr id="3" name="Content Placeholder 2">
            <a:extLst>
              <a:ext uri="{FF2B5EF4-FFF2-40B4-BE49-F238E27FC236}">
                <a16:creationId xmlns:a16="http://schemas.microsoft.com/office/drawing/2014/main" id="{05E0F9EC-8DC5-5D37-08C8-14662DC4FD73}"/>
              </a:ext>
            </a:extLst>
          </p:cNvPr>
          <p:cNvSpPr>
            <a:spLocks noGrp="1"/>
          </p:cNvSpPr>
          <p:nvPr>
            <p:ph idx="1"/>
          </p:nvPr>
        </p:nvSpPr>
        <p:spPr/>
        <p:txBody>
          <a:bodyPr vert="horz" lIns="91440" tIns="45720" rIns="91440" bIns="45720" rtlCol="0" anchor="t">
            <a:normAutofit/>
          </a:bodyPr>
          <a:lstStyle/>
          <a:p>
            <a:r>
              <a:rPr lang="en-US" dirty="0">
                <a:cs typeface="Calibri"/>
              </a:rPr>
              <a:t>Email will be disabled on July 1, for House Officers graduating/terminating June 30.</a:t>
            </a:r>
            <a:endParaRPr lang="en-US" dirty="0">
              <a:ea typeface="Calibri"/>
              <a:cs typeface="Calibri"/>
            </a:endParaRPr>
          </a:p>
          <a:p>
            <a:pPr lvl="1"/>
            <a:r>
              <a:rPr lang="en-US" dirty="0">
                <a:cs typeface="Calibri"/>
              </a:rPr>
              <a:t>If the house officers want to keep any emails, they should forward the emails to their personal email accounts.</a:t>
            </a:r>
            <a:endParaRPr lang="en-US" dirty="0">
              <a:ea typeface="Calibri"/>
              <a:cs typeface="Calibri"/>
            </a:endParaRPr>
          </a:p>
          <a:p>
            <a:r>
              <a:rPr lang="en-US" dirty="0">
                <a:ea typeface="Calibri"/>
                <a:cs typeface="Calibri"/>
              </a:rPr>
              <a:t>If the house officers will not be able to sign/certify the June EOM Report before they leave, have them sign the June BOM Report on or after June 15, 2023, and attach the signed pages to the EOM Report all other House Officers will sign/certify </a:t>
            </a:r>
          </a:p>
          <a:p>
            <a:endParaRPr lang="en-US">
              <a:ea typeface="Calibri"/>
              <a:cs typeface="Calibri"/>
            </a:endParaRPr>
          </a:p>
        </p:txBody>
      </p:sp>
    </p:spTree>
    <p:extLst>
      <p:ext uri="{BB962C8B-B14F-4D97-AF65-F5344CB8AC3E}">
        <p14:creationId xmlns:p14="http://schemas.microsoft.com/office/powerpoint/2010/main" val="1344760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1182-AE4C-8CB3-EED8-980A60390EF5}"/>
              </a:ext>
            </a:extLst>
          </p:cNvPr>
          <p:cNvSpPr>
            <a:spLocks noGrp="1"/>
          </p:cNvSpPr>
          <p:nvPr>
            <p:ph type="title"/>
          </p:nvPr>
        </p:nvSpPr>
        <p:spPr/>
        <p:txBody>
          <a:bodyPr/>
          <a:lstStyle/>
          <a:p>
            <a:r>
              <a:rPr lang="en-US" dirty="0">
                <a:cs typeface="Calibri"/>
              </a:rPr>
              <a:t>Resident Scheduler</a:t>
            </a:r>
          </a:p>
        </p:txBody>
      </p:sp>
      <p:sp>
        <p:nvSpPr>
          <p:cNvPr id="3" name="Content Placeholder 2">
            <a:extLst>
              <a:ext uri="{FF2B5EF4-FFF2-40B4-BE49-F238E27FC236}">
                <a16:creationId xmlns:a16="http://schemas.microsoft.com/office/drawing/2014/main" id="{073FC726-D5F1-FBAA-5463-2597ADF75E21}"/>
              </a:ext>
            </a:extLst>
          </p:cNvPr>
          <p:cNvSpPr>
            <a:spLocks noGrp="1"/>
          </p:cNvSpPr>
          <p:nvPr>
            <p:ph idx="1"/>
          </p:nvPr>
        </p:nvSpPr>
        <p:spPr/>
        <p:txBody>
          <a:bodyPr vert="horz" lIns="91440" tIns="45720" rIns="91440" bIns="45720" rtlCol="0" anchor="t">
            <a:normAutofit/>
          </a:bodyPr>
          <a:lstStyle/>
          <a:p>
            <a:r>
              <a:rPr lang="en-US" dirty="0">
                <a:cs typeface="Calibri"/>
              </a:rPr>
              <a:t>When House Officer schedules are completed for 2023-2024, they can be entered in Resident Scheduler for the new academic year.</a:t>
            </a:r>
          </a:p>
          <a:p>
            <a:r>
              <a:rPr lang="en-US" dirty="0">
                <a:cs typeface="Calibri"/>
              </a:rPr>
              <a:t>House Officer promotions, transfers, terminations cannot be updated in PS or Resident Scheduler until all house officers have been paid for June.</a:t>
            </a:r>
          </a:p>
          <a:p>
            <a:r>
              <a:rPr lang="en-US" dirty="0">
                <a:cs typeface="Calibri"/>
              </a:rPr>
              <a:t>Resident Scheduler training session is planned for June. Calendar invites to come</a:t>
            </a:r>
          </a:p>
        </p:txBody>
      </p:sp>
    </p:spTree>
    <p:extLst>
      <p:ext uri="{BB962C8B-B14F-4D97-AF65-F5344CB8AC3E}">
        <p14:creationId xmlns:p14="http://schemas.microsoft.com/office/powerpoint/2010/main" val="1936731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5AD2-DE3A-71EC-6BB2-AEFFC6343463}"/>
              </a:ext>
            </a:extLst>
          </p:cNvPr>
          <p:cNvSpPr>
            <a:spLocks noGrp="1"/>
          </p:cNvSpPr>
          <p:nvPr>
            <p:ph type="title"/>
          </p:nvPr>
        </p:nvSpPr>
        <p:spPr>
          <a:xfrm>
            <a:off x="609600" y="274638"/>
            <a:ext cx="10972800" cy="1143000"/>
          </a:xfrm>
        </p:spPr>
        <p:txBody>
          <a:bodyPr anchor="ctr">
            <a:normAutofit/>
          </a:bodyPr>
          <a:lstStyle/>
          <a:p>
            <a:r>
              <a:rPr lang="en-US"/>
              <a:t>ERAS News</a:t>
            </a:r>
            <a:endParaRPr lang="en-US" dirty="0"/>
          </a:p>
        </p:txBody>
      </p:sp>
      <p:sp>
        <p:nvSpPr>
          <p:cNvPr id="3" name="Content Placeholder 2">
            <a:extLst>
              <a:ext uri="{FF2B5EF4-FFF2-40B4-BE49-F238E27FC236}">
                <a16:creationId xmlns:a16="http://schemas.microsoft.com/office/drawing/2014/main" id="{2A551F10-33AD-57F1-EA3D-A4F4F7BE3D1B}"/>
              </a:ext>
            </a:extLst>
          </p:cNvPr>
          <p:cNvSpPr>
            <a:spLocks noGrp="1"/>
          </p:cNvSpPr>
          <p:nvPr>
            <p:ph sz="half" idx="1"/>
          </p:nvPr>
        </p:nvSpPr>
        <p:spPr>
          <a:xfrm>
            <a:off x="609600" y="1293422"/>
            <a:ext cx="5216567" cy="4832742"/>
          </a:xfrm>
        </p:spPr>
        <p:txBody>
          <a:bodyPr vert="horz" lIns="91440" tIns="45720" rIns="91440" bIns="45720" rtlCol="0" anchor="t">
            <a:normAutofit/>
          </a:bodyPr>
          <a:lstStyle/>
          <a:p>
            <a:pPr>
              <a:lnSpc>
                <a:spcPct val="90000"/>
              </a:lnSpc>
            </a:pPr>
            <a:r>
              <a:rPr lang="en-US" dirty="0"/>
              <a:t>Register for ERAS 2024 </a:t>
            </a:r>
            <a:endParaRPr lang="en-US"/>
          </a:p>
          <a:p>
            <a:pPr>
              <a:lnSpc>
                <a:spcPct val="90000"/>
              </a:lnSpc>
            </a:pPr>
            <a:r>
              <a:rPr lang="en-US" dirty="0"/>
              <a:t>Strategic Collaboration with Thalamus</a:t>
            </a:r>
            <a:endParaRPr lang="en-US" dirty="0">
              <a:cs typeface="Calibri"/>
            </a:endParaRPr>
          </a:p>
          <a:p>
            <a:pPr lvl="1">
              <a:lnSpc>
                <a:spcPct val="90000"/>
              </a:lnSpc>
            </a:pPr>
            <a:r>
              <a:rPr lang="en-US" sz="2800" dirty="0"/>
              <a:t>Complimentary Access for upcoming season</a:t>
            </a:r>
            <a:endParaRPr lang="en-US" sz="2800" dirty="0">
              <a:cs typeface="Calibri"/>
            </a:endParaRPr>
          </a:p>
          <a:p>
            <a:pPr lvl="1">
              <a:lnSpc>
                <a:spcPct val="90000"/>
              </a:lnSpc>
            </a:pPr>
            <a:r>
              <a:rPr lang="en-US" sz="2800" dirty="0"/>
              <a:t>PDWS Scheduler will still be available</a:t>
            </a:r>
            <a:endParaRPr lang="en-US" sz="2800" dirty="0">
              <a:cs typeface="Calibri"/>
            </a:endParaRPr>
          </a:p>
          <a:p>
            <a:pPr>
              <a:lnSpc>
                <a:spcPct val="90000"/>
              </a:lnSpc>
            </a:pPr>
            <a:r>
              <a:rPr lang="en-US" dirty="0">
                <a:cs typeface="Calibri"/>
              </a:rPr>
              <a:t>Updating </a:t>
            </a:r>
            <a:r>
              <a:rPr lang="en-US" dirty="0" err="1">
                <a:cs typeface="Calibri"/>
              </a:rPr>
              <a:t>MyERAS</a:t>
            </a:r>
            <a:r>
              <a:rPr lang="en-US" dirty="0">
                <a:cs typeface="Calibri"/>
              </a:rPr>
              <a:t> </a:t>
            </a:r>
            <a:r>
              <a:rPr lang="en-US" dirty="0" err="1">
                <a:cs typeface="Calibri"/>
              </a:rPr>
              <a:t>Appplication</a:t>
            </a:r>
            <a:endParaRPr lang="en-US" dirty="0" err="1"/>
          </a:p>
          <a:p>
            <a:pPr marL="0" indent="0">
              <a:lnSpc>
                <a:spcPct val="90000"/>
              </a:lnSpc>
              <a:buNone/>
            </a:pPr>
            <a:r>
              <a:rPr lang="en-US" dirty="0">
                <a:cs typeface="Calibri"/>
              </a:rPr>
              <a:t>May 4, 2023 Webinar </a:t>
            </a:r>
          </a:p>
          <a:p>
            <a:pPr marL="0" indent="0">
              <a:lnSpc>
                <a:spcPct val="90000"/>
              </a:lnSpc>
              <a:buNone/>
            </a:pPr>
            <a:r>
              <a:rPr lang="en-US" sz="1100" dirty="0">
                <a:ea typeface="+mn-lt"/>
                <a:cs typeface="+mn-lt"/>
                <a:hlinkClick r:id="rId2"/>
              </a:rPr>
              <a:t>https://aamc.elevate.commpartners.com/products/program-staff-qa-webinar-for-navigating-the-2024-eras-application-update-may-4?force_login=1</a:t>
            </a:r>
            <a:endParaRPr lang="en-US"/>
          </a:p>
        </p:txBody>
      </p:sp>
      <p:pic>
        <p:nvPicPr>
          <p:cNvPr id="4" name="Picture 4" descr="A picture containing table&#10;&#10;Description automatically generated">
            <a:extLst>
              <a:ext uri="{FF2B5EF4-FFF2-40B4-BE49-F238E27FC236}">
                <a16:creationId xmlns:a16="http://schemas.microsoft.com/office/drawing/2014/main" id="{6179970F-8B95-9C45-E54E-6A4C19194FF2}"/>
              </a:ext>
            </a:extLst>
          </p:cNvPr>
          <p:cNvPicPr>
            <a:picLocks noChangeAspect="1"/>
          </p:cNvPicPr>
          <p:nvPr/>
        </p:nvPicPr>
        <p:blipFill>
          <a:blip r:embed="rId3"/>
          <a:stretch>
            <a:fillRect/>
          </a:stretch>
        </p:blipFill>
        <p:spPr>
          <a:xfrm>
            <a:off x="5861133" y="1234734"/>
            <a:ext cx="6206176" cy="5266793"/>
          </a:xfrm>
          <a:prstGeom prst="rect">
            <a:avLst/>
          </a:prstGeom>
          <a:noFill/>
        </p:spPr>
      </p:pic>
    </p:spTree>
    <p:extLst>
      <p:ext uri="{BB962C8B-B14F-4D97-AF65-F5344CB8AC3E}">
        <p14:creationId xmlns:p14="http://schemas.microsoft.com/office/powerpoint/2010/main" val="3375663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Electronic Forms for Incoming House Officers</a:t>
            </a:r>
          </a:p>
        </p:txBody>
      </p:sp>
      <p:sp>
        <p:nvSpPr>
          <p:cNvPr id="3" name="Content Placeholder 2"/>
          <p:cNvSpPr>
            <a:spLocks noGrp="1"/>
          </p:cNvSpPr>
          <p:nvPr>
            <p:ph idx="1"/>
          </p:nvPr>
        </p:nvSpPr>
        <p:spPr>
          <a:xfrm>
            <a:off x="552855" y="1357009"/>
            <a:ext cx="11582400" cy="4193810"/>
          </a:xfrm>
        </p:spPr>
        <p:txBody>
          <a:bodyPr vert="horz" lIns="91440" tIns="45720" rIns="91440" bIns="45720" rtlCol="0" anchor="t">
            <a:noAutofit/>
          </a:bodyPr>
          <a:lstStyle/>
          <a:p>
            <a:r>
              <a:rPr lang="en-US" sz="2800">
                <a:ea typeface="+mn-lt"/>
                <a:cs typeface="+mn-lt"/>
              </a:rPr>
              <a:t>Initiated Yesterday!</a:t>
            </a:r>
          </a:p>
          <a:p>
            <a:pPr lvl="1"/>
            <a:r>
              <a:rPr lang="en-US" sz="2400">
                <a:ea typeface="+mn-lt"/>
                <a:cs typeface="+mn-lt"/>
              </a:rPr>
              <a:t>HireRight I-9*</a:t>
            </a:r>
            <a:endParaRPr lang="en-US" sz="2400">
              <a:cs typeface="Calibri"/>
            </a:endParaRPr>
          </a:p>
          <a:p>
            <a:pPr lvl="1"/>
            <a:r>
              <a:rPr lang="en-US" sz="2400">
                <a:ea typeface="+mn-lt"/>
                <a:cs typeface="+mn-lt"/>
              </a:rPr>
              <a:t>LSBME Release Form</a:t>
            </a:r>
            <a:endParaRPr lang="en-US" sz="2400">
              <a:cs typeface="Calibri"/>
            </a:endParaRPr>
          </a:p>
          <a:p>
            <a:pPr lvl="1"/>
            <a:r>
              <a:rPr lang="en-US" sz="2400">
                <a:ea typeface="+mn-lt"/>
                <a:cs typeface="+mn-lt"/>
              </a:rPr>
              <a:t>Health Records Release Form</a:t>
            </a:r>
          </a:p>
          <a:p>
            <a:pPr lvl="1"/>
            <a:r>
              <a:rPr lang="en-US" sz="2400">
                <a:ea typeface="+mn-lt"/>
                <a:cs typeface="+mn-lt"/>
              </a:rPr>
              <a:t>Immunization Records Form</a:t>
            </a:r>
            <a:endParaRPr lang="en-US" sz="2400">
              <a:cs typeface="Calibri"/>
            </a:endParaRPr>
          </a:p>
          <a:p>
            <a:pPr lvl="1"/>
            <a:r>
              <a:rPr lang="en-US" sz="2400">
                <a:ea typeface="+mn-lt"/>
                <a:cs typeface="+mn-lt"/>
              </a:rPr>
              <a:t>Moonlighting Form</a:t>
            </a:r>
          </a:p>
          <a:p>
            <a:pPr lvl="1"/>
            <a:r>
              <a:rPr lang="en-US" sz="2400">
                <a:ea typeface="+mn-lt"/>
                <a:cs typeface="+mn-lt"/>
              </a:rPr>
              <a:t>House Officer Manual Acknowledgement Form</a:t>
            </a:r>
            <a:endParaRPr lang="en-US" sz="2400">
              <a:cs typeface="Calibri"/>
            </a:endParaRPr>
          </a:p>
          <a:p>
            <a:pPr lvl="1"/>
            <a:r>
              <a:rPr lang="en-US" sz="2400">
                <a:ea typeface="+mn-lt"/>
                <a:cs typeface="+mn-lt"/>
              </a:rPr>
              <a:t>HR Disability Self-Identification Form*</a:t>
            </a:r>
            <a:endParaRPr lang="en-US" sz="2400">
              <a:cs typeface="Calibri"/>
            </a:endParaRPr>
          </a:p>
          <a:p>
            <a:pPr lvl="1"/>
            <a:r>
              <a:rPr lang="en-US" sz="2400">
                <a:ea typeface="+mn-lt"/>
                <a:cs typeface="+mn-lt"/>
              </a:rPr>
              <a:t>HR Veteran Status Self-Identification Form*</a:t>
            </a:r>
          </a:p>
          <a:p>
            <a:pPr lvl="1"/>
            <a:endParaRPr lang="en-US" sz="2400">
              <a:cs typeface="Calibri"/>
            </a:endParaRPr>
          </a:p>
        </p:txBody>
      </p:sp>
      <p:sp>
        <p:nvSpPr>
          <p:cNvPr id="4" name="TextBox 3">
            <a:extLst>
              <a:ext uri="{FF2B5EF4-FFF2-40B4-BE49-F238E27FC236}">
                <a16:creationId xmlns:a16="http://schemas.microsoft.com/office/drawing/2014/main" id="{0EFB51F9-E5A0-5F6C-CB1B-F7D1E1B04520}"/>
              </a:ext>
            </a:extLst>
          </p:cNvPr>
          <p:cNvSpPr txBox="1"/>
          <p:nvPr/>
        </p:nvSpPr>
        <p:spPr>
          <a:xfrm>
            <a:off x="3966307" y="5636846"/>
            <a:ext cx="676030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 These items will NOT be reflected in the GME Tracker</a:t>
            </a:r>
          </a:p>
        </p:txBody>
      </p:sp>
    </p:spTree>
    <p:extLst>
      <p:ext uri="{BB962C8B-B14F-4D97-AF65-F5344CB8AC3E}">
        <p14:creationId xmlns:p14="http://schemas.microsoft.com/office/powerpoint/2010/main" val="324650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CFF08-203D-45C7-BC10-3FF192987E9D}"/>
              </a:ext>
            </a:extLst>
          </p:cNvPr>
          <p:cNvSpPr>
            <a:spLocks noGrp="1"/>
          </p:cNvSpPr>
          <p:nvPr>
            <p:ph type="title"/>
          </p:nvPr>
        </p:nvSpPr>
        <p:spPr/>
        <p:txBody>
          <a:bodyPr/>
          <a:lstStyle/>
          <a:p>
            <a:r>
              <a:rPr lang="en-US">
                <a:cs typeface="Calibri"/>
              </a:rPr>
              <a:t>BOM &amp; EOM Reports</a:t>
            </a:r>
            <a:endParaRPr lang="en-US"/>
          </a:p>
        </p:txBody>
      </p:sp>
      <p:sp>
        <p:nvSpPr>
          <p:cNvPr id="3" name="Content Placeholder 2">
            <a:extLst>
              <a:ext uri="{FF2B5EF4-FFF2-40B4-BE49-F238E27FC236}">
                <a16:creationId xmlns:a16="http://schemas.microsoft.com/office/drawing/2014/main" id="{45510816-1C82-478E-8F34-1D16E22ACEC2}"/>
              </a:ext>
            </a:extLst>
          </p:cNvPr>
          <p:cNvSpPr>
            <a:spLocks noGrp="1"/>
          </p:cNvSpPr>
          <p:nvPr>
            <p:ph idx="1"/>
          </p:nvPr>
        </p:nvSpPr>
        <p:spPr/>
        <p:txBody>
          <a:bodyPr vert="horz" lIns="91440" tIns="45720" rIns="91440" bIns="45720" rtlCol="0" anchor="t">
            <a:normAutofit fontScale="70000" lnSpcReduction="20000"/>
          </a:bodyPr>
          <a:lstStyle/>
          <a:p>
            <a:r>
              <a:rPr lang="en-US" dirty="0">
                <a:cs typeface="Calibri"/>
                <a:hlinkClick r:id="rId2"/>
              </a:rPr>
              <a:t>BOM Reports</a:t>
            </a:r>
            <a:endParaRPr lang="en-US" dirty="0">
              <a:cs typeface="Calibri"/>
            </a:endParaRPr>
          </a:p>
          <a:p>
            <a:pPr lvl="1"/>
            <a:r>
              <a:rPr lang="en-US" dirty="0">
                <a:cs typeface="Calibri"/>
              </a:rPr>
              <a:t>May BOM Reports are due now if not submitted</a:t>
            </a:r>
            <a:endParaRPr lang="en-US" dirty="0">
              <a:ea typeface="Calibri"/>
              <a:cs typeface="Calibri"/>
            </a:endParaRPr>
          </a:p>
          <a:p>
            <a:pPr lvl="1"/>
            <a:r>
              <a:rPr lang="en-US" dirty="0">
                <a:cs typeface="Calibri"/>
              </a:rPr>
              <a:t>June BOM Reports are due June 1, 2023</a:t>
            </a:r>
            <a:endParaRPr lang="en-US" dirty="0">
              <a:ea typeface="Calibri"/>
              <a:cs typeface="Calibri"/>
            </a:endParaRPr>
          </a:p>
          <a:p>
            <a:r>
              <a:rPr lang="en-US" dirty="0">
                <a:cs typeface="Calibri"/>
                <a:hlinkClick r:id="rId3"/>
              </a:rPr>
              <a:t>EOM Reports</a:t>
            </a:r>
            <a:endParaRPr lang="en-US" dirty="0">
              <a:ea typeface="Calibri"/>
              <a:cs typeface="Calibri"/>
              <a:hlinkClick r:id="rId3"/>
            </a:endParaRPr>
          </a:p>
          <a:p>
            <a:pPr lvl="1"/>
            <a:r>
              <a:rPr lang="en-US" dirty="0">
                <a:cs typeface="Calibri"/>
              </a:rPr>
              <a:t>April EOM Reports are Due Now.   Late reports delay sending invoices and LSU recouping funds.</a:t>
            </a:r>
            <a:endParaRPr lang="en-US" dirty="0">
              <a:ea typeface="Calibri"/>
              <a:cs typeface="Calibri"/>
            </a:endParaRPr>
          </a:p>
          <a:p>
            <a:pPr lvl="1"/>
            <a:r>
              <a:rPr lang="en-US" dirty="0">
                <a:cs typeface="Calibri"/>
              </a:rPr>
              <a:t>Initiate electronic change in Source of Funds PER 3s (CSOF) when submitting the EOM Report.</a:t>
            </a:r>
            <a:endParaRPr lang="en-US" dirty="0">
              <a:ea typeface="Calibri"/>
              <a:cs typeface="Calibri"/>
            </a:endParaRPr>
          </a:p>
          <a:p>
            <a:pPr lvl="1"/>
            <a:r>
              <a:rPr lang="en-US" dirty="0">
                <a:ea typeface="+mn-lt"/>
                <a:cs typeface="+mn-lt"/>
              </a:rPr>
              <a:t>Send missing House Officer Responses from Past Months</a:t>
            </a:r>
          </a:p>
          <a:p>
            <a:pPr lvl="1"/>
            <a:r>
              <a:rPr lang="en-US" dirty="0">
                <a:ea typeface="+mn-lt"/>
                <a:cs typeface="+mn-lt"/>
              </a:rPr>
              <a:t>May &amp; June Reports MUST be sent as close to the Due Date as possible.  May &amp; June have year-end closing deadlines in Accounting and for some hospitals to pay invoices.</a:t>
            </a:r>
          </a:p>
          <a:p>
            <a:r>
              <a:rPr lang="en-US" dirty="0">
                <a:cs typeface="Calibri"/>
              </a:rPr>
              <a:t>Payroll – May 16-31, 2022</a:t>
            </a:r>
            <a:endParaRPr lang="en-US" dirty="0">
              <a:ea typeface="Calibri"/>
              <a:cs typeface="Calibri"/>
            </a:endParaRPr>
          </a:p>
          <a:p>
            <a:pPr lvl="1"/>
            <a:r>
              <a:rPr lang="en-US" dirty="0">
                <a:cs typeface="Calibri"/>
              </a:rPr>
              <a:t>Lockout:  Thursday, May 25, 2023</a:t>
            </a:r>
            <a:endParaRPr lang="en-US" dirty="0">
              <a:ea typeface="Calibri"/>
              <a:cs typeface="Calibri"/>
            </a:endParaRPr>
          </a:p>
          <a:p>
            <a:pPr lvl="1"/>
            <a:endParaRPr lang="en-US">
              <a:ea typeface="Calibri"/>
              <a:cs typeface="Calibri"/>
            </a:endParaRPr>
          </a:p>
        </p:txBody>
      </p:sp>
    </p:spTree>
    <p:extLst>
      <p:ext uri="{BB962C8B-B14F-4D97-AF65-F5344CB8AC3E}">
        <p14:creationId xmlns:p14="http://schemas.microsoft.com/office/powerpoint/2010/main" val="1222779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DED4A-BA1C-4206-A6A5-24D7CA277F52}"/>
              </a:ext>
            </a:extLst>
          </p:cNvPr>
          <p:cNvSpPr>
            <a:spLocks noGrp="1"/>
          </p:cNvSpPr>
          <p:nvPr>
            <p:ph type="title"/>
          </p:nvPr>
        </p:nvSpPr>
        <p:spPr/>
        <p:txBody>
          <a:bodyPr/>
          <a:lstStyle/>
          <a:p>
            <a:r>
              <a:rPr lang="en-US">
                <a:cs typeface="Calibri"/>
              </a:rPr>
              <a:t>Reminders </a:t>
            </a:r>
            <a:endParaRPr lang="en-US"/>
          </a:p>
        </p:txBody>
      </p:sp>
      <p:sp>
        <p:nvSpPr>
          <p:cNvPr id="3" name="Content Placeholder 2">
            <a:extLst>
              <a:ext uri="{FF2B5EF4-FFF2-40B4-BE49-F238E27FC236}">
                <a16:creationId xmlns:a16="http://schemas.microsoft.com/office/drawing/2014/main" id="{4F45DA2F-25FF-46ED-8D87-D5C1E8FB40CC}"/>
              </a:ext>
            </a:extLst>
          </p:cNvPr>
          <p:cNvSpPr>
            <a:spLocks noGrp="1"/>
          </p:cNvSpPr>
          <p:nvPr>
            <p:ph idx="1"/>
          </p:nvPr>
        </p:nvSpPr>
        <p:spPr>
          <a:xfrm>
            <a:off x="609600" y="1126055"/>
            <a:ext cx="10972800" cy="4605338"/>
          </a:xfrm>
        </p:spPr>
        <p:txBody>
          <a:bodyPr vert="horz" lIns="91440" tIns="45720" rIns="91440" bIns="45720" rtlCol="0" anchor="t">
            <a:normAutofit fontScale="55000" lnSpcReduction="20000"/>
          </a:bodyPr>
          <a:lstStyle/>
          <a:p>
            <a:r>
              <a:rPr lang="en-US" b="1" dirty="0">
                <a:ea typeface="Calibri"/>
                <a:cs typeface="Calibri"/>
              </a:rPr>
              <a:t>Block and PLA session in June- check your calendars!</a:t>
            </a:r>
          </a:p>
          <a:p>
            <a:r>
              <a:rPr lang="en-US" b="1" dirty="0">
                <a:ea typeface="Calibri"/>
                <a:cs typeface="Calibri"/>
              </a:rPr>
              <a:t>Due May 31st: </a:t>
            </a:r>
          </a:p>
          <a:p>
            <a:pPr lvl="1"/>
            <a:r>
              <a:rPr lang="en-US" dirty="0">
                <a:ea typeface="Calibri"/>
                <a:cs typeface="Calibri"/>
              </a:rPr>
              <a:t>New Hire packets </a:t>
            </a:r>
          </a:p>
          <a:p>
            <a:pPr lvl="1"/>
            <a:r>
              <a:rPr lang="en-US" dirty="0">
                <a:ea typeface="Calibri"/>
                <a:cs typeface="Calibri"/>
              </a:rPr>
              <a:t>Continuing House Officer Appointment Paperwork (TB, contracts, etc.)</a:t>
            </a:r>
          </a:p>
          <a:p>
            <a:pPr lvl="1"/>
            <a:r>
              <a:rPr lang="en-US" dirty="0">
                <a:ea typeface="Calibri"/>
                <a:cs typeface="Calibri"/>
              </a:rPr>
              <a:t>Internal Transfer Appointment Paperwork</a:t>
            </a:r>
          </a:p>
          <a:p>
            <a:r>
              <a:rPr lang="en-US" b="1" dirty="0">
                <a:ea typeface="Calibri"/>
                <a:cs typeface="Calibri"/>
              </a:rPr>
              <a:t>Due June 15th: </a:t>
            </a:r>
          </a:p>
          <a:p>
            <a:pPr lvl="1"/>
            <a:r>
              <a:rPr lang="en-US" dirty="0">
                <a:ea typeface="Calibri"/>
                <a:cs typeface="Calibri"/>
              </a:rPr>
              <a:t>IHI Module Completion </a:t>
            </a:r>
          </a:p>
          <a:p>
            <a:pPr lvl="1"/>
            <a:r>
              <a:rPr lang="en-US" dirty="0">
                <a:ea typeface="Calibri"/>
                <a:cs typeface="Calibri"/>
              </a:rPr>
              <a:t>Orientation Completion</a:t>
            </a:r>
          </a:p>
          <a:p>
            <a:pPr lvl="1"/>
            <a:r>
              <a:rPr lang="en-US" dirty="0">
                <a:ea typeface="Calibri"/>
                <a:cs typeface="Calibri"/>
              </a:rPr>
              <a:t>Visa Holders- complete section 1 of I-9 &amp; Drug Testing</a:t>
            </a:r>
          </a:p>
          <a:p>
            <a:pPr lvl="1"/>
            <a:r>
              <a:rPr lang="en-US" dirty="0">
                <a:ea typeface="Calibri"/>
                <a:cs typeface="Calibri"/>
              </a:rPr>
              <a:t>Appointment Packets due </a:t>
            </a:r>
          </a:p>
          <a:p>
            <a:r>
              <a:rPr lang="en-US" b="1" dirty="0">
                <a:ea typeface="Calibri"/>
                <a:cs typeface="Calibri"/>
              </a:rPr>
              <a:t>Due June 30th: </a:t>
            </a:r>
          </a:p>
          <a:p>
            <a:pPr lvl="1"/>
            <a:r>
              <a:rPr lang="en-US" dirty="0">
                <a:ea typeface="Calibri"/>
                <a:cs typeface="Calibri"/>
              </a:rPr>
              <a:t>Valid LSBME Permit or License!</a:t>
            </a:r>
          </a:p>
          <a:p>
            <a:r>
              <a:rPr lang="en-US" b="1" dirty="0">
                <a:ea typeface="Calibri"/>
                <a:cs typeface="Calibri"/>
              </a:rPr>
              <a:t>Due July 31st</a:t>
            </a:r>
            <a:r>
              <a:rPr lang="en-US" dirty="0">
                <a:ea typeface="Calibri"/>
                <a:cs typeface="Calibri"/>
              </a:rPr>
              <a:t>: Exit Packets </a:t>
            </a:r>
          </a:p>
          <a:p>
            <a:r>
              <a:rPr lang="en-US" dirty="0">
                <a:ea typeface="Calibri"/>
                <a:cs typeface="Calibri"/>
              </a:rPr>
              <a:t>Driver Safety!</a:t>
            </a:r>
          </a:p>
          <a:p>
            <a:r>
              <a:rPr lang="en-US" dirty="0">
                <a:ea typeface="Calibri"/>
                <a:cs typeface="Calibri"/>
              </a:rPr>
              <a:t>TB- </a:t>
            </a:r>
            <a:r>
              <a:rPr lang="en-US" dirty="0">
                <a:ea typeface="+mn-lt"/>
                <a:cs typeface="+mn-lt"/>
                <a:hlinkClick r:id="rId2"/>
              </a:rPr>
              <a:t>Form</a:t>
            </a:r>
            <a:r>
              <a:rPr lang="en-US" dirty="0">
                <a:ea typeface="+mn-lt"/>
                <a:cs typeface="+mn-lt"/>
              </a:rPr>
              <a:t> </a:t>
            </a:r>
          </a:p>
          <a:p>
            <a:r>
              <a:rPr lang="en-US" dirty="0">
                <a:ea typeface="+mn-lt"/>
                <a:cs typeface="+mn-lt"/>
              </a:rPr>
              <a:t>TAGME Study Guide 2023: </a:t>
            </a:r>
            <a:r>
              <a:rPr lang="en-US" sz="1800" dirty="0">
                <a:ea typeface="+mn-lt"/>
                <a:cs typeface="+mn-lt"/>
                <a:hlinkClick r:id="rId3"/>
              </a:rPr>
              <a:t>https://tagme.org/what-we-do/how-to-apply/ </a:t>
            </a:r>
            <a:endParaRPr lang="en-US" dirty="0">
              <a:ea typeface="+mn-lt"/>
              <a:cs typeface="+mn-lt"/>
            </a:endParaRPr>
          </a:p>
        </p:txBody>
      </p:sp>
    </p:spTree>
    <p:extLst>
      <p:ext uri="{BB962C8B-B14F-4D97-AF65-F5344CB8AC3E}">
        <p14:creationId xmlns:p14="http://schemas.microsoft.com/office/powerpoint/2010/main" val="3666977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DED4A-BA1C-4206-A6A5-24D7CA277F52}"/>
              </a:ext>
            </a:extLst>
          </p:cNvPr>
          <p:cNvSpPr>
            <a:spLocks noGrp="1"/>
          </p:cNvSpPr>
          <p:nvPr>
            <p:ph type="title"/>
          </p:nvPr>
        </p:nvSpPr>
        <p:spPr/>
        <p:txBody>
          <a:bodyPr>
            <a:normAutofit/>
          </a:bodyPr>
          <a:lstStyle/>
          <a:p>
            <a:r>
              <a:rPr lang="en-US">
                <a:ea typeface="+mj-lt"/>
                <a:cs typeface="+mj-lt"/>
              </a:rPr>
              <a:t>CAG Events</a:t>
            </a:r>
            <a:endParaRPr lang="en-US"/>
          </a:p>
        </p:txBody>
      </p:sp>
      <p:sp>
        <p:nvSpPr>
          <p:cNvPr id="3" name="Content Placeholder 2">
            <a:extLst>
              <a:ext uri="{FF2B5EF4-FFF2-40B4-BE49-F238E27FC236}">
                <a16:creationId xmlns:a16="http://schemas.microsoft.com/office/drawing/2014/main" id="{4F45DA2F-25FF-46ED-8D87-D5C1E8FB40CC}"/>
              </a:ext>
            </a:extLst>
          </p:cNvPr>
          <p:cNvSpPr>
            <a:spLocks noGrp="1"/>
          </p:cNvSpPr>
          <p:nvPr>
            <p:ph idx="1"/>
          </p:nvPr>
        </p:nvSpPr>
        <p:spPr>
          <a:xfrm>
            <a:off x="609600" y="1520826"/>
            <a:ext cx="10972800" cy="4605338"/>
          </a:xfrm>
        </p:spPr>
        <p:txBody>
          <a:bodyPr vert="horz" lIns="91440" tIns="45720" rIns="91440" bIns="45720" rtlCol="0" anchor="t">
            <a:normAutofit/>
          </a:bodyPr>
          <a:lstStyle/>
          <a:p>
            <a:r>
              <a:rPr lang="en-US" dirty="0">
                <a:ea typeface="+mn-lt"/>
                <a:cs typeface="+mn-lt"/>
              </a:rPr>
              <a:t>Potluck: July 7th </a:t>
            </a:r>
            <a:endParaRPr lang="en-US" b="1" dirty="0">
              <a:ea typeface="+mn-lt"/>
              <a:cs typeface="+mn-lt"/>
            </a:endParaRPr>
          </a:p>
          <a:p>
            <a:r>
              <a:rPr lang="en-US" dirty="0">
                <a:ea typeface="Calibri"/>
                <a:cs typeface="Calibri"/>
              </a:rPr>
              <a:t>Networking Event: August 22nd</a:t>
            </a:r>
          </a:p>
          <a:p>
            <a:endParaRPr lang="en-US">
              <a:ea typeface="Calibri"/>
              <a:cs typeface="Calibri"/>
            </a:endParaRPr>
          </a:p>
          <a:p>
            <a:r>
              <a:rPr lang="en-US" dirty="0">
                <a:ea typeface="Calibri"/>
                <a:cs typeface="Calibri"/>
              </a:rPr>
              <a:t>Calendar invites to come</a:t>
            </a:r>
          </a:p>
          <a:p>
            <a:endParaRPr lang="en-US" dirty="0">
              <a:ea typeface="Calibri"/>
              <a:cs typeface="Calibri"/>
            </a:endParaRPr>
          </a:p>
          <a:p>
            <a:endParaRPr lang="en-US" dirty="0">
              <a:ea typeface="Calibri"/>
              <a:cs typeface="Calibri"/>
            </a:endParaRPr>
          </a:p>
          <a:p>
            <a:r>
              <a:rPr lang="en-US" dirty="0">
                <a:ea typeface="Calibri"/>
                <a:cs typeface="Calibri"/>
              </a:rPr>
              <a:t>White Coats: </a:t>
            </a:r>
            <a:r>
              <a:rPr lang="en-US" dirty="0">
                <a:ea typeface="Calibri"/>
                <a:cs typeface="Calibri"/>
                <a:hlinkClick r:id="rId2"/>
              </a:rPr>
              <a:t>https://www.landau.com/fit-guide</a:t>
            </a:r>
            <a:r>
              <a:rPr lang="en-US" dirty="0">
                <a:ea typeface="Calibri"/>
                <a:cs typeface="Calibri"/>
              </a:rPr>
              <a:t> </a:t>
            </a:r>
            <a:endParaRPr lang="en-US" dirty="0">
              <a:solidFill>
                <a:srgbClr val="000000"/>
              </a:solidFill>
              <a:ea typeface="Calibri"/>
              <a:cs typeface="Calibri"/>
            </a:endParaRPr>
          </a:p>
        </p:txBody>
      </p:sp>
      <p:pic>
        <p:nvPicPr>
          <p:cNvPr id="4" name="Picture 4" descr="Graphical user interface, text, application, email&#10;&#10;Description automatically generated">
            <a:extLst>
              <a:ext uri="{FF2B5EF4-FFF2-40B4-BE49-F238E27FC236}">
                <a16:creationId xmlns:a16="http://schemas.microsoft.com/office/drawing/2014/main" id="{96BBB045-DCE8-D4B4-257E-11911824978D}"/>
              </a:ext>
            </a:extLst>
          </p:cNvPr>
          <p:cNvPicPr>
            <a:picLocks noChangeAspect="1"/>
          </p:cNvPicPr>
          <p:nvPr/>
        </p:nvPicPr>
        <p:blipFill>
          <a:blip r:embed="rId3"/>
          <a:stretch>
            <a:fillRect/>
          </a:stretch>
        </p:blipFill>
        <p:spPr>
          <a:xfrm>
            <a:off x="8259289" y="421285"/>
            <a:ext cx="3524992" cy="4608377"/>
          </a:xfrm>
          <a:prstGeom prst="rect">
            <a:avLst/>
          </a:prstGeom>
        </p:spPr>
      </p:pic>
    </p:spTree>
    <p:extLst>
      <p:ext uri="{BB962C8B-B14F-4D97-AF65-F5344CB8AC3E}">
        <p14:creationId xmlns:p14="http://schemas.microsoft.com/office/powerpoint/2010/main" val="3659124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p:txBody>
          <a:bodyPr/>
          <a:lstStyle/>
          <a:p>
            <a:r>
              <a:rPr lang="en-US">
                <a:cs typeface="Calibri"/>
              </a:rPr>
              <a:t>Orientation Dates</a:t>
            </a:r>
            <a:endParaRPr lang="en-US"/>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526973" y="1077195"/>
            <a:ext cx="10972800" cy="4525963"/>
          </a:xfrm>
        </p:spPr>
        <p:txBody>
          <a:bodyPr vert="horz" lIns="91440" tIns="45720" rIns="91440" bIns="45720" rtlCol="0" anchor="t">
            <a:normAutofit fontScale="70000" lnSpcReduction="20000"/>
          </a:bodyPr>
          <a:lstStyle/>
          <a:p>
            <a:pPr marL="0" indent="0">
              <a:buNone/>
            </a:pPr>
            <a:endParaRPr lang="en-US" sz="2800">
              <a:cs typeface="Calibri"/>
            </a:endParaRPr>
          </a:p>
          <a:p>
            <a:r>
              <a:rPr lang="en-US" sz="2800">
                <a:ea typeface="+mn-lt"/>
                <a:cs typeface="+mn-lt"/>
              </a:rPr>
              <a:t>EPIC Training </a:t>
            </a:r>
            <a:endParaRPr lang="en-US">
              <a:cs typeface="Calibri"/>
            </a:endParaRPr>
          </a:p>
          <a:p>
            <a:pPr marL="0" indent="0">
              <a:buNone/>
            </a:pPr>
            <a:r>
              <a:rPr lang="en-US" sz="2800">
                <a:ea typeface="+mn-lt"/>
                <a:cs typeface="+mn-lt"/>
              </a:rPr>
              <a:t>     –Beginning of June</a:t>
            </a:r>
            <a:endParaRPr lang="en-US">
              <a:cs typeface="Calibri"/>
            </a:endParaRPr>
          </a:p>
          <a:p>
            <a:pPr lvl="1"/>
            <a:r>
              <a:rPr lang="en-US" sz="2400">
                <a:ea typeface="+mn-lt"/>
                <a:cs typeface="+mn-lt"/>
              </a:rPr>
              <a:t>Virtual </a:t>
            </a:r>
          </a:p>
          <a:p>
            <a:r>
              <a:rPr lang="en-US" sz="2800">
                <a:ea typeface="+mn-lt"/>
                <a:cs typeface="+mn-lt"/>
              </a:rPr>
              <a:t>Ochsner Kenner</a:t>
            </a:r>
          </a:p>
          <a:p>
            <a:pPr lvl="1"/>
            <a:r>
              <a:rPr lang="en-US" sz="2400">
                <a:ea typeface="+mn-lt"/>
                <a:cs typeface="+mn-lt"/>
              </a:rPr>
              <a:t>June 23, 2023, 8:30am-11am</a:t>
            </a:r>
          </a:p>
          <a:p>
            <a:pPr lvl="1"/>
            <a:r>
              <a:rPr lang="en-US" sz="2400">
                <a:ea typeface="+mn-lt"/>
                <a:cs typeface="+mn-lt"/>
              </a:rPr>
              <a:t>Virtual</a:t>
            </a:r>
          </a:p>
          <a:p>
            <a:r>
              <a:rPr lang="en-US" sz="2800">
                <a:ea typeface="+mn-lt"/>
                <a:cs typeface="+mn-lt"/>
              </a:rPr>
              <a:t>UMC Onboarding</a:t>
            </a:r>
            <a:endParaRPr lang="en-US" sz="2800">
              <a:ea typeface="Calibri"/>
              <a:cs typeface="Calibri"/>
            </a:endParaRPr>
          </a:p>
          <a:p>
            <a:pPr marL="0" indent="0">
              <a:buNone/>
            </a:pPr>
            <a:r>
              <a:rPr lang="en-US" sz="2800">
                <a:ea typeface="+mn-lt"/>
                <a:cs typeface="+mn-lt"/>
              </a:rPr>
              <a:t>     –June 28, 2023</a:t>
            </a:r>
            <a:endParaRPr lang="en-US">
              <a:cs typeface="Calibri"/>
            </a:endParaRPr>
          </a:p>
          <a:p>
            <a:r>
              <a:rPr lang="en-US" sz="2800">
                <a:ea typeface="+mn-lt"/>
                <a:cs typeface="+mn-lt"/>
              </a:rPr>
              <a:t>Baton Rouge Orientation </a:t>
            </a:r>
            <a:endParaRPr lang="en-US">
              <a:cs typeface="Calibri"/>
            </a:endParaRPr>
          </a:p>
          <a:p>
            <a:pPr marL="0" indent="0">
              <a:buNone/>
            </a:pPr>
            <a:r>
              <a:rPr lang="en-US" sz="2800">
                <a:ea typeface="+mn-lt"/>
                <a:cs typeface="+mn-lt"/>
              </a:rPr>
              <a:t>     –June 26, 2023</a:t>
            </a:r>
            <a:endParaRPr lang="en-US">
              <a:cs typeface="Calibri"/>
            </a:endParaRPr>
          </a:p>
          <a:p>
            <a:r>
              <a:rPr lang="en-US" sz="2800">
                <a:ea typeface="+mn-lt"/>
                <a:cs typeface="+mn-lt"/>
              </a:rPr>
              <a:t>LSU New Orleans Onboarding Days</a:t>
            </a:r>
            <a:endParaRPr lang="en-US">
              <a:cs typeface="Calibri"/>
            </a:endParaRPr>
          </a:p>
          <a:p>
            <a:pPr marL="0" indent="0">
              <a:buNone/>
            </a:pPr>
            <a:r>
              <a:rPr lang="en-US" sz="2800">
                <a:ea typeface="+mn-lt"/>
                <a:cs typeface="+mn-lt"/>
              </a:rPr>
              <a:t>     –June 26, 2023 OR</a:t>
            </a:r>
            <a:endParaRPr lang="en-US">
              <a:ea typeface="+mn-lt"/>
              <a:cs typeface="+mn-lt"/>
            </a:endParaRPr>
          </a:p>
          <a:p>
            <a:pPr marL="0" indent="0">
              <a:buNone/>
            </a:pPr>
            <a:r>
              <a:rPr lang="en-US" sz="2800">
                <a:ea typeface="+mn-lt"/>
                <a:cs typeface="+mn-lt"/>
              </a:rPr>
              <a:t>     –June 27, 2023</a:t>
            </a:r>
            <a:endParaRPr lang="en-US">
              <a:cs typeface="Calibri"/>
            </a:endParaRPr>
          </a:p>
          <a:p>
            <a:pPr marL="0" indent="0">
              <a:buNone/>
            </a:pPr>
            <a:endParaRPr lang="en-US" sz="2800">
              <a:ea typeface="Calibri"/>
              <a:cs typeface="Calibri"/>
            </a:endParaRPr>
          </a:p>
          <a:p>
            <a:endParaRPr lang="en-US" sz="2800">
              <a:ea typeface="Calibri"/>
              <a:cs typeface="Calibri"/>
            </a:endParaRPr>
          </a:p>
        </p:txBody>
      </p:sp>
    </p:spTree>
    <p:extLst>
      <p:ext uri="{BB962C8B-B14F-4D97-AF65-F5344CB8AC3E}">
        <p14:creationId xmlns:p14="http://schemas.microsoft.com/office/powerpoint/2010/main" val="1661051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LSU Online Orientation</a:t>
            </a:r>
          </a:p>
        </p:txBody>
      </p:sp>
      <p:sp>
        <p:nvSpPr>
          <p:cNvPr id="3" name="Content Placeholder 2"/>
          <p:cNvSpPr>
            <a:spLocks noGrp="1"/>
          </p:cNvSpPr>
          <p:nvPr>
            <p:ph idx="1"/>
          </p:nvPr>
        </p:nvSpPr>
        <p:spPr>
          <a:xfrm>
            <a:off x="609600" y="1232973"/>
            <a:ext cx="10972800" cy="4525963"/>
          </a:xfrm>
        </p:spPr>
        <p:txBody>
          <a:bodyPr vert="horz" lIns="91440" tIns="45720" rIns="91440" bIns="45720" rtlCol="0" anchor="t">
            <a:normAutofit fontScale="85000" lnSpcReduction="20000"/>
          </a:bodyPr>
          <a:lstStyle/>
          <a:p>
            <a:r>
              <a:rPr lang="en-US"/>
              <a:t>Live May 15, 2023</a:t>
            </a:r>
          </a:p>
          <a:p>
            <a:pPr lvl="1"/>
            <a:r>
              <a:rPr lang="en-US" sz="2400">
                <a:hlinkClick r:id="rId2"/>
              </a:rPr>
              <a:t>www.medschool.lsuhsc.edu/medical_education/graduate/virtualorientation/</a:t>
            </a:r>
            <a:endParaRPr lang="en-US" sz="2400"/>
          </a:p>
          <a:p>
            <a:r>
              <a:rPr lang="en-US"/>
              <a:t>Residents can</a:t>
            </a:r>
            <a:endParaRPr lang="en-US">
              <a:ea typeface="Calibri"/>
              <a:cs typeface="Calibri"/>
            </a:endParaRPr>
          </a:p>
          <a:p>
            <a:pPr lvl="1"/>
            <a:r>
              <a:rPr lang="en-US"/>
              <a:t>View progress of some new hire requirements</a:t>
            </a:r>
            <a:endParaRPr lang="en-US">
              <a:ea typeface="Calibri"/>
              <a:cs typeface="Calibri"/>
            </a:endParaRPr>
          </a:p>
          <a:p>
            <a:pPr lvl="1"/>
            <a:r>
              <a:rPr lang="en-US"/>
              <a:t>Complete modules</a:t>
            </a:r>
            <a:endParaRPr lang="en-US">
              <a:ea typeface="Calibri"/>
              <a:cs typeface="Calibri"/>
            </a:endParaRPr>
          </a:p>
          <a:p>
            <a:pPr lvl="1"/>
            <a:r>
              <a:rPr lang="en-US"/>
              <a:t>Sign up for Onboarding Day day/time</a:t>
            </a:r>
            <a:endParaRPr lang="en-US">
              <a:ea typeface="Calibri"/>
              <a:cs typeface="Calibri"/>
            </a:endParaRPr>
          </a:p>
          <a:p>
            <a:pPr lvl="1"/>
            <a:r>
              <a:rPr lang="en-US"/>
              <a:t>Sign up for Benefits session with HRM</a:t>
            </a:r>
            <a:endParaRPr lang="en-US">
              <a:ea typeface="Calibri"/>
              <a:cs typeface="Calibri"/>
            </a:endParaRPr>
          </a:p>
          <a:p>
            <a:r>
              <a:rPr lang="en-US"/>
              <a:t>Coordinators can:</a:t>
            </a:r>
            <a:endParaRPr lang="en-US">
              <a:ea typeface="Calibri"/>
              <a:cs typeface="Calibri"/>
            </a:endParaRPr>
          </a:p>
          <a:p>
            <a:pPr lvl="1"/>
            <a:r>
              <a:rPr lang="en-US"/>
              <a:t>View progress for all residents</a:t>
            </a:r>
            <a:endParaRPr lang="en-US">
              <a:ea typeface="Calibri"/>
              <a:cs typeface="Calibri"/>
            </a:endParaRPr>
          </a:p>
          <a:p>
            <a:pPr lvl="1"/>
            <a:r>
              <a:rPr lang="en-US"/>
              <a:t>View all modules and presentations</a:t>
            </a:r>
            <a:endParaRPr lang="en-US">
              <a:ea typeface="Calibri"/>
              <a:cs typeface="Calibri"/>
            </a:endParaRPr>
          </a:p>
          <a:p>
            <a:pPr lvl="1"/>
            <a:r>
              <a:rPr lang="en-US"/>
              <a:t>View list of new hire requirements</a:t>
            </a:r>
            <a:endParaRPr lang="en-US">
              <a:ea typeface="Calibri"/>
              <a:cs typeface="Calibri"/>
            </a:endParaRPr>
          </a:p>
          <a:p>
            <a:pPr lvl="1"/>
            <a:r>
              <a:rPr lang="en-US">
                <a:cs typeface="Calibri"/>
              </a:rPr>
              <a:t>See which onboarding day residents have registered for</a:t>
            </a:r>
            <a:endParaRPr lang="en-US">
              <a:ea typeface="Calibri"/>
              <a:cs typeface="Calibri"/>
            </a:endParaRPr>
          </a:p>
        </p:txBody>
      </p:sp>
    </p:spTree>
    <p:extLst>
      <p:ext uri="{BB962C8B-B14F-4D97-AF65-F5344CB8AC3E}">
        <p14:creationId xmlns:p14="http://schemas.microsoft.com/office/powerpoint/2010/main" val="692671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LSU Orientation</a:t>
            </a:r>
          </a:p>
        </p:txBody>
      </p:sp>
      <p:sp>
        <p:nvSpPr>
          <p:cNvPr id="3" name="Content Placeholder 2"/>
          <p:cNvSpPr>
            <a:spLocks noGrp="1"/>
          </p:cNvSpPr>
          <p:nvPr>
            <p:ph idx="1"/>
          </p:nvPr>
        </p:nvSpPr>
        <p:spPr>
          <a:xfrm>
            <a:off x="552855" y="1357009"/>
            <a:ext cx="11582400" cy="4525963"/>
          </a:xfrm>
        </p:spPr>
        <p:txBody>
          <a:bodyPr vert="horz" lIns="91440" tIns="45720" rIns="91440" bIns="45720" rtlCol="0" anchor="t">
            <a:normAutofit/>
          </a:bodyPr>
          <a:lstStyle/>
          <a:p>
            <a:pPr marL="457200" indent="-457200"/>
            <a:r>
              <a:rPr lang="en-US"/>
              <a:t>Benefits Overview:</a:t>
            </a:r>
          </a:p>
          <a:p>
            <a:pPr lvl="1"/>
            <a:r>
              <a:rPr lang="en-US">
                <a:cs typeface="Calibri"/>
              </a:rPr>
              <a:t>Links to sign up in on the Orientation Portal after watching Benefits video</a:t>
            </a:r>
            <a:endParaRPr lang="en-US"/>
          </a:p>
          <a:p>
            <a:pPr lvl="1"/>
            <a:r>
              <a:rPr lang="en-US">
                <a:ea typeface="Calibri"/>
                <a:cs typeface="Calibri"/>
              </a:rPr>
              <a:t>MANDATORY</a:t>
            </a:r>
            <a:endParaRPr lang="en-US"/>
          </a:p>
          <a:p>
            <a:pPr lvl="1"/>
            <a:r>
              <a:rPr lang="en-US"/>
              <a:t>House Officers can attend a virtual session with HR for support and Q/A</a:t>
            </a:r>
            <a:endParaRPr lang="en-US">
              <a:ea typeface="Calibri"/>
              <a:cs typeface="Calibri"/>
            </a:endParaRPr>
          </a:p>
          <a:p>
            <a:pPr lvl="1"/>
            <a:r>
              <a:rPr lang="en-US"/>
              <a:t>Dates: </a:t>
            </a:r>
            <a:endParaRPr lang="en-US">
              <a:ea typeface="Calibri"/>
              <a:cs typeface="Calibri"/>
            </a:endParaRPr>
          </a:p>
          <a:p>
            <a:pPr lvl="2"/>
            <a:r>
              <a:rPr lang="en-US">
                <a:ea typeface="Calibri"/>
                <a:cs typeface="Calibri"/>
              </a:rPr>
              <a:t>June 1 @ 1pm</a:t>
            </a:r>
          </a:p>
          <a:p>
            <a:pPr lvl="2"/>
            <a:r>
              <a:rPr lang="en-US">
                <a:ea typeface="Calibri"/>
                <a:cs typeface="Calibri"/>
              </a:rPr>
              <a:t>June 7 @ 10am</a:t>
            </a:r>
          </a:p>
          <a:p>
            <a:pPr lvl="2"/>
            <a:r>
              <a:rPr lang="en-US">
                <a:ea typeface="Calibri"/>
                <a:cs typeface="Calibri"/>
              </a:rPr>
              <a:t>June 16 @ 11am</a:t>
            </a:r>
          </a:p>
          <a:p>
            <a:pPr lvl="2"/>
            <a:r>
              <a:rPr lang="en-US"/>
              <a:t>June 21 @ 2pm – Foreign Nationals</a:t>
            </a:r>
            <a:endParaRPr lang="en-US">
              <a:ea typeface="Calibri"/>
              <a:cs typeface="Calibri"/>
            </a:endParaRPr>
          </a:p>
          <a:p>
            <a:pPr lvl="2"/>
            <a:endParaRPr lang="en-US">
              <a:ea typeface="Calibri"/>
              <a:cs typeface="Calibri"/>
            </a:endParaRPr>
          </a:p>
          <a:p>
            <a:pPr lvl="1"/>
            <a:endParaRPr lang="en-US">
              <a:cs typeface="Calibri"/>
            </a:endParaRPr>
          </a:p>
          <a:p>
            <a:endParaRPr lang="en-US">
              <a:cs typeface="Calibri"/>
            </a:endParaRPr>
          </a:p>
        </p:txBody>
      </p:sp>
    </p:spTree>
    <p:extLst>
      <p:ext uri="{BB962C8B-B14F-4D97-AF65-F5344CB8AC3E}">
        <p14:creationId xmlns:p14="http://schemas.microsoft.com/office/powerpoint/2010/main" val="177618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a:xfrm>
            <a:off x="609600" y="72662"/>
            <a:ext cx="10972800" cy="1143000"/>
          </a:xfrm>
        </p:spPr>
        <p:txBody>
          <a:bodyPr/>
          <a:lstStyle/>
          <a:p>
            <a:r>
              <a:rPr lang="en-US">
                <a:cs typeface="Calibri"/>
              </a:rPr>
              <a:t>LSU New Orleans Onboarding Days</a:t>
            </a:r>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57225" y="767433"/>
            <a:ext cx="10972800" cy="4525963"/>
          </a:xfrm>
        </p:spPr>
        <p:txBody>
          <a:bodyPr vert="horz" lIns="91440" tIns="45720" rIns="91440" bIns="45720" rtlCol="0" anchor="t">
            <a:noAutofit/>
          </a:bodyPr>
          <a:lstStyle/>
          <a:p>
            <a:pPr marL="0" indent="0">
              <a:buNone/>
            </a:pPr>
            <a:endParaRPr lang="en-US" sz="2800">
              <a:cs typeface="Calibri"/>
            </a:endParaRPr>
          </a:p>
          <a:p>
            <a:r>
              <a:rPr lang="en-US" sz="1800">
                <a:ea typeface="+mn-lt"/>
                <a:cs typeface="+mn-lt"/>
              </a:rPr>
              <a:t>Volunteers Needed!</a:t>
            </a:r>
          </a:p>
          <a:p>
            <a:r>
              <a:rPr lang="en-US" sz="1800">
                <a:ea typeface="+mn-lt"/>
                <a:cs typeface="+mn-lt"/>
              </a:rPr>
              <a:t>H</a:t>
            </a:r>
            <a:r>
              <a:rPr lang="en-US" sz="1600">
                <a:ea typeface="+mn-lt"/>
                <a:cs typeface="+mn-lt"/>
              </a:rPr>
              <a:t>ouse Officers must attend one of the onboarding dates.</a:t>
            </a:r>
            <a:endParaRPr lang="en-US"/>
          </a:p>
          <a:p>
            <a:pPr lvl="1"/>
            <a:r>
              <a:rPr lang="en-US" sz="1600" b="1">
                <a:ea typeface="+mn-lt"/>
                <a:cs typeface="+mn-lt"/>
              </a:rPr>
              <a:t>June 26, 2023 or June 27, 2023</a:t>
            </a:r>
            <a:endParaRPr lang="en-US" sz="1600" b="1">
              <a:ea typeface="Calibri"/>
              <a:cs typeface="Calibri"/>
            </a:endParaRPr>
          </a:p>
          <a:p>
            <a:pPr lvl="1"/>
            <a:r>
              <a:rPr lang="en-US" sz="1600">
                <a:ea typeface="Calibri"/>
                <a:cs typeface="Calibri"/>
              </a:rPr>
              <a:t>1 hour appointment </a:t>
            </a:r>
          </a:p>
          <a:p>
            <a:pPr lvl="1"/>
            <a:r>
              <a:rPr lang="en-US" sz="1600" b="1">
                <a:ea typeface="Calibri"/>
                <a:cs typeface="Calibri"/>
              </a:rPr>
              <a:t>Mask Fitting</a:t>
            </a:r>
            <a:r>
              <a:rPr lang="en-US" sz="1600">
                <a:ea typeface="Calibri"/>
                <a:cs typeface="Calibri"/>
              </a:rPr>
              <a:t> will be available in their allotted 1-hour appointment session</a:t>
            </a:r>
          </a:p>
          <a:p>
            <a:pPr lvl="1"/>
            <a:r>
              <a:rPr lang="en-US" sz="1600">
                <a:ea typeface="Calibri"/>
                <a:cs typeface="Calibri"/>
              </a:rPr>
              <a:t>Sign-Up link available in the Orientation Portal</a:t>
            </a:r>
          </a:p>
          <a:p>
            <a:r>
              <a:rPr lang="en-US" sz="1600">
                <a:cs typeface="Calibri"/>
              </a:rPr>
              <a:t>House Officer will need to bring the following items:</a:t>
            </a:r>
            <a:endParaRPr lang="en-US" sz="1600">
              <a:ea typeface="Calibri"/>
              <a:cs typeface="Calibri"/>
            </a:endParaRPr>
          </a:p>
          <a:p>
            <a:pPr lvl="1"/>
            <a:r>
              <a:rPr lang="en-US" sz="1600">
                <a:cs typeface="Calibri"/>
              </a:rPr>
              <a:t>Marriage Certificate (if applicable)</a:t>
            </a:r>
            <a:endParaRPr lang="en-US" sz="1600">
              <a:ea typeface="Calibri"/>
              <a:cs typeface="Calibri"/>
            </a:endParaRPr>
          </a:p>
          <a:p>
            <a:pPr lvl="1"/>
            <a:r>
              <a:rPr lang="en-US" sz="1600">
                <a:cs typeface="Calibri"/>
              </a:rPr>
              <a:t>Birth Certificate for dependents (if applicable)</a:t>
            </a:r>
            <a:endParaRPr lang="en-US" sz="1600">
              <a:ea typeface="Calibri"/>
              <a:cs typeface="Calibri"/>
            </a:endParaRPr>
          </a:p>
          <a:p>
            <a:pPr lvl="1"/>
            <a:r>
              <a:rPr lang="en-US" sz="1600">
                <a:cs typeface="Calibri"/>
              </a:rPr>
              <a:t>Social Security Card for dependents (if applicable)</a:t>
            </a:r>
            <a:endParaRPr lang="en-US" sz="1600">
              <a:ea typeface="Calibri"/>
              <a:cs typeface="Calibri"/>
            </a:endParaRPr>
          </a:p>
          <a:p>
            <a:pPr lvl="1"/>
            <a:r>
              <a:rPr lang="en-US" sz="1600">
                <a:cs typeface="Calibri"/>
              </a:rPr>
              <a:t>US or Foreign Passport </a:t>
            </a:r>
            <a:endParaRPr lang="en-US" sz="1600">
              <a:ea typeface="Calibri"/>
              <a:cs typeface="Calibri"/>
            </a:endParaRPr>
          </a:p>
          <a:p>
            <a:pPr lvl="1"/>
            <a:r>
              <a:rPr lang="en-US" sz="1600">
                <a:cs typeface="Calibri"/>
              </a:rPr>
              <a:t>Driver's License</a:t>
            </a:r>
            <a:endParaRPr lang="en-US" sz="1600">
              <a:ea typeface="Calibri"/>
              <a:cs typeface="Calibri"/>
            </a:endParaRPr>
          </a:p>
          <a:p>
            <a:pPr lvl="1"/>
            <a:r>
              <a:rPr lang="en-US" sz="1600">
                <a:cs typeface="Calibri"/>
              </a:rPr>
              <a:t>Visa (if applicable)</a:t>
            </a:r>
            <a:endParaRPr lang="en-US" sz="1600">
              <a:ea typeface="Calibri"/>
              <a:cs typeface="Calibri"/>
            </a:endParaRPr>
          </a:p>
          <a:p>
            <a:pPr lvl="1"/>
            <a:r>
              <a:rPr lang="en-US" sz="1600">
                <a:cs typeface="Calibri"/>
              </a:rPr>
              <a:t>DS 2019 (if applicable)</a:t>
            </a:r>
            <a:endParaRPr lang="en-US" sz="1600">
              <a:ea typeface="Calibri"/>
              <a:cs typeface="Calibri"/>
            </a:endParaRPr>
          </a:p>
          <a:p>
            <a:pPr lvl="1"/>
            <a:r>
              <a:rPr lang="en-US" sz="1600">
                <a:cs typeface="Calibri"/>
              </a:rPr>
              <a:t>I-94 (if applicable)</a:t>
            </a:r>
            <a:endParaRPr lang="en-US" sz="1600">
              <a:ea typeface="Calibri"/>
              <a:cs typeface="Calibri"/>
            </a:endParaRPr>
          </a:p>
          <a:p>
            <a:endParaRPr lang="en-US" sz="2800">
              <a:cs typeface="Calibri"/>
            </a:endParaRPr>
          </a:p>
        </p:txBody>
      </p:sp>
    </p:spTree>
    <p:extLst>
      <p:ext uri="{BB962C8B-B14F-4D97-AF65-F5344CB8AC3E}">
        <p14:creationId xmlns:p14="http://schemas.microsoft.com/office/powerpoint/2010/main" val="1308115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a:xfrm>
            <a:off x="609600" y="72662"/>
            <a:ext cx="10972800" cy="1143000"/>
          </a:xfrm>
        </p:spPr>
        <p:txBody>
          <a:bodyPr/>
          <a:lstStyle/>
          <a:p>
            <a:r>
              <a:rPr lang="en-US">
                <a:cs typeface="Calibri"/>
              </a:rPr>
              <a:t>UMC Onboarding</a:t>
            </a:r>
            <a:endParaRPr lang="en-US"/>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57225" y="767433"/>
            <a:ext cx="10972800" cy="4525963"/>
          </a:xfrm>
        </p:spPr>
        <p:txBody>
          <a:bodyPr vert="horz" lIns="91440" tIns="45720" rIns="91440" bIns="45720" rtlCol="0" anchor="t">
            <a:noAutofit/>
          </a:bodyPr>
          <a:lstStyle/>
          <a:p>
            <a:pPr marL="0" indent="0">
              <a:buNone/>
            </a:pPr>
            <a:endParaRPr lang="en-US" sz="2800">
              <a:cs typeface="Calibri"/>
            </a:endParaRPr>
          </a:p>
          <a:p>
            <a:r>
              <a:rPr lang="en-US" sz="2800">
                <a:cs typeface="Calibri"/>
              </a:rPr>
              <a:t>Correction from slides- Wednesday, June 28th for Pick Up</a:t>
            </a:r>
          </a:p>
          <a:p>
            <a:r>
              <a:rPr lang="en-US" sz="2200">
                <a:cs typeface="Calibri"/>
              </a:rPr>
              <a:t>The deadline for all orientation module and EPIC Training module completion for LSU residents and fellows is set for </a:t>
            </a:r>
            <a:r>
              <a:rPr lang="en-US" sz="2200" b="1" u="sng">
                <a:cs typeface="Calibri"/>
              </a:rPr>
              <a:t>6.28.23</a:t>
            </a:r>
            <a:r>
              <a:rPr lang="en-US" sz="2200">
                <a:cs typeface="Calibri"/>
              </a:rPr>
              <a:t>.  </a:t>
            </a:r>
          </a:p>
          <a:p>
            <a:r>
              <a:rPr lang="en-US" sz="2300" b="1" u="sng">
                <a:cs typeface="Calibri"/>
              </a:rPr>
              <a:t>incoming residents/fellows MUST submit their BADGE ID photo directly to LCMC Academic Affairs by </a:t>
            </a:r>
            <a:r>
              <a:rPr lang="en-US" sz="2300" b="1" u="sng">
                <a:solidFill>
                  <a:srgbClr val="FF0000"/>
                </a:solidFill>
                <a:cs typeface="Calibri"/>
              </a:rPr>
              <a:t>Friday, June 2</a:t>
            </a:r>
            <a:r>
              <a:rPr lang="en-US" sz="2300" b="1" u="sng" baseline="30000">
                <a:solidFill>
                  <a:srgbClr val="FF0000"/>
                </a:solidFill>
                <a:cs typeface="Calibri"/>
              </a:rPr>
              <a:t>nd</a:t>
            </a:r>
            <a:r>
              <a:rPr lang="en-US" sz="2300" b="1" u="sng">
                <a:solidFill>
                  <a:srgbClr val="FF0000"/>
                </a:solidFill>
                <a:cs typeface="Calibri"/>
              </a:rPr>
              <a:t> deadline</a:t>
            </a:r>
            <a:r>
              <a:rPr lang="en-US" sz="2300">
                <a:cs typeface="Calibri"/>
              </a:rPr>
              <a:t>.</a:t>
            </a:r>
            <a:endParaRPr lang="en-US"/>
          </a:p>
          <a:p>
            <a:pPr lvl="1"/>
            <a:r>
              <a:rPr lang="en-US">
                <a:ea typeface="+mn-lt"/>
                <a:cs typeface="+mn-lt"/>
              </a:rPr>
              <a:t>“</a:t>
            </a:r>
            <a:r>
              <a:rPr lang="en-US">
                <a:cs typeface="Calibri"/>
              </a:rPr>
              <a:t>Incoming Learner Badge Photo Submission Form”</a:t>
            </a:r>
          </a:p>
          <a:p>
            <a:pPr lvl="1" algn="ctr"/>
            <a:r>
              <a:rPr lang="en-US" sz="2000" u="sng">
                <a:solidFill>
                  <a:srgbClr val="0563C1"/>
                </a:solidFill>
                <a:cs typeface="Calibri"/>
                <a:hlinkClick r:id="rId2"/>
              </a:rPr>
              <a:t>https://lcmchealth-drshh.formstack.com/forms/incoming_learner_photo_submission_form</a:t>
            </a:r>
            <a:endParaRPr lang="en-US"/>
          </a:p>
        </p:txBody>
      </p:sp>
    </p:spTree>
    <p:extLst>
      <p:ext uri="{BB962C8B-B14F-4D97-AF65-F5344CB8AC3E}">
        <p14:creationId xmlns:p14="http://schemas.microsoft.com/office/powerpoint/2010/main" val="1667881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F0CDB4B-3D55-4F57-B882-E414091234F1}"/>
              </a:ext>
            </a:extLst>
          </p:cNvPr>
          <p:cNvSpPr>
            <a:spLocks noGrp="1"/>
          </p:cNvSpPr>
          <p:nvPr/>
        </p:nvSpPr>
        <p:spPr>
          <a:xfrm>
            <a:off x="523336" y="200499"/>
            <a:ext cx="10972800" cy="619699"/>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u="sng">
                <a:cs typeface="Calibri"/>
              </a:rPr>
              <a:t>REMINDERS</a:t>
            </a:r>
            <a:r>
              <a:rPr lang="en-US">
                <a:cs typeface="Calibri"/>
              </a:rPr>
              <a:t>: QI FORUM – </a:t>
            </a:r>
            <a:r>
              <a:rPr lang="en-US" b="1">
                <a:cs typeface="Calibri"/>
              </a:rPr>
              <a:t>Thursday, JUNE 8, 2023 from 11:00AM – 4:30PM</a:t>
            </a:r>
            <a:r>
              <a:rPr lang="en-US">
                <a:cs typeface="Calibri"/>
              </a:rPr>
              <a:t> – </a:t>
            </a:r>
            <a:r>
              <a:rPr lang="en-US" i="1">
                <a:cs typeface="Calibri"/>
              </a:rPr>
              <a:t>Encourage your programs to participate for the afternoon</a:t>
            </a:r>
            <a:r>
              <a:rPr lang="en-US">
                <a:cs typeface="Calibri"/>
              </a:rPr>
              <a:t> </a:t>
            </a:r>
            <a:endParaRPr lang="en-US"/>
          </a:p>
        </p:txBody>
      </p:sp>
      <p:pic>
        <p:nvPicPr>
          <p:cNvPr id="2" name="Picture 2" descr="Website&#10;&#10;Description automatically generated">
            <a:extLst>
              <a:ext uri="{FF2B5EF4-FFF2-40B4-BE49-F238E27FC236}">
                <a16:creationId xmlns:a16="http://schemas.microsoft.com/office/drawing/2014/main" id="{401F7CB3-0A8F-E215-5F4F-E772DC359F23}"/>
              </a:ext>
            </a:extLst>
          </p:cNvPr>
          <p:cNvPicPr>
            <a:picLocks noChangeAspect="1"/>
          </p:cNvPicPr>
          <p:nvPr/>
        </p:nvPicPr>
        <p:blipFill>
          <a:blip r:embed="rId2"/>
          <a:stretch>
            <a:fillRect/>
          </a:stretch>
        </p:blipFill>
        <p:spPr>
          <a:xfrm>
            <a:off x="3954474" y="1114354"/>
            <a:ext cx="4120845" cy="5318480"/>
          </a:xfrm>
          <a:prstGeom prst="rect">
            <a:avLst/>
          </a:prstGeom>
        </p:spPr>
      </p:pic>
    </p:spTree>
    <p:extLst>
      <p:ext uri="{BB962C8B-B14F-4D97-AF65-F5344CB8AC3E}">
        <p14:creationId xmlns:p14="http://schemas.microsoft.com/office/powerpoint/2010/main" val="2912878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AC0173B-3517-45D6-B296-50C6414B3411}"/>
              </a:ext>
            </a:extLst>
          </p:cNvPr>
          <p:cNvSpPr>
            <a:spLocks noGrp="1"/>
          </p:cNvSpPr>
          <p:nvPr>
            <p:ph type="title"/>
          </p:nvPr>
        </p:nvSpPr>
        <p:spPr>
          <a:xfrm>
            <a:off x="609600" y="274638"/>
            <a:ext cx="10972800" cy="1143000"/>
          </a:xfrm>
        </p:spPr>
        <p:txBody>
          <a:bodyPr/>
          <a:lstStyle/>
          <a:p>
            <a:r>
              <a:rPr lang="en-US">
                <a:cs typeface="Calibri"/>
              </a:rPr>
              <a:t>IHI Modules</a:t>
            </a:r>
            <a:endParaRPr lang="en-US"/>
          </a:p>
        </p:txBody>
      </p:sp>
      <p:sp>
        <p:nvSpPr>
          <p:cNvPr id="7" name="Content Placeholder 2">
            <a:extLst>
              <a:ext uri="{FF2B5EF4-FFF2-40B4-BE49-F238E27FC236}">
                <a16:creationId xmlns:a16="http://schemas.microsoft.com/office/drawing/2014/main" id="{EA21EC3C-06B5-489B-A537-672D5BB195BC}"/>
              </a:ext>
            </a:extLst>
          </p:cNvPr>
          <p:cNvSpPr>
            <a:spLocks noGrp="1"/>
          </p:cNvSpPr>
          <p:nvPr>
            <p:ph idx="1"/>
          </p:nvPr>
        </p:nvSpPr>
        <p:spPr>
          <a:xfrm>
            <a:off x="609600" y="1457326"/>
            <a:ext cx="10972800" cy="4525963"/>
          </a:xfrm>
        </p:spPr>
        <p:txBody>
          <a:bodyPr vert="horz" lIns="91440" tIns="45720" rIns="91440" bIns="45720" rtlCol="0" anchor="t">
            <a:normAutofit/>
          </a:bodyPr>
          <a:lstStyle/>
          <a:p>
            <a:pPr marL="0" indent="0">
              <a:buNone/>
            </a:pPr>
            <a:endParaRPr lang="en-US" sz="2800">
              <a:cs typeface="Calibri"/>
            </a:endParaRPr>
          </a:p>
          <a:p>
            <a:endParaRPr lang="en-US" sz="2800">
              <a:cs typeface="Calibri"/>
            </a:endParaRPr>
          </a:p>
          <a:p>
            <a:endParaRPr lang="en-US" sz="2800">
              <a:cs typeface="Calibri"/>
            </a:endParaRPr>
          </a:p>
        </p:txBody>
      </p:sp>
      <p:sp>
        <p:nvSpPr>
          <p:cNvPr id="10" name="TextBox 9">
            <a:extLst>
              <a:ext uri="{FF2B5EF4-FFF2-40B4-BE49-F238E27FC236}">
                <a16:creationId xmlns:a16="http://schemas.microsoft.com/office/drawing/2014/main" id="{898EA119-A80D-4E7A-BB47-1590FD4BD140}"/>
              </a:ext>
            </a:extLst>
          </p:cNvPr>
          <p:cNvSpPr txBox="1"/>
          <p:nvPr/>
        </p:nvSpPr>
        <p:spPr>
          <a:xfrm>
            <a:off x="1074326" y="1271882"/>
            <a:ext cx="10645422" cy="50044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Bef>
                <a:spcPct val="20000"/>
              </a:spcBef>
              <a:buFont typeface="Arial"/>
              <a:buChar char="•"/>
            </a:pPr>
            <a:r>
              <a:rPr lang="en-US" sz="2800">
                <a:ea typeface="+mn-lt"/>
                <a:cs typeface="+mn-lt"/>
              </a:rPr>
              <a:t>Quality Improvement &amp; Patient Safety Modules</a:t>
            </a:r>
          </a:p>
          <a:p>
            <a:pPr marL="285750" indent="-285750">
              <a:spcBef>
                <a:spcPct val="20000"/>
              </a:spcBef>
              <a:buFont typeface="Arial"/>
              <a:buChar char="•"/>
            </a:pPr>
            <a:r>
              <a:rPr lang="en-US" sz="2800">
                <a:ea typeface="+mn-lt"/>
                <a:cs typeface="+mn-lt"/>
                <a:hlinkClick r:id="rId2"/>
              </a:rPr>
              <a:t>https://lsugme.atlassian.net/wiki/spaces/POLICY/pages/668565505/IHI+Quality+Safety+Curriculum</a:t>
            </a:r>
            <a:r>
              <a:rPr lang="en-US" sz="2800">
                <a:ea typeface="+mn-lt"/>
                <a:cs typeface="+mn-lt"/>
              </a:rPr>
              <a:t> </a:t>
            </a:r>
          </a:p>
          <a:p>
            <a:pPr marL="285750" indent="-285750">
              <a:spcBef>
                <a:spcPct val="20000"/>
              </a:spcBef>
              <a:buFont typeface="Arial"/>
              <a:buChar char="•"/>
            </a:pPr>
            <a:r>
              <a:rPr lang="en-US" sz="2800">
                <a:ea typeface="+mn-lt"/>
                <a:cs typeface="+mn-lt"/>
              </a:rPr>
              <a:t>Code: </a:t>
            </a:r>
            <a:r>
              <a:rPr lang="en-US" sz="2800" b="1">
                <a:solidFill>
                  <a:srgbClr val="FF0000"/>
                </a:solidFill>
                <a:ea typeface="+mn-lt"/>
                <a:cs typeface="+mn-lt"/>
              </a:rPr>
              <a:t>63460</a:t>
            </a:r>
          </a:p>
          <a:p>
            <a:pPr marL="285750" indent="-285750">
              <a:spcBef>
                <a:spcPct val="20000"/>
              </a:spcBef>
              <a:buFont typeface="Arial"/>
              <a:buChar char="•"/>
            </a:pPr>
            <a:r>
              <a:rPr lang="en-US" sz="2800">
                <a:ea typeface="+mn-lt"/>
                <a:cs typeface="+mn-lt"/>
              </a:rPr>
              <a:t>Send screenshot or copies of certificates to </a:t>
            </a:r>
            <a:r>
              <a:rPr lang="en-US" sz="2800">
                <a:ea typeface="+mn-lt"/>
                <a:cs typeface="+mn-lt"/>
                <a:hlinkClick r:id="rId3"/>
              </a:rPr>
              <a:t>equip@lsuhsc.edu</a:t>
            </a:r>
            <a:endParaRPr lang="en-US" sz="2800">
              <a:ea typeface="+mn-lt"/>
              <a:cs typeface="+mn-lt"/>
            </a:endParaRPr>
          </a:p>
          <a:p>
            <a:pPr marL="285750" indent="-285750">
              <a:spcBef>
                <a:spcPct val="20000"/>
              </a:spcBef>
              <a:buFont typeface="Arial"/>
              <a:buChar char="•"/>
            </a:pPr>
            <a:r>
              <a:rPr lang="en-US" sz="2800">
                <a:ea typeface="+mn-lt"/>
                <a:cs typeface="+mn-lt"/>
              </a:rPr>
              <a:t>QI 101, 102, 103, 201</a:t>
            </a:r>
          </a:p>
          <a:p>
            <a:pPr marL="285750" indent="-285750">
              <a:spcBef>
                <a:spcPct val="20000"/>
              </a:spcBef>
              <a:buFont typeface="Arial"/>
              <a:buChar char="•"/>
            </a:pPr>
            <a:r>
              <a:rPr lang="en-US" sz="2800">
                <a:ea typeface="+mn-lt"/>
                <a:cs typeface="+mn-lt"/>
              </a:rPr>
              <a:t>PS 101, 102, 105, 201</a:t>
            </a:r>
          </a:p>
          <a:p>
            <a:pPr marL="285750" indent="-285750">
              <a:spcBef>
                <a:spcPct val="20000"/>
              </a:spcBef>
              <a:buFont typeface="Arial"/>
              <a:buChar char="•"/>
            </a:pPr>
            <a:r>
              <a:rPr lang="en-US" sz="2800">
                <a:solidFill>
                  <a:srgbClr val="FF0000"/>
                </a:solidFill>
                <a:ea typeface="+mn-lt"/>
                <a:cs typeface="+mn-lt"/>
              </a:rPr>
              <a:t>Due by June 15th</a:t>
            </a:r>
            <a:r>
              <a:rPr lang="en-US" sz="2800">
                <a:ea typeface="+mn-lt"/>
                <a:cs typeface="+mn-lt"/>
              </a:rPr>
              <a:t>!</a:t>
            </a:r>
          </a:p>
          <a:p>
            <a:pPr marL="285750" indent="-285750">
              <a:spcBef>
                <a:spcPct val="20000"/>
              </a:spcBef>
              <a:buFont typeface="Arial"/>
              <a:buChar char="•"/>
            </a:pPr>
            <a:endParaRPr lang="en-US" sz="2800">
              <a:ea typeface="+mn-lt"/>
              <a:cs typeface="+mn-lt"/>
            </a:endParaRPr>
          </a:p>
          <a:p>
            <a:endParaRPr lang="en-US" sz="2800">
              <a:cs typeface="Calibri"/>
            </a:endParaRPr>
          </a:p>
        </p:txBody>
      </p:sp>
    </p:spTree>
    <p:extLst>
      <p:ext uri="{BB962C8B-B14F-4D97-AF65-F5344CB8AC3E}">
        <p14:creationId xmlns:p14="http://schemas.microsoft.com/office/powerpoint/2010/main" val="414368342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6" ma:contentTypeDescription="Create a new document." ma:contentTypeScope="" ma:versionID="84501fc04754bad632d0b96611f2ab41">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d1d7570fcd187dc3ca56b57d3f36d0fd"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11F9B-93BE-4AD1-B0C0-0C3162000F54}">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ce103bb2-26e4-4432-b4c4-0552ce98cd7c"/>
    <ds:schemaRef ds:uri="http://purl.org/dc/elements/1.1/"/>
    <ds:schemaRef ds:uri="http://schemas.microsoft.com/office/2006/metadata/properties"/>
    <ds:schemaRef ds:uri="975e37a8-7f5f-4888-af20-2bf05acb12f4"/>
    <ds:schemaRef ds:uri="http://www.w3.org/XML/1998/namespace"/>
  </ds:schemaRefs>
</ds:datastoreItem>
</file>

<file path=customXml/itemProps2.xml><?xml version="1.0" encoding="utf-8"?>
<ds:datastoreItem xmlns:ds="http://schemas.openxmlformats.org/officeDocument/2006/customXml" ds:itemID="{A011016C-2FC0-4B1E-A2AF-6FD2A62CFF05}">
  <ds:schemaRefs>
    <ds:schemaRef ds:uri="http://schemas.microsoft.com/sharepoint/v3/contenttype/forms"/>
  </ds:schemaRefs>
</ds:datastoreItem>
</file>

<file path=customXml/itemProps3.xml><?xml version="1.0" encoding="utf-8"?>
<ds:datastoreItem xmlns:ds="http://schemas.openxmlformats.org/officeDocument/2006/customXml" ds:itemID="{05E81FA1-8466-4CF8-82CF-59BC01FA2D37}">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17</TotalTime>
  <Words>1715</Words>
  <Application>Microsoft Office PowerPoint</Application>
  <PresentationFormat>Widescreen</PresentationFormat>
  <Paragraphs>193</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1_Office Theme</vt:lpstr>
      <vt:lpstr>Coordinator Meeting</vt:lpstr>
      <vt:lpstr>Electronic Forms for Incoming House Officers</vt:lpstr>
      <vt:lpstr>Orientation Dates</vt:lpstr>
      <vt:lpstr>LSU Online Orientation</vt:lpstr>
      <vt:lpstr>LSU Orientation</vt:lpstr>
      <vt:lpstr>LSU New Orleans Onboarding Days</vt:lpstr>
      <vt:lpstr>UMC Onboarding</vt:lpstr>
      <vt:lpstr>PowerPoint Presentation</vt:lpstr>
      <vt:lpstr>IHI Modules</vt:lpstr>
      <vt:lpstr>AMA Modules</vt:lpstr>
      <vt:lpstr>EQuIP Rotation 2023-2024</vt:lpstr>
      <vt:lpstr>Mask Fit Sign up for Current House Officers</vt:lpstr>
      <vt:lpstr>Pager Management </vt:lpstr>
      <vt:lpstr>New Hire Paperwork</vt:lpstr>
      <vt:lpstr>TRANSFER PAPERWORK  Internal Transfers</vt:lpstr>
      <vt:lpstr>Off-Cycle Continuing House Officers</vt:lpstr>
      <vt:lpstr>Graduating/Terminating House Officers</vt:lpstr>
      <vt:lpstr>Resident Scheduler</vt:lpstr>
      <vt:lpstr>ERAS News</vt:lpstr>
      <vt:lpstr>BOM &amp; EOM Reports</vt:lpstr>
      <vt:lpstr>Reminders </vt:lpstr>
      <vt:lpstr>CAG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Blakemore, Sara B.</dc:creator>
  <cp:lastModifiedBy>Blakemore, Sara B.</cp:lastModifiedBy>
  <cp:revision>146</cp:revision>
  <dcterms:created xsi:type="dcterms:W3CDTF">2021-05-14T14:24:12Z</dcterms:created>
  <dcterms:modified xsi:type="dcterms:W3CDTF">2023-05-16T14:25:28Z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