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4"/>
  </p:notesMasterIdLst>
  <p:sldIdLst>
    <p:sldId id="256" r:id="rId5"/>
    <p:sldId id="261" r:id="rId6"/>
    <p:sldId id="259" r:id="rId7"/>
    <p:sldId id="269" r:id="rId8"/>
    <p:sldId id="263" r:id="rId9"/>
    <p:sldId id="260" r:id="rId10"/>
    <p:sldId id="257" r:id="rId11"/>
    <p:sldId id="268"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464387-3629-4942-B2A7-5851BDC3901E}" v="582" dt="2021-11-15T21:08:31.644"/>
    <p1510:client id="{0C11A72F-2BBB-4349-8A96-21F167934064}" v="255" dt="2021-11-09T22:23:58.877"/>
    <p1510:client id="{14DC1B50-2FBD-4C07-8D33-CCCC4C345414}" v="116" dt="2022-11-08T21:39:09.995"/>
    <p1510:client id="{15402EC4-7934-4E88-A4DE-AC1EB595B004}" v="285" dt="2021-10-18T21:17:24.430"/>
    <p1510:client id="{1542E153-F6F7-4C95-817E-B69DE72EAA8B}" v="111" dt="2021-10-19T15:38:53.108"/>
    <p1510:client id="{1AFEF29C-A9B8-432D-9DD2-DD65F6A44B8A}" v="71" dt="2021-11-16T15:59:21.704"/>
    <p1510:client id="{30F0C5F6-C7D9-417C-A224-5C08B033607E}" v="26" dt="2021-11-09T16:02:17.231"/>
    <p1510:client id="{33CA7CE2-CF4C-42AF-AFA6-F6A6130D65F4}" v="132" dt="2021-10-19T12:51:32.423"/>
    <p1510:client id="{36A18B42-3997-4E19-B7EC-4CFB23644999}" v="12" dt="2021-11-08T19:04:19.786"/>
    <p1510:client id="{375E4C48-1048-47AA-B721-6CA112FEB31C}" v="105" dt="2022-11-14T16:19:50.083"/>
    <p1510:client id="{38127167-E8F3-4D54-88E0-C969518EEE2A}" v="257" dt="2022-11-11T23:02:00.212"/>
    <p1510:client id="{419D8F11-4753-405F-A37B-34EDA42E12E1}" v="962" dt="2022-11-14T17:18:30.563"/>
    <p1510:client id="{4680EB12-6896-462E-AF78-ABC476E3CBC5}" v="112" dt="2021-11-12T20:02:14.260"/>
    <p1510:client id="{487B3AF2-3CE9-4C59-9DCF-3F5355240F1E}" v="314" dt="2021-11-15T21:28:36.279"/>
    <p1510:client id="{4937DC37-8835-467D-96E0-D90DF9450705}" v="53" dt="2021-10-14T14:08:39.419"/>
    <p1510:client id="{4A7C139F-3F6E-481E-B9D7-23677B317DA6}" v="23" dt="2022-11-07T16:59:04.295"/>
    <p1510:client id="{4ABA1994-B60B-437D-8468-43207B2EC4C2}" v="226" dt="2022-11-11T22:45:33.220"/>
    <p1510:client id="{583A9E1C-FBDB-4840-9A77-357D29CB754A}" v="92" dt="2021-10-18T20:22:59.622"/>
    <p1510:client id="{5970363B-B3B3-4B17-98E8-73B4134ABE4E}" v="893" dt="2021-11-10T17:19:49.698"/>
    <p1510:client id="{62A1D500-0B57-4E1E-9AC7-96D77A151404}" v="863" dt="2021-10-18T18:44:15.115"/>
    <p1510:client id="{683B68DC-4B50-40C0-BF37-E1532525813C}" v="85" dt="2021-11-16T15:57:16.063"/>
    <p1510:client id="{695F8AE5-7405-4E4D-880C-9D40D90F4BBC}" v="161" dt="2021-11-10T21:18:17.577"/>
    <p1510:client id="{6FD4CF60-6573-4740-8115-800F208FDF8C}" v="555" dt="2021-10-19T12:22:47.255"/>
    <p1510:client id="{758D1F76-14B3-444E-B6B2-CC9DE0542F5F}" v="91" dt="2021-11-16T15:42:01.581"/>
    <p1510:client id="{7BC94267-BF28-45EF-A280-09DD496EFD37}" v="200" dt="2021-11-15T22:12:32.578"/>
    <p1510:client id="{7D080651-FF7E-4051-ABB5-80A2D36D5B1D}" v="3" dt="2021-11-10T20:13:47.861"/>
    <p1510:client id="{7E239663-26A1-4FA0-9318-CE68FDD06DE7}" v="8" dt="2022-11-07T20:03:46.229"/>
    <p1510:client id="{840B64E7-0FD4-44DB-A8B0-29C068E1D7FC}" v="2" dt="2021-10-14T13:56:23.229"/>
    <p1510:client id="{8775B69B-CBFA-4940-ACEF-F3E9ABA7C4E3}" v="216" dt="2022-11-15T15:30:35.659"/>
    <p1510:client id="{8CFB8E56-8D5D-4202-AA2C-2F39A2080847}" v="266" dt="2021-11-16T15:38:19.271"/>
    <p1510:client id="{913272B5-B383-443F-A438-C5CBECDA25B1}" v="179" dt="2022-11-14T22:21:22.462"/>
    <p1510:client id="{98503527-50C1-429B-B587-62B25D6567DF}" v="37" dt="2022-11-09T14:52:35.933"/>
    <p1510:client id="{9AA7C84E-0E98-4A94-B7D5-97E4495FD7DE}" v="3" dt="2021-10-14T13:52:10.042"/>
    <p1510:client id="{9ADF0EFD-D12B-4E76-8B8E-CF1CFDFCD8CF}" v="383" dt="2022-11-08T13:59:19.662"/>
    <p1510:client id="{9E2F123A-3EE6-43E4-9AD2-1B4B523DA080}" v="726" dt="2021-10-18T18:31:59.814"/>
    <p1510:client id="{9F3D5D3E-7CC3-4A8B-AE25-F70388ECF607}" v="296" dt="2021-11-10T21:34:56.009"/>
    <p1510:client id="{AA300AB7-0F5C-4E00-9895-689F011A59E3}" v="2" dt="2021-11-16T15:26:45.799"/>
    <p1510:client id="{AA714FB0-05A3-4ED3-8BFD-B9E025AF9BA2}" v="4" dt="2021-10-14T13:48:43.960"/>
    <p1510:client id="{AD19F900-469C-4473-B71A-25CAB2A40532}" v="78" dt="2022-10-31T19:52:02.883"/>
    <p1510:client id="{AE4F7371-DAE9-44F9-A2D5-96521443BCC8}" v="472" dt="2021-11-10T18:49:25.741"/>
    <p1510:client id="{B5F767C9-B1D0-4525-AD18-494D75C4C78E}" v="2623" dt="2022-11-15T15:08:27.363"/>
    <p1510:client id="{B60B7FEB-EAD1-450F-85CA-4FB85DBACC79}" v="1" dt="2021-10-14T13:51:42.794"/>
    <p1510:client id="{BB1C675C-CE9D-442D-A13E-47FB2FB1381B}" v="151" dt="2022-11-07T20:30:52.317"/>
    <p1510:client id="{C7C0594A-A091-4063-966D-163AC8FA2004}" v="304" dt="2021-10-19T13:07:22.067"/>
    <p1510:client id="{C858B39B-F5B2-4995-88FB-90A4A5A1D7DA}" v="77" dt="2022-11-14T17:55:48.050"/>
    <p1510:client id="{D2586707-87A5-4225-8A97-FB39AA6B1292}" v="219" dt="2021-10-13T16:07:37.260"/>
    <p1510:client id="{D3A199A5-35F8-404A-9485-514457B82238}" v="4" dt="2021-10-18T20:25:16.168"/>
    <p1510:client id="{DDA566F6-B139-4046-8EF2-CD382EFED4FE}" v="13" dt="2021-10-14T18:24:02.019"/>
    <p1510:client id="{E265B7F6-C8E0-4018-8B28-FE24A43695CB}" v="150" dt="2021-11-16T16:31:37.838"/>
    <p1510:client id="{E8FA6F5B-6B55-4838-B8B5-73583606B9E6}" v="58" dt="2021-11-16T15:17:49.561"/>
    <p1510:client id="{EAF0E1AA-C1C4-43EF-87C3-C659188C4E37}" v="10" dt="2022-11-04T16:24:10.276"/>
    <p1510:client id="{F2C14E70-113B-471C-BF11-039C8FCD33F9}" v="307" dt="2021-10-18T16:27:23.190"/>
    <p1510:client id="{F4F98124-16CC-4DBA-AB5C-F957415EFB85}" v="287" dt="2021-11-11T14:22:56.429"/>
    <p1510:client id="{F85DF6B4-EB0D-4DEE-86EE-6632C4A1A162}" v="1029" dt="2021-10-18T18:26:24.9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E530-CF5F-4660-A49D-1A4E59DE95B2}" type="datetimeFigureOut">
              <a:rPr lang="en-US"/>
              <a:t>11/15/2022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EABC7-EF9F-4B18-A577-27E5197331F0}" type="slidenum">
              <a:rPr lang="en-US"/>
              <a:t>‹#›</a:t>
            </a:fld>
            <a:endParaRPr lang="en-US"/>
          </a:p>
        </p:txBody>
      </p:sp>
    </p:spTree>
    <p:extLst>
      <p:ext uri="{BB962C8B-B14F-4D97-AF65-F5344CB8AC3E}">
        <p14:creationId xmlns:p14="http://schemas.microsoft.com/office/powerpoint/2010/main" val="2209240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lsugme.atlassian.net/wiki/spaces/FORMDOCS/pages/9306172/LSBME+Permit+Renewal+Spreadsheet"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lsugme.atlassian.net/wiki/spaces/Terms/pages/2654408/LSBME" TargetMode="External"/><Relationship Id="rId5" Type="http://schemas.openxmlformats.org/officeDocument/2006/relationships/hyperlink" Target="https://lsugme.atlassian.net/wiki/spaces/Terms/pages/9306197/Step+3" TargetMode="External"/><Relationship Id="rId4" Type="http://schemas.openxmlformats.org/officeDocument/2006/relationships/hyperlink" Target="https://lsugme.atlassian.net/wiki/spaces/POLICY/pages/1245362/GME+Online+Appointment+Form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a:t>
            </a:r>
            <a:r>
              <a:rPr lang="en-US">
                <a:hlinkClick r:id="rId3"/>
              </a:rPr>
              <a:t>LSBME Permit Renewal Spreadsheet</a:t>
            </a:r>
            <a:r>
              <a:rPr lang="en-US"/>
              <a:t> should be downloaded from </a:t>
            </a:r>
            <a:r>
              <a:rPr lang="en-US">
                <a:hlinkClick r:id="rId4"/>
              </a:rPr>
              <a:t>GME Online Appointment Forms</a:t>
            </a:r>
            <a:r>
              <a:rPr lang="en-US"/>
              <a:t> on/after </a:t>
            </a:r>
            <a:r>
              <a:rPr lang="en-US" b="1"/>
              <a:t>January 7th</a:t>
            </a:r>
            <a:r>
              <a:rPr lang="en-US"/>
              <a:t>.  All active residents with permits who will be continuing next year are listed on the spreadsheet automatically.  Signed Program Director letters, printed on/after </a:t>
            </a:r>
            <a:r>
              <a:rPr lang="en-US" b="1"/>
              <a:t>January 7th</a:t>
            </a:r>
            <a:r>
              <a:rPr lang="en-US"/>
              <a:t>, for all House Officers renewing their LSBME permits should be signed and attached to this form.  All residents renewing permits need to provide you with a check for $100 made out to LSBME.  Their permit number should be put in the memo field.</a:t>
            </a:r>
          </a:p>
          <a:p>
            <a:pPr marL="285750" indent="-285750">
              <a:buFont typeface="Arial"/>
              <a:buChar char="•"/>
            </a:pPr>
            <a:r>
              <a:rPr lang="en-US"/>
              <a:t>For any House Officers who will not renew permits (such as HOs who wish to obtain a full license), delete them from the spreadsheet</a:t>
            </a:r>
            <a:endParaRPr lang="en-US">
              <a:cs typeface="Calibri"/>
            </a:endParaRPr>
          </a:p>
          <a:p>
            <a:pPr marL="285750" indent="-285750">
              <a:buFont typeface="Arial"/>
              <a:buChar char="•"/>
            </a:pPr>
            <a:r>
              <a:rPr lang="en-US"/>
              <a:t>Print the spreadsheet (only the portion that needs to be submitted will print).</a:t>
            </a:r>
            <a:endParaRPr lang="en-US">
              <a:cs typeface="Calibri"/>
            </a:endParaRPr>
          </a:p>
          <a:p>
            <a:pPr marL="285750" indent="-285750">
              <a:buFont typeface="Arial"/>
              <a:buChar char="•"/>
            </a:pPr>
            <a:r>
              <a:rPr lang="en-US"/>
              <a:t>For House Officers who will be in their PGY 3 year, please indicate whether or not they have passed </a:t>
            </a:r>
            <a:r>
              <a:rPr lang="en-US">
                <a:hlinkClick r:id="rId5"/>
              </a:rPr>
              <a:t>Step 3</a:t>
            </a:r>
            <a:r>
              <a:rPr lang="en-US"/>
              <a:t> and have had scores submitted to the </a:t>
            </a:r>
            <a:r>
              <a:rPr lang="en-US">
                <a:hlinkClick r:id="rId6"/>
              </a:rPr>
              <a:t>LSBME</a:t>
            </a:r>
            <a:r>
              <a:rPr lang="en-US"/>
              <a:t>.  (The House Officers do not yet need to have taken </a:t>
            </a:r>
            <a:r>
              <a:rPr lang="en-US">
                <a:hlinkClick r:id="rId5"/>
              </a:rPr>
              <a:t>Step 3</a:t>
            </a:r>
            <a:r>
              <a:rPr lang="en-US"/>
              <a:t>.  However, the </a:t>
            </a:r>
            <a:r>
              <a:rPr lang="en-US">
                <a:hlinkClick r:id="rId6"/>
              </a:rPr>
              <a:t>LSBME</a:t>
            </a:r>
            <a:r>
              <a:rPr lang="en-US"/>
              <a:t> will not extend the permit until </a:t>
            </a:r>
            <a:r>
              <a:rPr lang="en-US">
                <a:hlinkClick r:id="rId5"/>
              </a:rPr>
              <a:t>Step 3</a:t>
            </a:r>
            <a:r>
              <a:rPr lang="en-US"/>
              <a:t> scores have been received.  This will help us to know if a permit is not issued due to </a:t>
            </a:r>
            <a:r>
              <a:rPr lang="en-US">
                <a:hlinkClick r:id="rId5"/>
              </a:rPr>
              <a:t>Step 3</a:t>
            </a:r>
            <a:r>
              <a:rPr lang="en-US"/>
              <a:t> versus other problems).</a:t>
            </a:r>
            <a:endParaRPr lang="en-US">
              <a:cs typeface="Calibri"/>
            </a:endParaRPr>
          </a:p>
          <a:p>
            <a:pPr marL="285750" indent="-285750">
              <a:buFont typeface="Arial"/>
              <a:buChar char="•"/>
            </a:pPr>
            <a:r>
              <a:rPr lang="en-US"/>
              <a:t>Place a check in the PD Letter Attached column to confirm that the PD letter is signed and attached to this form.</a:t>
            </a:r>
            <a:endParaRPr lang="en-US">
              <a:cs typeface="Calibri"/>
            </a:endParaRPr>
          </a:p>
          <a:p>
            <a:pPr marL="285750" indent="-285750">
              <a:buFont typeface="Arial"/>
              <a:buChar char="•"/>
            </a:pPr>
            <a:r>
              <a:rPr lang="en-US"/>
              <a:t> Attach Opioid Training CME Certificate for HOs who have completed the training outside of the LSU online or live courses, and place a check mark in the Opioid Training column.  For HOs who attend an LSU live event or online modules, write "online" or "live" in the column.</a:t>
            </a:r>
            <a:endParaRPr lang="en-US">
              <a:cs typeface="Calibri"/>
            </a:endParaRPr>
          </a:p>
          <a:p>
            <a:pPr marL="285750" indent="-285750">
              <a:buFont typeface="Arial"/>
              <a:buChar char="•"/>
            </a:pPr>
            <a:r>
              <a:rPr lang="en-US"/>
              <a:t>Confirm that a check is paper-clipped to each PD letter and record the check number in this field.</a:t>
            </a:r>
            <a:endParaRPr lang="en-US">
              <a:cs typeface="Calibri"/>
            </a:endParaRPr>
          </a:p>
          <a:p>
            <a:pPr marL="285750" indent="-285750">
              <a:buFont typeface="Arial"/>
              <a:buChar char="•"/>
            </a:pPr>
            <a:r>
              <a:rPr lang="en-US"/>
              <a:t>Place your initials in the Coordinator Initials to indicate that each person's info on this sheet is correct, and the letter/check are attached.</a:t>
            </a:r>
            <a:endParaRPr lang="en-US">
              <a:cs typeface="Calibri"/>
            </a:endParaRPr>
          </a:p>
          <a:p>
            <a:pPr marL="285750" indent="-285750">
              <a:buFont typeface="Arial"/>
              <a:buChar char="•"/>
            </a:pPr>
            <a:r>
              <a:rPr lang="en-US"/>
              <a:t>Submit the completed spreadsheet and letters/checks to the GME office by </a:t>
            </a:r>
            <a:r>
              <a:rPr lang="en-US" b="1"/>
              <a:t>January 14, 2022.</a:t>
            </a:r>
            <a:endParaRPr lang="en-US"/>
          </a:p>
          <a:p>
            <a:endParaRPr lang="en-US">
              <a:cs typeface="Calibri"/>
            </a:endParaRPr>
          </a:p>
        </p:txBody>
      </p:sp>
      <p:sp>
        <p:nvSpPr>
          <p:cNvPr id="4" name="Slide Number Placeholder 3"/>
          <p:cNvSpPr>
            <a:spLocks noGrp="1"/>
          </p:cNvSpPr>
          <p:nvPr>
            <p:ph type="sldNum" sz="quarter" idx="5"/>
          </p:nvPr>
        </p:nvSpPr>
        <p:spPr/>
        <p:txBody>
          <a:bodyPr/>
          <a:lstStyle/>
          <a:p>
            <a:fld id="{7D3EABC7-EF9F-4B18-A577-27E5197331F0}" type="slidenum">
              <a:rPr lang="en-US"/>
              <a:t>2</a:t>
            </a:fld>
            <a:endParaRPr lang="en-US"/>
          </a:p>
        </p:txBody>
      </p:sp>
    </p:spTree>
    <p:extLst>
      <p:ext uri="{BB962C8B-B14F-4D97-AF65-F5344CB8AC3E}">
        <p14:creationId xmlns:p14="http://schemas.microsoft.com/office/powerpoint/2010/main" val="179442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11/15/2022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11/15/2022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11/15/2022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11/15/2022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sugme.atlassian.net/wiki/spaces/POLICY/pages/9306177/LSBME+Permit+Renew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lsbme.la.gov/content/renewals" TargetMode="External"/><Relationship Id="rId5" Type="http://schemas.openxmlformats.org/officeDocument/2006/relationships/hyperlink" Target="https://lsugme.atlassian.net/wiki/spaces/FORMDOCS/pages/1245434/Program+Director+Letter" TargetMode="External"/><Relationship Id="rId4" Type="http://schemas.openxmlformats.org/officeDocument/2006/relationships/hyperlink" Target="https://www.medschool.lsuhsc.edu/medical_education/graduate/ap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residents.lsuhsc.edu/planningda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nam10.safelinks.protection.outlook.com/?url=https%3A%2F%2Fwww.surveymonkey.com%2Fr%2F9H3LFJX&amp;data=05%7C01%7Csblak3%40lsuhsc.edu%7C39fe84c952da4ca804c508dabc27e9a9%7C3406368982d44e89a3281ab79cc58d9d%7C0%7C0%7C638029176860285996%7CUnknown%7CTWFpbGZsb3d8eyJWIjoiMC4wLjAwMDAiLCJQIjoiV2luMzIiLCJBTiI6Ik1haWwiLCJXVCI6Mn0%3D%7C3000%7C%7C%7C&amp;sdata=18NHnTnY4LGPRfL05Hebc5mucXcQSs82KxbKK4P%2F7a0%3D&amp;reserved=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AC16C-7E1D-49C7-8F1B-6A2489C2BD8E}"/>
              </a:ext>
            </a:extLst>
          </p:cNvPr>
          <p:cNvSpPr>
            <a:spLocks noGrp="1"/>
          </p:cNvSpPr>
          <p:nvPr>
            <p:ph type="ctrTitle"/>
          </p:nvPr>
        </p:nvSpPr>
        <p:spPr/>
        <p:txBody>
          <a:bodyPr/>
          <a:lstStyle/>
          <a:p>
            <a:r>
              <a:rPr lang="en-US">
                <a:cs typeface="Calibri"/>
              </a:rPr>
              <a:t>Coordinator Meeting</a:t>
            </a:r>
            <a:endParaRPr lang="en-US"/>
          </a:p>
        </p:txBody>
      </p:sp>
      <p:sp>
        <p:nvSpPr>
          <p:cNvPr id="3" name="Subtitle 2">
            <a:extLst>
              <a:ext uri="{FF2B5EF4-FFF2-40B4-BE49-F238E27FC236}">
                <a16:creationId xmlns:a16="http://schemas.microsoft.com/office/drawing/2014/main" id="{0A226860-FD19-4C32-B612-71866314E36E}"/>
              </a:ext>
            </a:extLst>
          </p:cNvPr>
          <p:cNvSpPr>
            <a:spLocks noGrp="1"/>
          </p:cNvSpPr>
          <p:nvPr>
            <p:ph type="subTitle" idx="1"/>
          </p:nvPr>
        </p:nvSpPr>
        <p:spPr/>
        <p:txBody>
          <a:bodyPr vert="horz" lIns="91440" tIns="45720" rIns="91440" bIns="45720" rtlCol="0" anchor="t">
            <a:normAutofit fontScale="92500" lnSpcReduction="20000"/>
          </a:bodyPr>
          <a:lstStyle/>
          <a:p>
            <a:r>
              <a:rPr lang="en-US">
                <a:cs typeface="Calibri"/>
              </a:rPr>
              <a:t>November 15, 2022</a:t>
            </a:r>
          </a:p>
          <a:p>
            <a:r>
              <a:rPr lang="en-US">
                <a:cs typeface="Calibri"/>
              </a:rPr>
              <a:t>LSBME Letters/Renewals, NRMP Match, Reports and Payroll Dates, Residency Planning Day Reminder, FLU/CDS update, Upcoming Dates, Reminders</a:t>
            </a:r>
          </a:p>
        </p:txBody>
      </p:sp>
    </p:spTree>
    <p:extLst>
      <p:ext uri="{BB962C8B-B14F-4D97-AF65-F5344CB8AC3E}">
        <p14:creationId xmlns:p14="http://schemas.microsoft.com/office/powerpoint/2010/main" val="3882813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B9538-403C-49D8-89C8-90E83B7F3821}"/>
              </a:ext>
            </a:extLst>
          </p:cNvPr>
          <p:cNvSpPr>
            <a:spLocks noGrp="1"/>
          </p:cNvSpPr>
          <p:nvPr>
            <p:ph type="title"/>
          </p:nvPr>
        </p:nvSpPr>
        <p:spPr/>
        <p:txBody>
          <a:bodyPr/>
          <a:lstStyle/>
          <a:p>
            <a:r>
              <a:rPr lang="en-US">
                <a:cs typeface="Calibri"/>
              </a:rPr>
              <a:t>LSBME</a:t>
            </a:r>
            <a:endParaRPr lang="en-US"/>
          </a:p>
        </p:txBody>
      </p:sp>
      <p:sp>
        <p:nvSpPr>
          <p:cNvPr id="3" name="Content Placeholder 2">
            <a:extLst>
              <a:ext uri="{FF2B5EF4-FFF2-40B4-BE49-F238E27FC236}">
                <a16:creationId xmlns:a16="http://schemas.microsoft.com/office/drawing/2014/main" id="{B6F6D815-C35C-4659-8318-75F6C9E4A6F9}"/>
              </a:ext>
            </a:extLst>
          </p:cNvPr>
          <p:cNvSpPr>
            <a:spLocks noGrp="1"/>
          </p:cNvSpPr>
          <p:nvPr>
            <p:ph idx="1"/>
          </p:nvPr>
        </p:nvSpPr>
        <p:spPr>
          <a:xfrm>
            <a:off x="609600" y="1205430"/>
            <a:ext cx="10972800" cy="4525963"/>
          </a:xfrm>
        </p:spPr>
        <p:txBody>
          <a:bodyPr vert="horz" lIns="91440" tIns="45720" rIns="91440" bIns="45720" rtlCol="0" anchor="t">
            <a:normAutofit fontScale="70000" lnSpcReduction="20000"/>
          </a:bodyPr>
          <a:lstStyle/>
          <a:p>
            <a:r>
              <a:rPr lang="en-US" dirty="0">
                <a:cs typeface="Calibri"/>
                <a:hlinkClick r:id="rId3"/>
              </a:rPr>
              <a:t>LSBME Permit Renewal  </a:t>
            </a:r>
            <a:r>
              <a:rPr lang="en-US" dirty="0">
                <a:cs typeface="Calibri"/>
              </a:rPr>
              <a:t> </a:t>
            </a:r>
            <a:r>
              <a:rPr lang="en-US" sz="2000" dirty="0">
                <a:cs typeface="Calibri"/>
              </a:rPr>
              <a:t>More information will be shared once confirmed with LSBME</a:t>
            </a:r>
            <a:endParaRPr lang="en-US" sz="2000" dirty="0">
              <a:ea typeface="+mn-lt"/>
              <a:cs typeface="+mn-lt"/>
            </a:endParaRPr>
          </a:p>
          <a:p>
            <a:pPr lvl="1"/>
            <a:r>
              <a:rPr lang="en-US" dirty="0">
                <a:ea typeface="+mn-lt"/>
                <a:cs typeface="+mn-lt"/>
              </a:rPr>
              <a:t>Included in "packet": </a:t>
            </a:r>
            <a:r>
              <a:rPr lang="en-US" dirty="0">
                <a:cs typeface="Calibri"/>
              </a:rPr>
              <a:t> </a:t>
            </a:r>
            <a:r>
              <a:rPr lang="en-US" sz="1800" dirty="0">
                <a:cs typeface="Calibri"/>
              </a:rPr>
              <a:t>Download Permit Renewal Spreadsheet &amp; Program Letters at </a:t>
            </a:r>
            <a:endParaRPr lang="en-US" sz="1800" dirty="0">
              <a:ea typeface="+mn-lt"/>
              <a:cs typeface="+mn-lt"/>
            </a:endParaRPr>
          </a:p>
          <a:p>
            <a:pPr lvl="2"/>
            <a:r>
              <a:rPr lang="en-US" dirty="0">
                <a:ea typeface="+mn-lt"/>
                <a:cs typeface="+mn-lt"/>
              </a:rPr>
              <a:t>LSBME Permit Renewal Spreadsheet (available January 5, 2023), </a:t>
            </a:r>
            <a:r>
              <a:rPr lang="en-US" sz="2000" dirty="0">
                <a:ea typeface="+mn-lt"/>
                <a:cs typeface="+mn-lt"/>
              </a:rPr>
              <a:t>Download in Knowledge Base-Academic Year Forms: </a:t>
            </a:r>
            <a:r>
              <a:rPr lang="en-US" sz="2000" dirty="0">
                <a:ea typeface="+mn-lt"/>
                <a:cs typeface="+mn-lt"/>
                <a:hlinkClick r:id="rId4"/>
              </a:rPr>
              <a:t>https://www.medschool.lsuhsc.edu/medical_education/graduate/app</a:t>
            </a:r>
            <a:endParaRPr lang="en-US" sz="2000" dirty="0">
              <a:ea typeface="+mn-lt"/>
              <a:cs typeface="+mn-lt"/>
            </a:endParaRPr>
          </a:p>
          <a:p>
            <a:pPr lvl="2"/>
            <a:r>
              <a:rPr lang="en-US" dirty="0">
                <a:ea typeface="+mn-lt"/>
                <a:cs typeface="+mn-lt"/>
              </a:rPr>
              <a:t> All Program Letters for LSBME Spreadsheet for each renewing House Officer </a:t>
            </a:r>
            <a:r>
              <a:rPr lang="en-US" dirty="0">
                <a:cs typeface="Calibri"/>
              </a:rPr>
              <a:t>(available January 5, 2023), </a:t>
            </a:r>
            <a:r>
              <a:rPr lang="en-US" sz="2000" dirty="0">
                <a:cs typeface="Calibri"/>
              </a:rPr>
              <a:t>Download in Knowledge Base-Academic Year Forms: </a:t>
            </a:r>
            <a:r>
              <a:rPr lang="en-US" sz="2000" dirty="0">
                <a:cs typeface="Calibri"/>
                <a:hlinkClick r:id="rId4"/>
              </a:rPr>
              <a:t>https://www.medschool.lsuhsc.edu/medical_education/graduate/app</a:t>
            </a:r>
            <a:endParaRPr lang="en-US" sz="2000" dirty="0">
              <a:ea typeface="+mn-lt"/>
              <a:cs typeface="+mn-lt"/>
            </a:endParaRPr>
          </a:p>
          <a:p>
            <a:pPr lvl="2"/>
            <a:r>
              <a:rPr lang="en-US" dirty="0">
                <a:ea typeface="+mn-lt"/>
                <a:cs typeface="+mn-lt"/>
              </a:rPr>
              <a:t>CDS/Opioid Training Completion Certificate (GME Office will attach)</a:t>
            </a:r>
            <a:endParaRPr lang="en-US" dirty="0">
              <a:cs typeface="Calibri"/>
            </a:endParaRPr>
          </a:p>
          <a:p>
            <a:pPr lvl="2"/>
            <a:r>
              <a:rPr lang="en-US" dirty="0">
                <a:cs typeface="Calibri"/>
              </a:rPr>
              <a:t>Renewal Payments   ** invoices directly to house officers for online credit card payment (more information will be shared once confirmed with LSBME)</a:t>
            </a:r>
            <a:endParaRPr lang="en-US" dirty="0">
              <a:ea typeface="+mn-lt"/>
              <a:cs typeface="+mn-lt"/>
            </a:endParaRPr>
          </a:p>
          <a:p>
            <a:pPr lvl="3"/>
            <a:endParaRPr lang="en-US" dirty="0">
              <a:cs typeface="Calibri"/>
            </a:endParaRPr>
          </a:p>
          <a:p>
            <a:r>
              <a:rPr lang="en-US" sz="2200" dirty="0">
                <a:cs typeface="Calibri"/>
              </a:rPr>
              <a:t>Non – Accredited Programs: </a:t>
            </a:r>
            <a:r>
              <a:rPr lang="en-US" sz="2200" dirty="0">
                <a:cs typeface="Calibri"/>
                <a:hlinkClick r:id="rId5"/>
              </a:rPr>
              <a:t>Program Director letters</a:t>
            </a:r>
            <a:r>
              <a:rPr lang="en-US" sz="2200" dirty="0">
                <a:cs typeface="Calibri"/>
              </a:rPr>
              <a:t> are needed for fellowships that acknowledge the house officer was part of an accredited residency program. Program Director letters are needed if fellows are applying for permits.  </a:t>
            </a:r>
          </a:p>
          <a:p>
            <a:pPr marL="0" indent="0">
              <a:buNone/>
            </a:pPr>
            <a:endParaRPr lang="en-US" sz="2200" dirty="0">
              <a:cs typeface="Calibri"/>
            </a:endParaRPr>
          </a:p>
          <a:p>
            <a:r>
              <a:rPr lang="en-US" sz="2200" dirty="0">
                <a:cs typeface="Calibri"/>
              </a:rPr>
              <a:t>LSBME CME Exemption Form – the completed Exemption form along with a Program Director letter is required for all Residents and Fellows renewing their full license.  (As long as the Resident/Fellow is in a Training program, the exemption form and program director letter must be submitted to the LSBME to renew their full license).  The CME Exemption Request Form is found on the LSBME Website: </a:t>
            </a:r>
            <a:r>
              <a:rPr lang="en-US" sz="2200" dirty="0">
                <a:ea typeface="+mn-lt"/>
                <a:cs typeface="+mn-lt"/>
              </a:rPr>
              <a:t> </a:t>
            </a:r>
            <a:r>
              <a:rPr lang="en-US" sz="2200" dirty="0">
                <a:ea typeface="+mn-lt"/>
                <a:cs typeface="+mn-lt"/>
                <a:hlinkClick r:id="rId6"/>
              </a:rPr>
              <a:t>https://www.lsbme.la.gov/content/renewals</a:t>
            </a:r>
          </a:p>
          <a:p>
            <a:pPr lvl="1"/>
            <a:r>
              <a:rPr lang="en-US" sz="1800" dirty="0">
                <a:ea typeface="+mn-lt"/>
                <a:cs typeface="+mn-lt"/>
              </a:rPr>
              <a:t>Submit the CME Exemption form and Program Director Letter to Ms. Rosa Burton at the LSBME Renewals Department, when the House Officer is renewing his/her license.</a:t>
            </a:r>
          </a:p>
        </p:txBody>
      </p:sp>
    </p:spTree>
    <p:extLst>
      <p:ext uri="{BB962C8B-B14F-4D97-AF65-F5344CB8AC3E}">
        <p14:creationId xmlns:p14="http://schemas.microsoft.com/office/powerpoint/2010/main" val="979778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28B16-408D-47E2-B234-728E68D6EE7F}"/>
              </a:ext>
            </a:extLst>
          </p:cNvPr>
          <p:cNvSpPr>
            <a:spLocks noGrp="1"/>
          </p:cNvSpPr>
          <p:nvPr>
            <p:ph type="title"/>
          </p:nvPr>
        </p:nvSpPr>
        <p:spPr/>
        <p:txBody>
          <a:bodyPr/>
          <a:lstStyle/>
          <a:p>
            <a:r>
              <a:rPr lang="en-US">
                <a:cs typeface="Calibri"/>
              </a:rPr>
              <a:t>NRMP Main March Match</a:t>
            </a:r>
            <a:endParaRPr lang="en-US"/>
          </a:p>
        </p:txBody>
      </p:sp>
      <p:sp>
        <p:nvSpPr>
          <p:cNvPr id="3" name="Content Placeholder 2">
            <a:extLst>
              <a:ext uri="{FF2B5EF4-FFF2-40B4-BE49-F238E27FC236}">
                <a16:creationId xmlns:a16="http://schemas.microsoft.com/office/drawing/2014/main" id="{FBC6D14A-3E81-4F65-B93A-E018863C8C77}"/>
              </a:ext>
            </a:extLst>
          </p:cNvPr>
          <p:cNvSpPr>
            <a:spLocks noGrp="1"/>
          </p:cNvSpPr>
          <p:nvPr>
            <p:ph idx="1"/>
          </p:nvPr>
        </p:nvSpPr>
        <p:spPr>
          <a:xfrm>
            <a:off x="609600" y="1327013"/>
            <a:ext cx="10972800" cy="4670725"/>
          </a:xfrm>
        </p:spPr>
        <p:txBody>
          <a:bodyPr vert="horz" lIns="91440" tIns="45720" rIns="91440" bIns="45720" rtlCol="0" anchor="t">
            <a:normAutofit lnSpcReduction="10000"/>
          </a:bodyPr>
          <a:lstStyle/>
          <a:p>
            <a:r>
              <a:rPr lang="en-US" b="1" dirty="0">
                <a:cs typeface="Calibri"/>
              </a:rPr>
              <a:t>NRMP-New Item:</a:t>
            </a:r>
            <a:r>
              <a:rPr lang="en-US" dirty="0">
                <a:cs typeface="Calibri"/>
              </a:rPr>
              <a:t> FAQs to the 2023 Match Participation Agreements for Programs and the Codes of Conduct for Programs</a:t>
            </a:r>
            <a:r>
              <a:rPr lang="en-US" sz="2000" dirty="0">
                <a:cs typeface="Calibri"/>
              </a:rPr>
              <a:t> </a:t>
            </a:r>
            <a:r>
              <a:rPr lang="en-US" sz="1600" dirty="0">
                <a:cs typeface="Calibri"/>
              </a:rPr>
              <a:t> Updates are found on the NRMP home page</a:t>
            </a:r>
          </a:p>
          <a:p>
            <a:pPr lvl="1"/>
            <a:r>
              <a:rPr lang="en-US" sz="3200" dirty="0">
                <a:cs typeface="Calibri"/>
              </a:rPr>
              <a:t>FAQs around the Interview Policy &amp; Three-Year medical education Curriculum Policy</a:t>
            </a:r>
            <a:endParaRPr lang="en-US" sz="1200" dirty="0">
              <a:cs typeface="Calibri"/>
            </a:endParaRPr>
          </a:p>
          <a:p>
            <a:pPr lvl="1"/>
            <a:r>
              <a:rPr lang="en-US" sz="3200" dirty="0">
                <a:cs typeface="Calibri"/>
              </a:rPr>
              <a:t>Review Section 6.0 of the Match Participation Agreement – all Faculty, House Officers and Staff that are a part of the Match interviewing and selection process must read the Match Participation Agreement (MPA)</a:t>
            </a:r>
          </a:p>
          <a:p>
            <a:pPr lvl="2"/>
            <a:endParaRPr lang="en-US" dirty="0">
              <a:cs typeface="Calibri"/>
            </a:endParaRPr>
          </a:p>
        </p:txBody>
      </p:sp>
    </p:spTree>
    <p:extLst>
      <p:ext uri="{BB962C8B-B14F-4D97-AF65-F5344CB8AC3E}">
        <p14:creationId xmlns:p14="http://schemas.microsoft.com/office/powerpoint/2010/main" val="2436119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7D0C4-11DA-EB7B-0979-E483B01A483B}"/>
              </a:ext>
            </a:extLst>
          </p:cNvPr>
          <p:cNvSpPr>
            <a:spLocks noGrp="1"/>
          </p:cNvSpPr>
          <p:nvPr>
            <p:ph type="title"/>
          </p:nvPr>
        </p:nvSpPr>
        <p:spPr/>
        <p:txBody>
          <a:bodyPr>
            <a:normAutofit fontScale="90000"/>
          </a:bodyPr>
          <a:lstStyle/>
          <a:p>
            <a:r>
              <a:rPr lang="en-US" dirty="0">
                <a:cs typeface="Calibri"/>
              </a:rPr>
              <a:t>ACGME Leave Update</a:t>
            </a:r>
            <a:br>
              <a:rPr lang="en-US" dirty="0">
                <a:cs typeface="Calibri"/>
              </a:rPr>
            </a:br>
            <a:r>
              <a:rPr lang="en-US" dirty="0">
                <a:cs typeface="Calibri"/>
              </a:rPr>
              <a:t>Entering ACGME Leave in Resident Scheduler</a:t>
            </a:r>
          </a:p>
        </p:txBody>
      </p:sp>
      <p:sp>
        <p:nvSpPr>
          <p:cNvPr id="3" name="Content Placeholder 2">
            <a:extLst>
              <a:ext uri="{FF2B5EF4-FFF2-40B4-BE49-F238E27FC236}">
                <a16:creationId xmlns:a16="http://schemas.microsoft.com/office/drawing/2014/main" id="{A12DBA38-6608-A0C5-5683-0FDE8E19E89D}"/>
              </a:ext>
            </a:extLst>
          </p:cNvPr>
          <p:cNvSpPr>
            <a:spLocks noGrp="1"/>
          </p:cNvSpPr>
          <p:nvPr>
            <p:ph idx="1"/>
          </p:nvPr>
        </p:nvSpPr>
        <p:spPr>
          <a:xfrm>
            <a:off x="609600" y="1412176"/>
            <a:ext cx="10972800" cy="4713988"/>
          </a:xfrm>
        </p:spPr>
        <p:txBody>
          <a:bodyPr vert="horz" lIns="91440" tIns="45720" rIns="91440" bIns="45720" rtlCol="0" anchor="t">
            <a:normAutofit/>
          </a:bodyPr>
          <a:lstStyle/>
          <a:p>
            <a:r>
              <a:rPr lang="en-US" dirty="0">
                <a:cs typeface="Calibri"/>
              </a:rPr>
              <a:t>Testing is close to being completed</a:t>
            </a:r>
          </a:p>
          <a:p>
            <a:r>
              <a:rPr lang="en-US" dirty="0">
                <a:cs typeface="Calibri"/>
              </a:rPr>
              <a:t>Approvals and move to production </a:t>
            </a:r>
          </a:p>
          <a:p>
            <a:r>
              <a:rPr lang="en-US" dirty="0">
                <a:cs typeface="Calibri"/>
              </a:rPr>
              <a:t>Training on Entering Leave in Resident Scheduler will be scheduled after options are moved to production</a:t>
            </a:r>
          </a:p>
          <a:p>
            <a:r>
              <a:rPr lang="en-US" dirty="0">
                <a:cs typeface="Calibri"/>
              </a:rPr>
              <a:t>Options for HRM-FMLA Approved ACGME Leave will be:</a:t>
            </a:r>
          </a:p>
          <a:p>
            <a:pPr marL="457200" lvl="1" indent="0">
              <a:buNone/>
            </a:pPr>
            <a:r>
              <a:rPr lang="en-US" dirty="0">
                <a:cs typeface="Calibri"/>
              </a:rPr>
              <a:t>1. Box to Flag leave is ACGME Leave: </a:t>
            </a:r>
          </a:p>
          <a:p>
            <a:pPr marL="457200" lvl="1" indent="0">
              <a:buNone/>
            </a:pPr>
            <a:endParaRPr lang="en-US" dirty="0">
              <a:cs typeface="Calibri"/>
            </a:endParaRPr>
          </a:p>
          <a:p>
            <a:pPr marL="457200" lvl="1" indent="0">
              <a:buNone/>
            </a:pPr>
            <a:r>
              <a:rPr lang="en-US" dirty="0">
                <a:cs typeface="Calibri"/>
              </a:rPr>
              <a:t>2. Select ACGME-Sick #7 or ACGME-Vacation #8</a:t>
            </a:r>
          </a:p>
          <a:p>
            <a:pPr marL="457200" lvl="1" indent="0">
              <a:buNone/>
            </a:pPr>
            <a:endParaRPr lang="en-US" dirty="0">
              <a:cs typeface="Calibri"/>
            </a:endParaRPr>
          </a:p>
        </p:txBody>
      </p:sp>
      <p:pic>
        <p:nvPicPr>
          <p:cNvPr id="5" name="Picture 5">
            <a:extLst>
              <a:ext uri="{FF2B5EF4-FFF2-40B4-BE49-F238E27FC236}">
                <a16:creationId xmlns:a16="http://schemas.microsoft.com/office/drawing/2014/main" id="{2D1CCFE8-882B-25D8-E4A3-6065CDE61D39}"/>
              </a:ext>
            </a:extLst>
          </p:cNvPr>
          <p:cNvPicPr>
            <a:picLocks noChangeAspect="1"/>
          </p:cNvPicPr>
          <p:nvPr/>
        </p:nvPicPr>
        <p:blipFill>
          <a:blip r:embed="rId2"/>
          <a:stretch>
            <a:fillRect/>
          </a:stretch>
        </p:blipFill>
        <p:spPr>
          <a:xfrm>
            <a:off x="8305244" y="5450156"/>
            <a:ext cx="2409825" cy="628650"/>
          </a:xfrm>
          <a:prstGeom prst="rect">
            <a:avLst/>
          </a:prstGeom>
        </p:spPr>
      </p:pic>
      <p:pic>
        <p:nvPicPr>
          <p:cNvPr id="7" name="Picture 7">
            <a:extLst>
              <a:ext uri="{FF2B5EF4-FFF2-40B4-BE49-F238E27FC236}">
                <a16:creationId xmlns:a16="http://schemas.microsoft.com/office/drawing/2014/main" id="{4C75A293-1260-8BE1-D468-0C07521483ED}"/>
              </a:ext>
            </a:extLst>
          </p:cNvPr>
          <p:cNvPicPr>
            <a:picLocks noChangeAspect="1"/>
          </p:cNvPicPr>
          <p:nvPr/>
        </p:nvPicPr>
        <p:blipFill>
          <a:blip r:embed="rId3"/>
          <a:stretch>
            <a:fillRect/>
          </a:stretch>
        </p:blipFill>
        <p:spPr>
          <a:xfrm>
            <a:off x="5654634" y="4715570"/>
            <a:ext cx="2743200" cy="415484"/>
          </a:xfrm>
          <a:prstGeom prst="rect">
            <a:avLst/>
          </a:prstGeom>
        </p:spPr>
      </p:pic>
      <p:pic>
        <p:nvPicPr>
          <p:cNvPr id="9" name="Picture 9">
            <a:extLst>
              <a:ext uri="{FF2B5EF4-FFF2-40B4-BE49-F238E27FC236}">
                <a16:creationId xmlns:a16="http://schemas.microsoft.com/office/drawing/2014/main" id="{709977F8-57A0-C2F0-BFDA-18D326EFB136}"/>
              </a:ext>
            </a:extLst>
          </p:cNvPr>
          <p:cNvPicPr>
            <a:picLocks noChangeAspect="1"/>
          </p:cNvPicPr>
          <p:nvPr/>
        </p:nvPicPr>
        <p:blipFill>
          <a:blip r:embed="rId4"/>
          <a:stretch>
            <a:fillRect/>
          </a:stretch>
        </p:blipFill>
        <p:spPr>
          <a:xfrm>
            <a:off x="1795153" y="4711883"/>
            <a:ext cx="2743200" cy="462441"/>
          </a:xfrm>
          <a:prstGeom prst="rect">
            <a:avLst/>
          </a:prstGeom>
        </p:spPr>
      </p:pic>
    </p:spTree>
    <p:extLst>
      <p:ext uri="{BB962C8B-B14F-4D97-AF65-F5344CB8AC3E}">
        <p14:creationId xmlns:p14="http://schemas.microsoft.com/office/powerpoint/2010/main" val="3281132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27266-8FA8-48C2-957B-4C0BE2567253}"/>
              </a:ext>
            </a:extLst>
          </p:cNvPr>
          <p:cNvSpPr>
            <a:spLocks noGrp="1"/>
          </p:cNvSpPr>
          <p:nvPr>
            <p:ph type="title"/>
          </p:nvPr>
        </p:nvSpPr>
        <p:spPr>
          <a:xfrm>
            <a:off x="635285" y="129087"/>
            <a:ext cx="10972800" cy="922422"/>
          </a:xfrm>
        </p:spPr>
        <p:txBody>
          <a:bodyPr/>
          <a:lstStyle/>
          <a:p>
            <a:r>
              <a:rPr lang="en-US">
                <a:cs typeface="Calibri"/>
              </a:rPr>
              <a:t>Resident Scheduler Reports &amp; Payroll Dates</a:t>
            </a:r>
          </a:p>
        </p:txBody>
      </p:sp>
      <p:sp>
        <p:nvSpPr>
          <p:cNvPr id="3" name="Content Placeholder 2">
            <a:extLst>
              <a:ext uri="{FF2B5EF4-FFF2-40B4-BE49-F238E27FC236}">
                <a16:creationId xmlns:a16="http://schemas.microsoft.com/office/drawing/2014/main" id="{DA4D0C47-AF6F-4778-A77B-A3A4149C4B19}"/>
              </a:ext>
            </a:extLst>
          </p:cNvPr>
          <p:cNvSpPr>
            <a:spLocks noGrp="1"/>
          </p:cNvSpPr>
          <p:nvPr>
            <p:ph idx="1"/>
          </p:nvPr>
        </p:nvSpPr>
        <p:spPr>
          <a:xfrm>
            <a:off x="609600" y="919088"/>
            <a:ext cx="10972800" cy="5034150"/>
          </a:xfrm>
        </p:spPr>
        <p:txBody>
          <a:bodyPr vert="horz" lIns="91440" tIns="45720" rIns="91440" bIns="45720" rtlCol="0" anchor="t">
            <a:normAutofit fontScale="55000" lnSpcReduction="20000"/>
          </a:bodyPr>
          <a:lstStyle/>
          <a:p>
            <a:r>
              <a:rPr lang="en-US" b="1" dirty="0">
                <a:cs typeface="Calibri"/>
              </a:rPr>
              <a:t>BOM Reports</a:t>
            </a:r>
          </a:p>
          <a:p>
            <a:pPr lvl="1"/>
            <a:r>
              <a:rPr lang="en-US" dirty="0">
                <a:cs typeface="Calibri"/>
              </a:rPr>
              <a:t>November BOM Report Due Now!</a:t>
            </a:r>
          </a:p>
          <a:p>
            <a:pPr lvl="1"/>
            <a:r>
              <a:rPr lang="en-US" dirty="0">
                <a:cs typeface="Calibri"/>
              </a:rPr>
              <a:t>December BOM Report due December 1, 2022</a:t>
            </a:r>
            <a:endParaRPr lang="en-US" dirty="0">
              <a:ea typeface="Calibri"/>
              <a:cs typeface="Calibri"/>
            </a:endParaRPr>
          </a:p>
          <a:p>
            <a:pPr lvl="1"/>
            <a:r>
              <a:rPr lang="en-US" dirty="0">
                <a:cs typeface="Calibri"/>
              </a:rPr>
              <a:t>January BOM Report due January 3, 2023</a:t>
            </a:r>
            <a:endParaRPr lang="en-US" dirty="0">
              <a:ea typeface="Calibri"/>
              <a:cs typeface="Calibri"/>
            </a:endParaRPr>
          </a:p>
          <a:p>
            <a:r>
              <a:rPr lang="en-US" b="1" dirty="0">
                <a:cs typeface="Calibri"/>
              </a:rPr>
              <a:t>EOM Reports</a:t>
            </a:r>
          </a:p>
          <a:p>
            <a:pPr lvl="1"/>
            <a:r>
              <a:rPr lang="en-US" dirty="0">
                <a:cs typeface="Calibri"/>
              </a:rPr>
              <a:t>October EOM Report Due Now!</a:t>
            </a:r>
          </a:p>
          <a:p>
            <a:pPr lvl="1"/>
            <a:r>
              <a:rPr lang="en-US" dirty="0">
                <a:cs typeface="Calibri"/>
              </a:rPr>
              <a:t>November EOM Report due December 6, 2022</a:t>
            </a:r>
            <a:endParaRPr lang="en-US" dirty="0">
              <a:ea typeface="Calibri"/>
              <a:cs typeface="Calibri"/>
            </a:endParaRPr>
          </a:p>
          <a:p>
            <a:pPr lvl="1"/>
            <a:r>
              <a:rPr lang="en-US" dirty="0">
                <a:cs typeface="Calibri"/>
              </a:rPr>
              <a:t>Send missing House Officer responses from previous months</a:t>
            </a:r>
          </a:p>
          <a:p>
            <a:pPr marL="457200" lvl="1" indent="0">
              <a:buNone/>
            </a:pPr>
            <a:endParaRPr lang="en-US" dirty="0">
              <a:cs typeface="Calibri"/>
            </a:endParaRPr>
          </a:p>
          <a:p>
            <a:r>
              <a:rPr lang="en-US" b="1" dirty="0">
                <a:cs typeface="Calibri"/>
              </a:rPr>
              <a:t>Payroll Lockout Dates</a:t>
            </a:r>
            <a:endParaRPr lang="en-US" b="1" dirty="0"/>
          </a:p>
          <a:p>
            <a:pPr lvl="1"/>
            <a:r>
              <a:rPr lang="en-US" sz="3200" dirty="0">
                <a:ea typeface="+mn-lt"/>
                <a:cs typeface="+mn-lt"/>
              </a:rPr>
              <a:t>November 16-30 Lockout is November 22, 2022</a:t>
            </a:r>
          </a:p>
          <a:p>
            <a:pPr lvl="1"/>
            <a:r>
              <a:rPr lang="en-US" sz="3200" dirty="0">
                <a:ea typeface="+mn-lt"/>
                <a:cs typeface="+mn-lt"/>
              </a:rPr>
              <a:t>December 1-15 Lockout is December 8, 2022</a:t>
            </a:r>
          </a:p>
          <a:p>
            <a:pPr lvl="1"/>
            <a:r>
              <a:rPr lang="en-US" sz="3200" dirty="0">
                <a:ea typeface="+mn-lt"/>
                <a:cs typeface="+mn-lt"/>
              </a:rPr>
              <a:t>December 16-31 Lockout is December 21, 2022</a:t>
            </a:r>
          </a:p>
          <a:p>
            <a:pPr lvl="1"/>
            <a:r>
              <a:rPr lang="en-US" sz="3200" dirty="0">
                <a:cs typeface="Calibri"/>
              </a:rPr>
              <a:t>Calendar with January – June 2023 dates will be sent out in December.</a:t>
            </a:r>
          </a:p>
          <a:p>
            <a:pPr marL="457200" lvl="1" indent="0">
              <a:buNone/>
            </a:pPr>
            <a:endParaRPr lang="en-US" dirty="0">
              <a:cs typeface="Calibri"/>
            </a:endParaRPr>
          </a:p>
          <a:p>
            <a:pPr marL="0" indent="0">
              <a:buNone/>
            </a:pPr>
            <a:r>
              <a:rPr lang="en-US" b="1" dirty="0">
                <a:cs typeface="Calibri"/>
              </a:rPr>
              <a:t>Change-over Date is January 2, 2023</a:t>
            </a:r>
            <a:r>
              <a:rPr lang="en-US" dirty="0">
                <a:cs typeface="Calibri"/>
              </a:rPr>
              <a:t> – if the Program follows this change-over date for House Officer rotation site changes, all Schedules sent to Hospitals must note the monthly change-over date and the dates scheduled to that site must match the dates entered in Resident Scheduler at that site.  Also, if the change-over dates are followed, December rotation ends January 1, 2023; January rotation starts January 2, 2023.  The BOM and EOM Reports dates are run for the month, not the change-over dates, ex: Dec 1-31, 2022 &amp; Jan 1-31, 2023).</a:t>
            </a:r>
          </a:p>
          <a:p>
            <a:pPr marL="457200" lvl="1" indent="0">
              <a:buNone/>
            </a:pPr>
            <a:endParaRPr lang="en-US" dirty="0">
              <a:cs typeface="Calibri"/>
            </a:endParaRPr>
          </a:p>
          <a:p>
            <a:pPr lvl="1"/>
            <a:endParaRPr lang="en-US" dirty="0">
              <a:cs typeface="Calibri"/>
            </a:endParaRPr>
          </a:p>
          <a:p>
            <a:pPr lvl="1"/>
            <a:endParaRPr lang="en-US" dirty="0">
              <a:cs typeface="Calibri"/>
            </a:endParaRPr>
          </a:p>
        </p:txBody>
      </p:sp>
    </p:spTree>
    <p:extLst>
      <p:ext uri="{BB962C8B-B14F-4D97-AF65-F5344CB8AC3E}">
        <p14:creationId xmlns:p14="http://schemas.microsoft.com/office/powerpoint/2010/main" val="99831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C2B0-641C-4AB5-A004-1034AD6298FD}"/>
              </a:ext>
            </a:extLst>
          </p:cNvPr>
          <p:cNvSpPr>
            <a:spLocks noGrp="1"/>
          </p:cNvSpPr>
          <p:nvPr>
            <p:ph type="title"/>
          </p:nvPr>
        </p:nvSpPr>
        <p:spPr/>
        <p:txBody>
          <a:bodyPr/>
          <a:lstStyle/>
          <a:p>
            <a:r>
              <a:rPr lang="en-US">
                <a:cs typeface="Calibri"/>
                <a:hlinkClick r:id="rId2"/>
              </a:rPr>
              <a:t>Residency Planning Day</a:t>
            </a:r>
            <a:r>
              <a:rPr lang="en-US">
                <a:cs typeface="Calibri"/>
              </a:rPr>
              <a:t> – January 3, 2023</a:t>
            </a:r>
            <a:endParaRPr lang="en-US"/>
          </a:p>
        </p:txBody>
      </p:sp>
      <p:sp>
        <p:nvSpPr>
          <p:cNvPr id="3" name="Content Placeholder 2">
            <a:extLst>
              <a:ext uri="{FF2B5EF4-FFF2-40B4-BE49-F238E27FC236}">
                <a16:creationId xmlns:a16="http://schemas.microsoft.com/office/drawing/2014/main" id="{53E80942-0E9C-478B-99F0-F794487F930D}"/>
              </a:ext>
            </a:extLst>
          </p:cNvPr>
          <p:cNvSpPr>
            <a:spLocks noGrp="1"/>
          </p:cNvSpPr>
          <p:nvPr>
            <p:ph idx="1"/>
          </p:nvPr>
        </p:nvSpPr>
        <p:spPr/>
        <p:txBody>
          <a:bodyPr vert="horz" lIns="91440" tIns="45720" rIns="91440" bIns="45720" rtlCol="0" anchor="t">
            <a:normAutofit/>
          </a:bodyPr>
          <a:lstStyle/>
          <a:p>
            <a:r>
              <a:rPr lang="en-US">
                <a:ea typeface="Calibri"/>
                <a:cs typeface="Calibri"/>
              </a:rPr>
              <a:t> Zoom setting recommendations </a:t>
            </a:r>
          </a:p>
          <a:p>
            <a:pPr lvl="1"/>
            <a:r>
              <a:rPr lang="en-US">
                <a:cs typeface="Calibri"/>
              </a:rPr>
              <a:t>Host, passwords, etc. </a:t>
            </a:r>
          </a:p>
          <a:p>
            <a:r>
              <a:rPr lang="en-US">
                <a:cs typeface="Calibri"/>
              </a:rPr>
              <a:t>If you have not submitted any changes for details about your program for the Booklet, please do so by the deadline tomorrow 11/16/2022. All information will be submitted to Student Affairs as is after the deadline has passed.</a:t>
            </a:r>
            <a:endParaRPr lang="en-US">
              <a:ea typeface="Calibri"/>
              <a:cs typeface="Calibri"/>
            </a:endParaRPr>
          </a:p>
          <a:p>
            <a:r>
              <a:rPr lang="en-US">
                <a:cs typeface="Calibri"/>
              </a:rPr>
              <a:t>**If you are not participating in RPD this year you can still submit to the Booklet. Please let me know ASAP!</a:t>
            </a:r>
          </a:p>
          <a:p>
            <a:pPr marL="0" indent="0">
              <a:buNone/>
            </a:pPr>
            <a:endParaRPr lang="en-US">
              <a:cs typeface="Calibri"/>
            </a:endParaRPr>
          </a:p>
        </p:txBody>
      </p:sp>
    </p:spTree>
    <p:extLst>
      <p:ext uri="{BB962C8B-B14F-4D97-AF65-F5344CB8AC3E}">
        <p14:creationId xmlns:p14="http://schemas.microsoft.com/office/powerpoint/2010/main" val="1553521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3AC64-A95A-4DD4-B120-48633814D6C9}"/>
              </a:ext>
            </a:extLst>
          </p:cNvPr>
          <p:cNvSpPr>
            <a:spLocks noGrp="1"/>
          </p:cNvSpPr>
          <p:nvPr>
            <p:ph type="title"/>
          </p:nvPr>
        </p:nvSpPr>
        <p:spPr/>
        <p:txBody>
          <a:bodyPr/>
          <a:lstStyle/>
          <a:p>
            <a:r>
              <a:rPr lang="en-US">
                <a:cs typeface="Calibri"/>
              </a:rPr>
              <a:t>Outstanding </a:t>
            </a:r>
            <a:endParaRPr lang="en-US"/>
          </a:p>
        </p:txBody>
      </p:sp>
      <p:sp>
        <p:nvSpPr>
          <p:cNvPr id="3" name="Content Placeholder 2">
            <a:extLst>
              <a:ext uri="{FF2B5EF4-FFF2-40B4-BE49-F238E27FC236}">
                <a16:creationId xmlns:a16="http://schemas.microsoft.com/office/drawing/2014/main" id="{F362D352-C51B-46CB-A91B-01F5BA1A1D43}"/>
              </a:ext>
            </a:extLst>
          </p:cNvPr>
          <p:cNvSpPr>
            <a:spLocks noGrp="1"/>
          </p:cNvSpPr>
          <p:nvPr>
            <p:ph idx="1"/>
          </p:nvPr>
        </p:nvSpPr>
        <p:spPr/>
        <p:txBody>
          <a:bodyPr vert="horz" lIns="91440" tIns="45720" rIns="91440" bIns="45720" rtlCol="0" anchor="t">
            <a:normAutofit/>
          </a:bodyPr>
          <a:lstStyle/>
          <a:p>
            <a:r>
              <a:rPr lang="en-US">
                <a:cs typeface="Calibri"/>
              </a:rPr>
              <a:t>CDS/Opioid Training: </a:t>
            </a:r>
          </a:p>
          <a:p>
            <a:pPr lvl="1"/>
            <a:r>
              <a:rPr lang="en-US">
                <a:cs typeface="Calibri"/>
              </a:rPr>
              <a:t>98 Required Outstanding</a:t>
            </a:r>
          </a:p>
          <a:p>
            <a:pPr lvl="2"/>
            <a:r>
              <a:rPr lang="en-US">
                <a:cs typeface="Calibri"/>
              </a:rPr>
              <a:t>33 Started not completed- emailed 11/14/22</a:t>
            </a:r>
          </a:p>
          <a:p>
            <a:pPr lvl="1"/>
            <a:r>
              <a:rPr lang="en-US">
                <a:cs typeface="Calibri"/>
              </a:rPr>
              <a:t>155 Required Completed </a:t>
            </a:r>
          </a:p>
          <a:p>
            <a:pPr lvl="1"/>
            <a:endParaRPr lang="en-US">
              <a:cs typeface="Calibri"/>
            </a:endParaRPr>
          </a:p>
          <a:p>
            <a:r>
              <a:rPr lang="en-US">
                <a:cs typeface="Calibri"/>
              </a:rPr>
              <a:t>Flu: </a:t>
            </a:r>
            <a:endParaRPr lang="en-US"/>
          </a:p>
          <a:p>
            <a:pPr lvl="1"/>
            <a:r>
              <a:rPr lang="en-US">
                <a:cs typeface="Calibri"/>
              </a:rPr>
              <a:t>As of 11/14/22: 559 outstanding  </a:t>
            </a:r>
            <a:endParaRPr lang="en-US"/>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1954151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5701-ED83-4FE2-99D2-628266550F95}"/>
              </a:ext>
            </a:extLst>
          </p:cNvPr>
          <p:cNvSpPr>
            <a:spLocks noGrp="1"/>
          </p:cNvSpPr>
          <p:nvPr>
            <p:ph type="title"/>
          </p:nvPr>
        </p:nvSpPr>
        <p:spPr/>
        <p:txBody>
          <a:bodyPr/>
          <a:lstStyle/>
          <a:p>
            <a:r>
              <a:rPr lang="en-US">
                <a:cs typeface="Calibri"/>
              </a:rPr>
              <a:t>Reminders</a:t>
            </a:r>
            <a:endParaRPr lang="en-US"/>
          </a:p>
        </p:txBody>
      </p:sp>
      <p:sp>
        <p:nvSpPr>
          <p:cNvPr id="3" name="Content Placeholder 2">
            <a:extLst>
              <a:ext uri="{FF2B5EF4-FFF2-40B4-BE49-F238E27FC236}">
                <a16:creationId xmlns:a16="http://schemas.microsoft.com/office/drawing/2014/main" id="{7C4FB7F0-53C5-4EE2-9971-FB8A34006D16}"/>
              </a:ext>
            </a:extLst>
          </p:cNvPr>
          <p:cNvSpPr>
            <a:spLocks noGrp="1"/>
          </p:cNvSpPr>
          <p:nvPr>
            <p:ph idx="1"/>
          </p:nvPr>
        </p:nvSpPr>
        <p:spPr>
          <a:xfrm>
            <a:off x="749968" y="1163445"/>
            <a:ext cx="10972800" cy="4525963"/>
          </a:xfrm>
        </p:spPr>
        <p:txBody>
          <a:bodyPr vert="horz" lIns="91440" tIns="45720" rIns="91440" bIns="45720" rtlCol="0" anchor="t">
            <a:normAutofit/>
          </a:bodyPr>
          <a:lstStyle/>
          <a:p>
            <a:pPr marL="0" indent="0">
              <a:buNone/>
            </a:pPr>
            <a:endParaRPr lang="en-US" sz="2400" dirty="0">
              <a:cs typeface="Calibri"/>
            </a:endParaRPr>
          </a:p>
          <a:p>
            <a:r>
              <a:rPr lang="en-US" sz="2400" dirty="0">
                <a:cs typeface="Calibri"/>
              </a:rPr>
              <a:t>PLA Audit – Make sure PLAs are up-to-date; Program Director/Site Director</a:t>
            </a:r>
            <a:endParaRPr lang="en-US" dirty="0"/>
          </a:p>
          <a:p>
            <a:r>
              <a:rPr lang="en-US" sz="2400" dirty="0">
                <a:cs typeface="Calibri"/>
              </a:rPr>
              <a:t>Work Hours – 176 violations; 350+ residents are not up-to-date on logging hours</a:t>
            </a:r>
          </a:p>
          <a:p>
            <a:r>
              <a:rPr lang="en-US" sz="2400" dirty="0">
                <a:cs typeface="Calibri"/>
              </a:rPr>
              <a:t>Coordinator Subgroup Nominations </a:t>
            </a:r>
            <a:endParaRPr lang="en-US" dirty="0"/>
          </a:p>
          <a:p>
            <a:pPr lvl="1"/>
            <a:r>
              <a:rPr lang="en-US" sz="2000" dirty="0">
                <a:cs typeface="Calibri"/>
              </a:rPr>
              <a:t>Nominations due tomorrow </a:t>
            </a:r>
          </a:p>
          <a:p>
            <a:pPr lvl="1"/>
            <a:r>
              <a:rPr lang="en-US" sz="2000" dirty="0">
                <a:cs typeface="Calibri"/>
              </a:rPr>
              <a:t>Selections in December </a:t>
            </a:r>
            <a:endParaRPr lang="en-US" dirty="0"/>
          </a:p>
          <a:p>
            <a:pPr lvl="1"/>
            <a:r>
              <a:rPr lang="en-US" sz="2000" dirty="0">
                <a:ea typeface="+mn-lt"/>
                <a:cs typeface="+mn-lt"/>
                <a:hlinkClick r:id="rId2"/>
              </a:rPr>
              <a:t>Nomination</a:t>
            </a:r>
            <a:r>
              <a:rPr lang="en-US" sz="2000" dirty="0">
                <a:ea typeface="+mn-lt"/>
                <a:cs typeface="+mn-lt"/>
              </a:rPr>
              <a:t> </a:t>
            </a:r>
          </a:p>
          <a:p>
            <a:pPr lvl="1"/>
            <a:endParaRPr lang="en-US" sz="2000">
              <a:ea typeface="+mn-lt"/>
              <a:cs typeface="+mn-lt"/>
            </a:endParaRPr>
          </a:p>
          <a:p>
            <a:pPr lvl="1"/>
            <a:endParaRPr lang="en-US" sz="2000">
              <a:ea typeface="+mn-lt"/>
              <a:cs typeface="+mn-lt"/>
            </a:endParaRPr>
          </a:p>
        </p:txBody>
      </p:sp>
    </p:spTree>
    <p:extLst>
      <p:ext uri="{BB962C8B-B14F-4D97-AF65-F5344CB8AC3E}">
        <p14:creationId xmlns:p14="http://schemas.microsoft.com/office/powerpoint/2010/main" val="543977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5701-ED83-4FE2-99D2-628266550F95}"/>
              </a:ext>
            </a:extLst>
          </p:cNvPr>
          <p:cNvSpPr>
            <a:spLocks noGrp="1"/>
          </p:cNvSpPr>
          <p:nvPr>
            <p:ph type="title"/>
          </p:nvPr>
        </p:nvSpPr>
        <p:spPr/>
        <p:txBody>
          <a:bodyPr/>
          <a:lstStyle/>
          <a:p>
            <a:r>
              <a:rPr lang="en-US">
                <a:cs typeface="Calibri"/>
              </a:rPr>
              <a:t>Upcoming Dates</a:t>
            </a:r>
            <a:endParaRPr lang="en-US"/>
          </a:p>
        </p:txBody>
      </p:sp>
      <p:sp>
        <p:nvSpPr>
          <p:cNvPr id="3" name="Content Placeholder 2">
            <a:extLst>
              <a:ext uri="{FF2B5EF4-FFF2-40B4-BE49-F238E27FC236}">
                <a16:creationId xmlns:a16="http://schemas.microsoft.com/office/drawing/2014/main" id="{7C4FB7F0-53C5-4EE2-9971-FB8A34006D16}"/>
              </a:ext>
            </a:extLst>
          </p:cNvPr>
          <p:cNvSpPr>
            <a:spLocks noGrp="1"/>
          </p:cNvSpPr>
          <p:nvPr>
            <p:ph idx="1"/>
          </p:nvPr>
        </p:nvSpPr>
        <p:spPr>
          <a:xfrm>
            <a:off x="749968" y="1163445"/>
            <a:ext cx="10972800" cy="4525963"/>
          </a:xfrm>
        </p:spPr>
        <p:txBody>
          <a:bodyPr vert="horz" lIns="91440" tIns="45720" rIns="91440" bIns="45720" rtlCol="0" anchor="t">
            <a:normAutofit fontScale="85000" lnSpcReduction="20000"/>
          </a:bodyPr>
          <a:lstStyle/>
          <a:p>
            <a:pPr marL="0" indent="0">
              <a:buNone/>
            </a:pPr>
            <a:r>
              <a:rPr lang="en-US" sz="2400" b="1" dirty="0">
                <a:cs typeface="Calibri"/>
              </a:rPr>
              <a:t>Nov. 16, 2022</a:t>
            </a:r>
            <a:r>
              <a:rPr lang="en-US" sz="2400" dirty="0">
                <a:cs typeface="Calibri"/>
              </a:rPr>
              <a:t> – NRMP - Medicine (including </a:t>
            </a:r>
            <a:r>
              <a:rPr lang="en-US" sz="2400" dirty="0" err="1">
                <a:cs typeface="Calibri"/>
              </a:rPr>
              <a:t>Psyc</a:t>
            </a:r>
            <a:r>
              <a:rPr lang="en-US" sz="2400" dirty="0">
                <a:cs typeface="Calibri"/>
              </a:rPr>
              <a:t>-Addiction Medicine &amp; Pediatric Specialties Rank Order List Deadline</a:t>
            </a:r>
          </a:p>
          <a:p>
            <a:pPr marL="0" indent="0">
              <a:buNone/>
            </a:pPr>
            <a:r>
              <a:rPr lang="en-US" sz="2400" b="1" dirty="0">
                <a:cs typeface="Calibri"/>
              </a:rPr>
              <a:t>Nov. 16, 2022</a:t>
            </a:r>
            <a:r>
              <a:rPr lang="en-US" sz="2400" dirty="0">
                <a:cs typeface="Calibri"/>
              </a:rPr>
              <a:t> – ERAS – Access to PDWS for Preseason setup, December Cycle Fellowship programs.</a:t>
            </a:r>
          </a:p>
          <a:p>
            <a:pPr marL="0" indent="0">
              <a:buNone/>
            </a:pPr>
            <a:r>
              <a:rPr lang="en-US" sz="2400" b="1" dirty="0">
                <a:cs typeface="Calibri"/>
              </a:rPr>
              <a:t>Nov. 30, 2022</a:t>
            </a:r>
            <a:r>
              <a:rPr lang="en-US" sz="2400" dirty="0">
                <a:cs typeface="Calibri"/>
              </a:rPr>
              <a:t> – NRMP - Medicine (including </a:t>
            </a:r>
            <a:r>
              <a:rPr lang="en-US" sz="2400" dirty="0" err="1">
                <a:cs typeface="Calibri"/>
              </a:rPr>
              <a:t>Psyc</a:t>
            </a:r>
            <a:r>
              <a:rPr lang="en-US" sz="2400" dirty="0">
                <a:cs typeface="Calibri"/>
              </a:rPr>
              <a:t>-Addiction Medicine) &amp; Pediatric Specialties Match Day</a:t>
            </a:r>
          </a:p>
          <a:p>
            <a:pPr marL="0" indent="0">
              <a:buNone/>
            </a:pPr>
            <a:r>
              <a:rPr lang="en-US" sz="2400" b="1" dirty="0">
                <a:cs typeface="Calibri"/>
              </a:rPr>
              <a:t>Nov. 30, 2022</a:t>
            </a:r>
            <a:r>
              <a:rPr lang="en-US" sz="2400" dirty="0">
                <a:cs typeface="Calibri"/>
              </a:rPr>
              <a:t> – NRMP -  Psychiatry Fellowship Programs Quota Change Deadline (Child Psychiatry &amp; Consultation-Liaison programs)</a:t>
            </a:r>
            <a:endParaRPr lang="en-US" sz="2400" b="1" dirty="0">
              <a:cs typeface="Calibri"/>
            </a:endParaRPr>
          </a:p>
          <a:p>
            <a:pPr marL="0" indent="0">
              <a:buNone/>
            </a:pPr>
            <a:r>
              <a:rPr lang="en-US" sz="2400" b="1" dirty="0">
                <a:cs typeface="Calibri"/>
              </a:rPr>
              <a:t>Dec. 7, 2022 </a:t>
            </a:r>
            <a:r>
              <a:rPr lang="en-US" sz="2400" dirty="0">
                <a:cs typeface="Calibri"/>
              </a:rPr>
              <a:t>– ERAS December Cycle Fellowship Programs receive &amp; review applications</a:t>
            </a:r>
            <a:endParaRPr lang="en-US" dirty="0">
              <a:cs typeface="Calibri"/>
            </a:endParaRPr>
          </a:p>
          <a:p>
            <a:pPr marL="0" indent="0">
              <a:buNone/>
            </a:pPr>
            <a:r>
              <a:rPr lang="en-US" sz="2400" b="1" dirty="0">
                <a:solidFill>
                  <a:srgbClr val="FF0000"/>
                </a:solidFill>
                <a:cs typeface="Calibri"/>
              </a:rPr>
              <a:t>Dec. 13, 2022</a:t>
            </a:r>
            <a:r>
              <a:rPr lang="en-US" sz="2400" dirty="0">
                <a:solidFill>
                  <a:srgbClr val="FF0000"/>
                </a:solidFill>
                <a:cs typeface="Calibri"/>
              </a:rPr>
              <a:t>- Program Coordinator Holiday Luncheon- RSVP to come</a:t>
            </a:r>
          </a:p>
          <a:p>
            <a:pPr marL="0" indent="0">
              <a:buNone/>
            </a:pPr>
            <a:r>
              <a:rPr lang="en-US" sz="2400" b="1" dirty="0">
                <a:cs typeface="Calibri"/>
              </a:rPr>
              <a:t>Dec. 14, 2022 </a:t>
            </a:r>
            <a:r>
              <a:rPr lang="en-US" sz="2400" dirty="0">
                <a:cs typeface="Calibri"/>
              </a:rPr>
              <a:t>– NRMP</a:t>
            </a:r>
            <a:r>
              <a:rPr lang="en-US" sz="2400" dirty="0">
                <a:ea typeface="+mn-lt"/>
                <a:cs typeface="+mn-lt"/>
              </a:rPr>
              <a:t> -  Psychiatry Fellowship Programs Rank Order List Deadline (Child Psychiatry &amp; Consultation-Liaison programs)</a:t>
            </a:r>
            <a:endParaRPr lang="en-US" dirty="0"/>
          </a:p>
          <a:p>
            <a:pPr marL="0" indent="0">
              <a:buNone/>
            </a:pPr>
            <a:r>
              <a:rPr lang="en-US" sz="2400" b="1" dirty="0">
                <a:cs typeface="Calibri"/>
              </a:rPr>
              <a:t>Dec. 16, 2022</a:t>
            </a:r>
            <a:r>
              <a:rPr lang="en-US" sz="2400" dirty="0">
                <a:cs typeface="Calibri"/>
              </a:rPr>
              <a:t> – GME Track/GME Census Program &amp; Resident Survey Final Deadline</a:t>
            </a:r>
          </a:p>
          <a:p>
            <a:pPr marL="0" indent="0">
              <a:buNone/>
            </a:pPr>
            <a:r>
              <a:rPr lang="en-US" sz="2400" b="1" dirty="0">
                <a:cs typeface="Calibri"/>
              </a:rPr>
              <a:t>Jan. 2, 2023</a:t>
            </a:r>
            <a:r>
              <a:rPr lang="en-US" sz="2400" dirty="0">
                <a:cs typeface="Calibri"/>
              </a:rPr>
              <a:t> - Holiday Changeover Date – House Officers</a:t>
            </a:r>
            <a:endParaRPr lang="en-US" dirty="0"/>
          </a:p>
          <a:p>
            <a:pPr marL="0" indent="0">
              <a:buNone/>
            </a:pPr>
            <a:r>
              <a:rPr lang="en-US" sz="2400" b="1" dirty="0">
                <a:cs typeface="Calibri"/>
              </a:rPr>
              <a:t>Jan. 3, 2023</a:t>
            </a:r>
            <a:r>
              <a:rPr lang="en-US" sz="2400" dirty="0">
                <a:cs typeface="Calibri"/>
              </a:rPr>
              <a:t> - Residency Planning Day</a:t>
            </a:r>
          </a:p>
          <a:p>
            <a:pPr marL="0" indent="0">
              <a:buNone/>
            </a:pPr>
            <a:r>
              <a:rPr lang="en-US" sz="2400" b="1" dirty="0">
                <a:cs typeface="Calibri"/>
              </a:rPr>
              <a:t>Jan. 2023</a:t>
            </a:r>
            <a:r>
              <a:rPr lang="en-US" sz="2400" dirty="0">
                <a:cs typeface="Calibri"/>
              </a:rPr>
              <a:t> – Coordinator Meeting (meeting invites coming this week for full year)</a:t>
            </a:r>
            <a:endParaRPr lang="en-US" dirty="0"/>
          </a:p>
        </p:txBody>
      </p:sp>
    </p:spTree>
    <p:extLst>
      <p:ext uri="{BB962C8B-B14F-4D97-AF65-F5344CB8AC3E}">
        <p14:creationId xmlns:p14="http://schemas.microsoft.com/office/powerpoint/2010/main" val="54217970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6" ma:contentTypeDescription="Create a new document." ma:contentTypeScope="" ma:versionID="84501fc04754bad632d0b96611f2ab41">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d1d7570fcd187dc3ca56b57d3f36d0fd"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026846-A8FB-4F3A-BAC9-154ECB4745C5}">
  <ds:schemaRefs>
    <ds:schemaRef ds:uri="975e37a8-7f5f-4888-af20-2bf05acb12f4"/>
    <ds:schemaRef ds:uri="ce103bb2-26e4-4432-b4c4-0552ce98cd7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C0F46FB-A748-4A53-94A5-B1F30B11A223}">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48FFF27-90EC-42A3-8A6C-641AF411CB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1369</Words>
  <Application>Microsoft Office PowerPoint</Application>
  <PresentationFormat>Widescreen</PresentationFormat>
  <Paragraphs>88</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1_Office Theme</vt:lpstr>
      <vt:lpstr>Coordinator Meeting</vt:lpstr>
      <vt:lpstr>LSBME</vt:lpstr>
      <vt:lpstr>NRMP Main March Match</vt:lpstr>
      <vt:lpstr>ACGME Leave Update Entering ACGME Leave in Resident Scheduler</vt:lpstr>
      <vt:lpstr>Resident Scheduler Reports &amp; Payroll Dates</vt:lpstr>
      <vt:lpstr>Residency Planning Day – January 3, 2023</vt:lpstr>
      <vt:lpstr>Outstanding </vt:lpstr>
      <vt:lpstr>Reminders</vt:lpstr>
      <vt:lpstr>Upcoming 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Blakemore, Sara B.</dc:creator>
  <cp:lastModifiedBy>Blakemore, Sara B.</cp:lastModifiedBy>
  <cp:revision>82</cp:revision>
  <dcterms:created xsi:type="dcterms:W3CDTF">2021-06-30T12:57:47Z</dcterms:created>
  <dcterms:modified xsi:type="dcterms:W3CDTF">2022-11-15T17:41:03Z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