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4"/>
  </p:sldMasterIdLst>
  <p:notesMasterIdLst>
    <p:notesMasterId r:id="rId19"/>
  </p:notesMasterIdLst>
  <p:sldIdLst>
    <p:sldId id="256" r:id="rId5"/>
    <p:sldId id="270" r:id="rId6"/>
    <p:sldId id="277" r:id="rId7"/>
    <p:sldId id="272" r:id="rId8"/>
    <p:sldId id="259" r:id="rId9"/>
    <p:sldId id="279" r:id="rId10"/>
    <p:sldId id="271" r:id="rId11"/>
    <p:sldId id="263" r:id="rId12"/>
    <p:sldId id="260" r:id="rId13"/>
    <p:sldId id="273" r:id="rId14"/>
    <p:sldId id="274" r:id="rId15"/>
    <p:sldId id="275" r:id="rId16"/>
    <p:sldId id="276" r:id="rId17"/>
    <p:sldId id="27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1BDBA5-D6F0-45DD-AB95-12C59152E9DD}" v="72" dt="2023-11-20T16:02:58.981"/>
    <p1510:client id="{6EE58707-E98B-4D00-A28A-245A27FC572A}" v="3" dt="2023-11-21T14:40:09.524"/>
    <p1510:client id="{CF1580A7-7B0E-44E2-86A0-529E5C87DABC}" v="250" dt="2023-11-20T20:18:24.988"/>
    <p1510:client id="{DD0AA2E8-0AA3-412D-A750-7E8EC774EA28}" v="43" dt="2023-11-21T15:03:07.254"/>
    <p1510:client id="{E7F5B74C-63C4-4269-B344-E2593E14DA42}" v="575" dt="2023-11-20T21:03:25.093"/>
    <p1510:client id="{F1AAA588-7D8B-4659-B358-85ECF56C790A}" v="1662" dt="2023-11-21T12:36:47.85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8" d="100"/>
          <a:sy n="108" d="100"/>
        </p:scale>
        <p:origin x="678"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7AAE530-CF5F-4660-A49D-1A4E59DE95B2}" type="datetimeFigureOut">
              <a:rPr lang="en-US"/>
              <a:t>11/21/2023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3EABC7-EF9F-4B18-A577-27E5197331F0}" type="slidenum">
              <a:rPr lang="en-US"/>
              <a:t>‹#›</a:t>
            </a:fld>
            <a:endParaRPr lang="en-US"/>
          </a:p>
        </p:txBody>
      </p:sp>
    </p:spTree>
    <p:extLst>
      <p:ext uri="{BB962C8B-B14F-4D97-AF65-F5344CB8AC3E}">
        <p14:creationId xmlns:p14="http://schemas.microsoft.com/office/powerpoint/2010/main" val="2209240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lsugme.atlassian.net/wiki/spaces/FORMDOCS/pages/9306172/LSBME+Permit+Renewal+Spreadsheet"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lsugme.atlassian.net/wiki/spaces/Terms/pages/2654408/LSBME" TargetMode="External"/><Relationship Id="rId5" Type="http://schemas.openxmlformats.org/officeDocument/2006/relationships/hyperlink" Target="https://lsugme.atlassian.net/wiki/spaces/Terms/pages/9306197/Step+3" TargetMode="External"/><Relationship Id="rId4" Type="http://schemas.openxmlformats.org/officeDocument/2006/relationships/hyperlink" Target="https://lsugme.atlassian.net/wiki/spaces/POLICY/pages/1245362/GME+Online+Appointment+Forms" TargetMode="Externa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lsugme.atlassian.net/wiki/spaces/FORMDOCS/pages/9306172/LSBME+Permit+Renewal+Spreadsheet"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s://lsugme.atlassian.net/wiki/spaces/Terms/pages/2654408/LSBME" TargetMode="External"/><Relationship Id="rId5" Type="http://schemas.openxmlformats.org/officeDocument/2006/relationships/hyperlink" Target="https://lsugme.atlassian.net/wiki/spaces/Terms/pages/9306197/Step+3" TargetMode="External"/><Relationship Id="rId4" Type="http://schemas.openxmlformats.org/officeDocument/2006/relationships/hyperlink" Target="https://lsugme.atlassian.net/wiki/spaces/POLICY/pages/1245362/GME+Online+Appointment+Forms"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7D3EABC7-EF9F-4B18-A577-27E5197331F0}" type="slidenum">
              <a:rPr lang="en-US"/>
              <a:t>2</a:t>
            </a:fld>
            <a:endParaRPr lang="en-US"/>
          </a:p>
        </p:txBody>
      </p:sp>
    </p:spTree>
    <p:extLst>
      <p:ext uri="{BB962C8B-B14F-4D97-AF65-F5344CB8AC3E}">
        <p14:creationId xmlns:p14="http://schemas.microsoft.com/office/powerpoint/2010/main" val="19079135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a:hlinkClick r:id="rId3"/>
              </a:rPr>
              <a:t>LSBME Permit Renewal Spreadsheet</a:t>
            </a:r>
            <a:r>
              <a:rPr lang="en-US"/>
              <a:t> should be downloaded from </a:t>
            </a:r>
            <a:r>
              <a:rPr lang="en-US">
                <a:hlinkClick r:id="rId4"/>
              </a:rPr>
              <a:t>GME Online Appointment Forms</a:t>
            </a:r>
            <a:r>
              <a:rPr lang="en-US"/>
              <a:t> on/after </a:t>
            </a:r>
            <a:r>
              <a:rPr lang="en-US" b="1"/>
              <a:t>January 7th</a:t>
            </a:r>
            <a:r>
              <a:rPr lang="en-US"/>
              <a:t>.  All active residents with permits who will be continuing next year are listed on the spreadsheet automatically.  Signed Program Director letters, printed on/after </a:t>
            </a:r>
            <a:r>
              <a:rPr lang="en-US" b="1"/>
              <a:t>January 7th</a:t>
            </a:r>
            <a:r>
              <a:rPr lang="en-US"/>
              <a:t>, for all House Officers renewing their LSBME permits should be signed and attached to this form.  All residents renewing permits need to provide you with a check for $100 made out to LSBME.  Their permit number should be put in the memo field.</a:t>
            </a:r>
          </a:p>
          <a:p>
            <a:pPr marL="285750" indent="-285750">
              <a:buFont typeface="Arial"/>
              <a:buChar char="•"/>
            </a:pPr>
            <a:r>
              <a:rPr lang="en-US"/>
              <a:t>For any House Officers who will not renew permits (such as HOs who wish to obtain a full license), delete them from the spreadsheet</a:t>
            </a:r>
            <a:endParaRPr lang="en-US">
              <a:cs typeface="Calibri"/>
            </a:endParaRPr>
          </a:p>
          <a:p>
            <a:pPr marL="285750" indent="-285750">
              <a:buFont typeface="Arial"/>
              <a:buChar char="•"/>
            </a:pPr>
            <a:r>
              <a:rPr lang="en-US"/>
              <a:t>Print the spreadsheet (only the portion that needs to be submitted will print).</a:t>
            </a:r>
            <a:endParaRPr lang="en-US">
              <a:cs typeface="Calibri"/>
            </a:endParaRPr>
          </a:p>
          <a:p>
            <a:pPr marL="285750" indent="-285750">
              <a:buFont typeface="Arial"/>
              <a:buChar char="•"/>
            </a:pPr>
            <a:r>
              <a:rPr lang="en-US"/>
              <a:t>For House Officers who will be in their PGY 3 year, please indicate whether or not they have passed </a:t>
            </a:r>
            <a:r>
              <a:rPr lang="en-US">
                <a:hlinkClick r:id="rId5"/>
              </a:rPr>
              <a:t>Step 3</a:t>
            </a:r>
            <a:r>
              <a:rPr lang="en-US"/>
              <a:t> and have had scores submitted to the </a:t>
            </a:r>
            <a:r>
              <a:rPr lang="en-US">
                <a:hlinkClick r:id="rId6"/>
              </a:rPr>
              <a:t>LSBME</a:t>
            </a:r>
            <a:r>
              <a:rPr lang="en-US"/>
              <a:t>.  (The House Officers do not yet need to have taken </a:t>
            </a:r>
            <a:r>
              <a:rPr lang="en-US">
                <a:hlinkClick r:id="rId5"/>
              </a:rPr>
              <a:t>Step 3</a:t>
            </a:r>
            <a:r>
              <a:rPr lang="en-US"/>
              <a:t>.  However, the </a:t>
            </a:r>
            <a:r>
              <a:rPr lang="en-US">
                <a:hlinkClick r:id="rId6"/>
              </a:rPr>
              <a:t>LSBME</a:t>
            </a:r>
            <a:r>
              <a:rPr lang="en-US"/>
              <a:t> will not extend the permit until </a:t>
            </a:r>
            <a:r>
              <a:rPr lang="en-US">
                <a:hlinkClick r:id="rId5"/>
              </a:rPr>
              <a:t>Step 3</a:t>
            </a:r>
            <a:r>
              <a:rPr lang="en-US"/>
              <a:t> scores have been received.  This will help us to know if a permit is not issued due to </a:t>
            </a:r>
            <a:r>
              <a:rPr lang="en-US">
                <a:hlinkClick r:id="rId5"/>
              </a:rPr>
              <a:t>Step 3</a:t>
            </a:r>
            <a:r>
              <a:rPr lang="en-US"/>
              <a:t> versus other problems).</a:t>
            </a:r>
            <a:endParaRPr lang="en-US">
              <a:cs typeface="Calibri"/>
            </a:endParaRPr>
          </a:p>
          <a:p>
            <a:pPr marL="285750" indent="-285750">
              <a:buFont typeface="Arial"/>
              <a:buChar char="•"/>
            </a:pPr>
            <a:r>
              <a:rPr lang="en-US"/>
              <a:t>Place a check in the PD Letter Attached column to confirm that the PD letter is signed and attached to this form.</a:t>
            </a:r>
            <a:endParaRPr lang="en-US">
              <a:cs typeface="Calibri"/>
            </a:endParaRPr>
          </a:p>
          <a:p>
            <a:pPr marL="285750" indent="-285750">
              <a:buFont typeface="Arial"/>
              <a:buChar char="•"/>
            </a:pPr>
            <a:r>
              <a:rPr lang="en-US"/>
              <a:t> Attach Opioid Training CME Certificate for HOs who have completed the training outside of the LSU online or live courses, and place a check mark in the Opioid Training column.  For HOs who attend an LSU live event or online modules, write "online" or "live" in the column.</a:t>
            </a:r>
            <a:endParaRPr lang="en-US">
              <a:cs typeface="Calibri"/>
            </a:endParaRPr>
          </a:p>
          <a:p>
            <a:pPr marL="285750" indent="-285750">
              <a:buFont typeface="Arial"/>
              <a:buChar char="•"/>
            </a:pPr>
            <a:r>
              <a:rPr lang="en-US"/>
              <a:t>Confirm that a check is paper-clipped to each PD letter and record the check number in this field.</a:t>
            </a:r>
            <a:endParaRPr lang="en-US">
              <a:cs typeface="Calibri"/>
            </a:endParaRPr>
          </a:p>
          <a:p>
            <a:pPr marL="285750" indent="-285750">
              <a:buFont typeface="Arial"/>
              <a:buChar char="•"/>
            </a:pPr>
            <a:r>
              <a:rPr lang="en-US"/>
              <a:t>Place your initials in the Coordinator Initials to indicate that each person's info on this sheet is correct, and the letter/check are attached.</a:t>
            </a:r>
            <a:endParaRPr lang="en-US">
              <a:cs typeface="Calibri"/>
            </a:endParaRPr>
          </a:p>
          <a:p>
            <a:pPr marL="285750" indent="-285750">
              <a:buFont typeface="Arial"/>
              <a:buChar char="•"/>
            </a:pPr>
            <a:r>
              <a:rPr lang="en-US"/>
              <a:t>Submit the completed spreadsheet and letters/checks to the GME office by </a:t>
            </a:r>
            <a:r>
              <a:rPr lang="en-US" b="1"/>
              <a:t>January 14, 2022.</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7D3EABC7-EF9F-4B18-A577-27E5197331F0}" type="slidenum">
              <a:rPr lang="en-US"/>
              <a:t>3</a:t>
            </a:fld>
            <a:endParaRPr lang="en-US"/>
          </a:p>
        </p:txBody>
      </p:sp>
    </p:spTree>
    <p:extLst>
      <p:ext uri="{BB962C8B-B14F-4D97-AF65-F5344CB8AC3E}">
        <p14:creationId xmlns:p14="http://schemas.microsoft.com/office/powerpoint/2010/main" val="34969730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a:t>
            </a:r>
            <a:r>
              <a:rPr lang="en-US">
                <a:hlinkClick r:id="rId3"/>
              </a:rPr>
              <a:t>LSBME Permit Renewal Spreadsheet</a:t>
            </a:r>
            <a:r>
              <a:rPr lang="en-US"/>
              <a:t> should be downloaded from </a:t>
            </a:r>
            <a:r>
              <a:rPr lang="en-US">
                <a:hlinkClick r:id="rId4"/>
              </a:rPr>
              <a:t>GME Online Appointment Forms</a:t>
            </a:r>
            <a:r>
              <a:rPr lang="en-US"/>
              <a:t> on/after </a:t>
            </a:r>
            <a:r>
              <a:rPr lang="en-US" b="1"/>
              <a:t>January 7th</a:t>
            </a:r>
            <a:r>
              <a:rPr lang="en-US"/>
              <a:t>.  All active residents with permits who will be continuing next year are listed on the spreadsheet automatically.  Signed Program Director letters, printed on/after </a:t>
            </a:r>
            <a:r>
              <a:rPr lang="en-US" b="1"/>
              <a:t>January 7th</a:t>
            </a:r>
            <a:r>
              <a:rPr lang="en-US"/>
              <a:t>, for all House Officers renewing their LSBME permits should be signed and attached to this form.  All residents renewing permits need to provide you with a check for $100 made out to LSBME.  Their permit number should be put in the memo field.</a:t>
            </a:r>
          </a:p>
          <a:p>
            <a:pPr marL="285750" indent="-285750">
              <a:buFont typeface="Arial"/>
              <a:buChar char="•"/>
            </a:pPr>
            <a:r>
              <a:rPr lang="en-US"/>
              <a:t>For any House Officers who will not renew permits (such as HOs who wish to obtain a full license), delete them from the spreadsheet</a:t>
            </a:r>
            <a:endParaRPr lang="en-US">
              <a:cs typeface="Calibri"/>
            </a:endParaRPr>
          </a:p>
          <a:p>
            <a:pPr marL="285750" indent="-285750">
              <a:buFont typeface="Arial"/>
              <a:buChar char="•"/>
            </a:pPr>
            <a:r>
              <a:rPr lang="en-US"/>
              <a:t>Print the spreadsheet (only the portion that needs to be submitted will print).</a:t>
            </a:r>
            <a:endParaRPr lang="en-US">
              <a:cs typeface="Calibri"/>
            </a:endParaRPr>
          </a:p>
          <a:p>
            <a:pPr marL="285750" indent="-285750">
              <a:buFont typeface="Arial"/>
              <a:buChar char="•"/>
            </a:pPr>
            <a:r>
              <a:rPr lang="en-US"/>
              <a:t>For House Officers who will be in their PGY 3 year, please indicate whether or not they have passed </a:t>
            </a:r>
            <a:r>
              <a:rPr lang="en-US">
                <a:hlinkClick r:id="rId5"/>
              </a:rPr>
              <a:t>Step 3</a:t>
            </a:r>
            <a:r>
              <a:rPr lang="en-US"/>
              <a:t> and have had scores submitted to the </a:t>
            </a:r>
            <a:r>
              <a:rPr lang="en-US">
                <a:hlinkClick r:id="rId6"/>
              </a:rPr>
              <a:t>LSBME</a:t>
            </a:r>
            <a:r>
              <a:rPr lang="en-US"/>
              <a:t>.  (The House Officers do not yet need to have taken </a:t>
            </a:r>
            <a:r>
              <a:rPr lang="en-US">
                <a:hlinkClick r:id="rId5"/>
              </a:rPr>
              <a:t>Step 3</a:t>
            </a:r>
            <a:r>
              <a:rPr lang="en-US"/>
              <a:t>.  However, the </a:t>
            </a:r>
            <a:r>
              <a:rPr lang="en-US">
                <a:hlinkClick r:id="rId6"/>
              </a:rPr>
              <a:t>LSBME</a:t>
            </a:r>
            <a:r>
              <a:rPr lang="en-US"/>
              <a:t> will not extend the permit until </a:t>
            </a:r>
            <a:r>
              <a:rPr lang="en-US">
                <a:hlinkClick r:id="rId5"/>
              </a:rPr>
              <a:t>Step 3</a:t>
            </a:r>
            <a:r>
              <a:rPr lang="en-US"/>
              <a:t> scores have been received.  This will help us to know if a permit is not issued due to </a:t>
            </a:r>
            <a:r>
              <a:rPr lang="en-US">
                <a:hlinkClick r:id="rId5"/>
              </a:rPr>
              <a:t>Step 3</a:t>
            </a:r>
            <a:r>
              <a:rPr lang="en-US"/>
              <a:t> versus other problems).</a:t>
            </a:r>
            <a:endParaRPr lang="en-US">
              <a:cs typeface="Calibri"/>
            </a:endParaRPr>
          </a:p>
          <a:p>
            <a:pPr marL="285750" indent="-285750">
              <a:buFont typeface="Arial"/>
              <a:buChar char="•"/>
            </a:pPr>
            <a:r>
              <a:rPr lang="en-US"/>
              <a:t>Place a check in the PD Letter Attached column to confirm that the PD letter is signed and attached to this form.</a:t>
            </a:r>
            <a:endParaRPr lang="en-US">
              <a:cs typeface="Calibri"/>
            </a:endParaRPr>
          </a:p>
          <a:p>
            <a:pPr marL="285750" indent="-285750">
              <a:buFont typeface="Arial"/>
              <a:buChar char="•"/>
            </a:pPr>
            <a:r>
              <a:rPr lang="en-US"/>
              <a:t> Attach Opioid Training CME Certificate for HOs who have completed the training outside of the LSU online or live courses, and place a check mark in the Opioid Training column.  For HOs who attend an LSU live event or online modules, write "online" or "live" in the column.</a:t>
            </a:r>
            <a:endParaRPr lang="en-US">
              <a:cs typeface="Calibri"/>
            </a:endParaRPr>
          </a:p>
          <a:p>
            <a:pPr marL="285750" indent="-285750">
              <a:buFont typeface="Arial"/>
              <a:buChar char="•"/>
            </a:pPr>
            <a:r>
              <a:rPr lang="en-US"/>
              <a:t>Confirm that a check is paper-clipped to each PD letter and record the check number in this field.</a:t>
            </a:r>
            <a:endParaRPr lang="en-US">
              <a:cs typeface="Calibri"/>
            </a:endParaRPr>
          </a:p>
          <a:p>
            <a:pPr marL="285750" indent="-285750">
              <a:buFont typeface="Arial"/>
              <a:buChar char="•"/>
            </a:pPr>
            <a:r>
              <a:rPr lang="en-US"/>
              <a:t>Place your initials in the Coordinator Initials to indicate that each person's info on this sheet is correct, and the letter/check are attached.</a:t>
            </a:r>
            <a:endParaRPr lang="en-US">
              <a:cs typeface="Calibri"/>
            </a:endParaRPr>
          </a:p>
          <a:p>
            <a:pPr marL="285750" indent="-285750">
              <a:buFont typeface="Arial"/>
              <a:buChar char="•"/>
            </a:pPr>
            <a:r>
              <a:rPr lang="en-US"/>
              <a:t>Submit the completed spreadsheet and letters/checks to the GME office by </a:t>
            </a:r>
            <a:r>
              <a:rPr lang="en-US" b="1"/>
              <a:t>January 14, 2022.</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7D3EABC7-EF9F-4B18-A577-27E5197331F0}" type="slidenum">
              <a:rPr lang="en-US"/>
              <a:t>7</a:t>
            </a:fld>
            <a:endParaRPr lang="en-US"/>
          </a:p>
        </p:txBody>
      </p:sp>
    </p:spTree>
    <p:extLst>
      <p:ext uri="{BB962C8B-B14F-4D97-AF65-F5344CB8AC3E}">
        <p14:creationId xmlns:p14="http://schemas.microsoft.com/office/powerpoint/2010/main" val="42825510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508000" y="6324601"/>
            <a:ext cx="2844800" cy="365125"/>
          </a:xfrm>
        </p:spPr>
        <p:txBody>
          <a:bodyPr/>
          <a:lstStyle/>
          <a:p>
            <a:fld id="{7E5B49D3-E3B8-4CC3-AEBB-C5777793C706}"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42A9B-B33B-49CB-8140-010AC597ACB2}" type="slidenum">
              <a:rPr lang="en-US" smtClean="0"/>
              <a:t>‹#›</a:t>
            </a:fld>
            <a:endParaRPr lang="en-US"/>
          </a:p>
        </p:txBody>
      </p:sp>
    </p:spTree>
    <p:extLst>
      <p:ext uri="{BB962C8B-B14F-4D97-AF65-F5344CB8AC3E}">
        <p14:creationId xmlns:p14="http://schemas.microsoft.com/office/powerpoint/2010/main" val="31943835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5B49D3-E3B8-4CC3-AEBB-C5777793C706}"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42A9B-B33B-49CB-8140-010AC597ACB2}" type="slidenum">
              <a:rPr lang="en-US" smtClean="0"/>
              <a:t>‹#›</a:t>
            </a:fld>
            <a:endParaRPr lang="en-US"/>
          </a:p>
        </p:txBody>
      </p:sp>
    </p:spTree>
    <p:extLst>
      <p:ext uri="{BB962C8B-B14F-4D97-AF65-F5344CB8AC3E}">
        <p14:creationId xmlns:p14="http://schemas.microsoft.com/office/powerpoint/2010/main" val="36320568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5B49D3-E3B8-4CC3-AEBB-C5777793C706}"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42A9B-B33B-49CB-8140-010AC597ACB2}" type="slidenum">
              <a:rPr lang="en-US" smtClean="0"/>
              <a:t>‹#›</a:t>
            </a:fld>
            <a:endParaRPr lang="en-US"/>
          </a:p>
        </p:txBody>
      </p:sp>
    </p:spTree>
    <p:extLst>
      <p:ext uri="{BB962C8B-B14F-4D97-AF65-F5344CB8AC3E}">
        <p14:creationId xmlns:p14="http://schemas.microsoft.com/office/powerpoint/2010/main" val="218196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E5B49D3-E3B8-4CC3-AEBB-C5777793C706}"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42A9B-B33B-49CB-8140-010AC597ACB2}" type="slidenum">
              <a:rPr lang="en-US" smtClean="0"/>
              <a:t>‹#›</a:t>
            </a:fld>
            <a:endParaRPr lang="en-US"/>
          </a:p>
        </p:txBody>
      </p:sp>
    </p:spTree>
    <p:extLst>
      <p:ext uri="{BB962C8B-B14F-4D97-AF65-F5344CB8AC3E}">
        <p14:creationId xmlns:p14="http://schemas.microsoft.com/office/powerpoint/2010/main" val="3515437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E5B49D3-E3B8-4CC3-AEBB-C5777793C706}" type="datetimeFigureOut">
              <a:rPr lang="en-US" smtClean="0"/>
              <a:t>11/21/2023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AA42A9B-B33B-49CB-8140-010AC597ACB2}" type="slidenum">
              <a:rPr lang="en-US" smtClean="0"/>
              <a:t>‹#›</a:t>
            </a:fld>
            <a:endParaRPr lang="en-US"/>
          </a:p>
        </p:txBody>
      </p:sp>
    </p:spTree>
    <p:extLst>
      <p:ext uri="{BB962C8B-B14F-4D97-AF65-F5344CB8AC3E}">
        <p14:creationId xmlns:p14="http://schemas.microsoft.com/office/powerpoint/2010/main" val="1487641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E5B49D3-E3B8-4CC3-AEBB-C5777793C706}"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42A9B-B33B-49CB-8140-010AC597ACB2}" type="slidenum">
              <a:rPr lang="en-US" smtClean="0"/>
              <a:t>‹#›</a:t>
            </a:fld>
            <a:endParaRPr lang="en-US"/>
          </a:p>
        </p:txBody>
      </p:sp>
    </p:spTree>
    <p:extLst>
      <p:ext uri="{BB962C8B-B14F-4D97-AF65-F5344CB8AC3E}">
        <p14:creationId xmlns:p14="http://schemas.microsoft.com/office/powerpoint/2010/main" val="20732831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E5B49D3-E3B8-4CC3-AEBB-C5777793C706}" type="datetimeFigureOut">
              <a:rPr lang="en-US" smtClean="0"/>
              <a:t>11/21/2023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AA42A9B-B33B-49CB-8140-010AC597ACB2}" type="slidenum">
              <a:rPr lang="en-US" smtClean="0"/>
              <a:t>‹#›</a:t>
            </a:fld>
            <a:endParaRPr lang="en-US"/>
          </a:p>
        </p:txBody>
      </p:sp>
    </p:spTree>
    <p:extLst>
      <p:ext uri="{BB962C8B-B14F-4D97-AF65-F5344CB8AC3E}">
        <p14:creationId xmlns:p14="http://schemas.microsoft.com/office/powerpoint/2010/main" val="4784588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E5B49D3-E3B8-4CC3-AEBB-C5777793C706}" type="datetimeFigureOut">
              <a:rPr lang="en-US" smtClean="0"/>
              <a:t>11/21/2023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AA42A9B-B33B-49CB-8140-010AC597ACB2}" type="slidenum">
              <a:rPr lang="en-US" smtClean="0"/>
              <a:t>‹#›</a:t>
            </a:fld>
            <a:endParaRPr lang="en-US"/>
          </a:p>
        </p:txBody>
      </p:sp>
    </p:spTree>
    <p:extLst>
      <p:ext uri="{BB962C8B-B14F-4D97-AF65-F5344CB8AC3E}">
        <p14:creationId xmlns:p14="http://schemas.microsoft.com/office/powerpoint/2010/main" val="2943503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5B49D3-E3B8-4CC3-AEBB-C5777793C706}" type="datetimeFigureOut">
              <a:rPr lang="en-US" smtClean="0"/>
              <a:t>11/21/2023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AA42A9B-B33B-49CB-8140-010AC597ACB2}" type="slidenum">
              <a:rPr lang="en-US" smtClean="0"/>
              <a:t>‹#›</a:t>
            </a:fld>
            <a:endParaRPr lang="en-US"/>
          </a:p>
        </p:txBody>
      </p:sp>
    </p:spTree>
    <p:extLst>
      <p:ext uri="{BB962C8B-B14F-4D97-AF65-F5344CB8AC3E}">
        <p14:creationId xmlns:p14="http://schemas.microsoft.com/office/powerpoint/2010/main" val="5143776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5B49D3-E3B8-4CC3-AEBB-C5777793C706}"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42A9B-B33B-49CB-8140-010AC597ACB2}" type="slidenum">
              <a:rPr lang="en-US" smtClean="0"/>
              <a:t>‹#›</a:t>
            </a:fld>
            <a:endParaRPr lang="en-US"/>
          </a:p>
        </p:txBody>
      </p:sp>
    </p:spTree>
    <p:extLst>
      <p:ext uri="{BB962C8B-B14F-4D97-AF65-F5344CB8AC3E}">
        <p14:creationId xmlns:p14="http://schemas.microsoft.com/office/powerpoint/2010/main" val="1741589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E5B49D3-E3B8-4CC3-AEBB-C5777793C706}" type="datetimeFigureOut">
              <a:rPr lang="en-US" smtClean="0"/>
              <a:t>11/21/2023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AA42A9B-B33B-49CB-8140-010AC597ACB2}" type="slidenum">
              <a:rPr lang="en-US" smtClean="0"/>
              <a:t>‹#›</a:t>
            </a:fld>
            <a:endParaRPr lang="en-US"/>
          </a:p>
        </p:txBody>
      </p:sp>
    </p:spTree>
    <p:extLst>
      <p:ext uri="{BB962C8B-B14F-4D97-AF65-F5344CB8AC3E}">
        <p14:creationId xmlns:p14="http://schemas.microsoft.com/office/powerpoint/2010/main" val="18228165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40000"/>
                <a:satMod val="350000"/>
              </a:schemeClr>
            </a:gs>
            <a:gs pos="40000">
              <a:schemeClr val="bg1">
                <a:tint val="45000"/>
                <a:shade val="99000"/>
                <a:satMod val="350000"/>
              </a:schemeClr>
            </a:gs>
            <a:gs pos="100000">
              <a:schemeClr val="bg1">
                <a:shade val="20000"/>
                <a:satMod val="255000"/>
              </a:schemeClr>
            </a:gs>
          </a:gsLst>
          <a:path path="circle">
            <a:fillToRect t="100000" r="100000"/>
          </a:path>
          <a:tileRect l="-100000" b="-100000"/>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5B49D3-E3B8-4CC3-AEBB-C5777793C706}" type="datetimeFigureOut">
              <a:rPr lang="en-US" smtClean="0"/>
              <a:t>11/21/2023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A42A9B-B33B-49CB-8140-010AC597ACB2}"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101" y="5791200"/>
            <a:ext cx="2514598" cy="838200"/>
          </a:xfrm>
          <a:prstGeom prst="rect">
            <a:avLst/>
          </a:prstGeom>
        </p:spPr>
      </p:pic>
    </p:spTree>
    <p:extLst>
      <p:ext uri="{BB962C8B-B14F-4D97-AF65-F5344CB8AC3E}">
        <p14:creationId xmlns:p14="http://schemas.microsoft.com/office/powerpoint/2010/main" val="111194741"/>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hyperlink" Target="mailto:GME@lsuhsc.edu"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nrmp.org/help/" TargetMode="External"/><Relationship Id="rId2" Type="http://schemas.openxmlformats.org/officeDocument/2006/relationships/hyperlink" Target="https://www.nrmp.org/" TargetMode="External"/><Relationship Id="rId1" Type="http://schemas.openxmlformats.org/officeDocument/2006/relationships/slideLayout" Target="../slideLayouts/slideLayout2.xml"/><Relationship Id="rId4" Type="http://schemas.openxmlformats.org/officeDocument/2006/relationships/hyperlink" Target="https://www.nrmp.org/wp-content/uploads/2023/08/2024-MPA-Main-Match-Program.pdf"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hyperlink" Target="https://lsugme.atlassian.net/wiki/spaces/POLICY/pages/9306177/LSBME+Permit+Renewal"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residents.lsuhsc.edu/planningday/" TargetMode="Externa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4AC16C-7E1D-49C7-8F1B-6A2489C2BD8E}"/>
              </a:ext>
            </a:extLst>
          </p:cNvPr>
          <p:cNvSpPr>
            <a:spLocks noGrp="1"/>
          </p:cNvSpPr>
          <p:nvPr>
            <p:ph type="ctrTitle"/>
          </p:nvPr>
        </p:nvSpPr>
        <p:spPr/>
        <p:txBody>
          <a:bodyPr/>
          <a:lstStyle/>
          <a:p>
            <a:r>
              <a:rPr lang="en-US">
                <a:cs typeface="Calibri"/>
              </a:rPr>
              <a:t>Coordinator Meeting</a:t>
            </a:r>
            <a:endParaRPr lang="en-US"/>
          </a:p>
        </p:txBody>
      </p:sp>
      <p:sp>
        <p:nvSpPr>
          <p:cNvPr id="3" name="Subtitle 2">
            <a:extLst>
              <a:ext uri="{FF2B5EF4-FFF2-40B4-BE49-F238E27FC236}">
                <a16:creationId xmlns:a16="http://schemas.microsoft.com/office/drawing/2014/main" id="{0A226860-FD19-4C32-B612-71866314E36E}"/>
              </a:ext>
            </a:extLst>
          </p:cNvPr>
          <p:cNvSpPr>
            <a:spLocks noGrp="1"/>
          </p:cNvSpPr>
          <p:nvPr>
            <p:ph type="subTitle" idx="1"/>
          </p:nvPr>
        </p:nvSpPr>
        <p:spPr/>
        <p:txBody>
          <a:bodyPr vert="horz" lIns="91440" tIns="45720" rIns="91440" bIns="45720" rtlCol="0" anchor="t">
            <a:normAutofit/>
          </a:bodyPr>
          <a:lstStyle/>
          <a:p>
            <a:r>
              <a:rPr lang="en-US">
                <a:cs typeface="Calibri"/>
              </a:rPr>
              <a:t>November 2023</a:t>
            </a:r>
          </a:p>
          <a:p>
            <a:endParaRPr lang="en-US">
              <a:cs typeface="Calibri"/>
            </a:endParaRPr>
          </a:p>
        </p:txBody>
      </p:sp>
    </p:spTree>
    <p:extLst>
      <p:ext uri="{BB962C8B-B14F-4D97-AF65-F5344CB8AC3E}">
        <p14:creationId xmlns:p14="http://schemas.microsoft.com/office/powerpoint/2010/main" val="38828134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C3AC64-A95A-4DD4-B120-48633814D6C9}"/>
              </a:ext>
            </a:extLst>
          </p:cNvPr>
          <p:cNvSpPr>
            <a:spLocks noGrp="1"/>
          </p:cNvSpPr>
          <p:nvPr>
            <p:ph type="title"/>
          </p:nvPr>
        </p:nvSpPr>
        <p:spPr/>
        <p:txBody>
          <a:bodyPr/>
          <a:lstStyle/>
          <a:p>
            <a:r>
              <a:rPr lang="en-US">
                <a:cs typeface="Calibri"/>
              </a:rPr>
              <a:t>CAG Pearls</a:t>
            </a:r>
            <a:endParaRPr lang="en-US"/>
          </a:p>
        </p:txBody>
      </p:sp>
      <p:sp>
        <p:nvSpPr>
          <p:cNvPr id="3" name="Content Placeholder 2">
            <a:extLst>
              <a:ext uri="{FF2B5EF4-FFF2-40B4-BE49-F238E27FC236}">
                <a16:creationId xmlns:a16="http://schemas.microsoft.com/office/drawing/2014/main" id="{F362D352-C51B-46CB-A91B-01F5BA1A1D43}"/>
              </a:ext>
            </a:extLst>
          </p:cNvPr>
          <p:cNvSpPr>
            <a:spLocks noGrp="1"/>
          </p:cNvSpPr>
          <p:nvPr>
            <p:ph idx="1"/>
          </p:nvPr>
        </p:nvSpPr>
        <p:spPr/>
        <p:txBody>
          <a:bodyPr vert="horz" lIns="91440" tIns="45720" rIns="91440" bIns="45720" rtlCol="0" anchor="t">
            <a:normAutofit/>
          </a:bodyPr>
          <a:lstStyle/>
          <a:p>
            <a:endParaRPr lang="en-US">
              <a:ea typeface="Calibri"/>
              <a:cs typeface="Calibri"/>
            </a:endParaRPr>
          </a:p>
          <a:p>
            <a:pPr lvl="1"/>
            <a:endParaRPr lang="en-US">
              <a:cs typeface="Calibri"/>
            </a:endParaRPr>
          </a:p>
          <a:p>
            <a:pPr marL="457200" lvl="1" indent="0">
              <a:buNone/>
            </a:pPr>
            <a:endParaRPr lang="en-US">
              <a:cs typeface="Calibri"/>
            </a:endParaRPr>
          </a:p>
        </p:txBody>
      </p:sp>
      <p:sp>
        <p:nvSpPr>
          <p:cNvPr id="4" name="TextBox 3">
            <a:extLst>
              <a:ext uri="{FF2B5EF4-FFF2-40B4-BE49-F238E27FC236}">
                <a16:creationId xmlns:a16="http://schemas.microsoft.com/office/drawing/2014/main" id="{570030F4-EE37-DDE4-62D0-312604565BEB}"/>
              </a:ext>
            </a:extLst>
          </p:cNvPr>
          <p:cNvSpPr txBox="1"/>
          <p:nvPr/>
        </p:nvSpPr>
        <p:spPr>
          <a:xfrm>
            <a:off x="641194" y="1291682"/>
            <a:ext cx="8289073" cy="33239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400">
                <a:ea typeface="Calibri"/>
                <a:cs typeface="Calibri"/>
              </a:rPr>
              <a:t>Wellness Wednesday Lunches pausing until next year</a:t>
            </a:r>
            <a:endParaRPr lang="en-US" sz="2400">
              <a:cs typeface="Calibri"/>
            </a:endParaRPr>
          </a:p>
          <a:p>
            <a:pPr marL="285750" indent="-285750">
              <a:buFont typeface="Arial"/>
              <a:buChar char="•"/>
            </a:pPr>
            <a:endParaRPr lang="en-US" sz="2400">
              <a:ea typeface="Calibri"/>
              <a:cs typeface="Calibri"/>
            </a:endParaRPr>
          </a:p>
          <a:p>
            <a:pPr marL="285750" indent="-285750">
              <a:buFont typeface="Arial"/>
              <a:buChar char="•"/>
            </a:pPr>
            <a:endParaRPr lang="en-US" sz="2400">
              <a:ea typeface="Calibri"/>
              <a:cs typeface="Calibri"/>
            </a:endParaRPr>
          </a:p>
          <a:p>
            <a:pPr marL="285750" indent="-285750">
              <a:buFont typeface="Arial"/>
              <a:buChar char="•"/>
            </a:pPr>
            <a:r>
              <a:rPr lang="en-US" sz="2400">
                <a:ea typeface="Calibri"/>
                <a:cs typeface="Calibri"/>
              </a:rPr>
              <a:t>Shout Outs</a:t>
            </a:r>
          </a:p>
          <a:p>
            <a:pPr marL="285750" indent="-285750">
              <a:buFont typeface="Arial"/>
              <a:buChar char="•"/>
            </a:pPr>
            <a:endParaRPr lang="en-US" sz="2400">
              <a:ea typeface="Calibri"/>
              <a:cs typeface="Calibri"/>
            </a:endParaRPr>
          </a:p>
          <a:p>
            <a:pPr marL="285750" indent="-285750">
              <a:buFont typeface="Arial"/>
              <a:buChar char="•"/>
            </a:pPr>
            <a:r>
              <a:rPr lang="en-US" sz="2400">
                <a:ea typeface="Calibri"/>
                <a:cs typeface="Calibri"/>
              </a:rPr>
              <a:t>Coordinator Orientation update</a:t>
            </a:r>
          </a:p>
          <a:p>
            <a:pPr marL="285750" indent="-285750">
              <a:buFont typeface="Arial"/>
              <a:buChar char="•"/>
            </a:pPr>
            <a:endParaRPr lang="en-US" sz="2400">
              <a:ea typeface="Calibri"/>
              <a:cs typeface="Calibri"/>
            </a:endParaRPr>
          </a:p>
          <a:p>
            <a:pPr marL="285750" indent="-285750">
              <a:buFont typeface="Arial"/>
              <a:buChar char="•"/>
            </a:pPr>
            <a:r>
              <a:rPr lang="en-US" sz="2400">
                <a:ea typeface="Calibri"/>
                <a:cs typeface="Calibri"/>
              </a:rPr>
              <a:t>Thalamus/Recruitment Systems for next year</a:t>
            </a:r>
          </a:p>
          <a:p>
            <a:pPr marL="285750" indent="-285750">
              <a:buFont typeface="Arial"/>
              <a:buChar char="•"/>
            </a:pPr>
            <a:endParaRPr lang="en-US">
              <a:ea typeface="Calibri"/>
              <a:cs typeface="Calibri"/>
            </a:endParaRPr>
          </a:p>
        </p:txBody>
      </p:sp>
    </p:spTree>
    <p:extLst>
      <p:ext uri="{BB962C8B-B14F-4D97-AF65-F5344CB8AC3E}">
        <p14:creationId xmlns:p14="http://schemas.microsoft.com/office/powerpoint/2010/main" val="31205550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E257B-2630-2443-5929-BE840D6728B6}"/>
              </a:ext>
            </a:extLst>
          </p:cNvPr>
          <p:cNvSpPr>
            <a:spLocks noGrp="1"/>
          </p:cNvSpPr>
          <p:nvPr>
            <p:ph type="title"/>
          </p:nvPr>
        </p:nvSpPr>
        <p:spPr/>
        <p:txBody>
          <a:bodyPr/>
          <a:lstStyle/>
          <a:p>
            <a:r>
              <a:rPr lang="en-US">
                <a:ea typeface="Calibri"/>
                <a:cs typeface="Calibri"/>
              </a:rPr>
              <a:t>Welcome and Congrats!</a:t>
            </a:r>
            <a:endParaRPr lang="en-US"/>
          </a:p>
        </p:txBody>
      </p:sp>
      <p:sp>
        <p:nvSpPr>
          <p:cNvPr id="3" name="Content Placeholder 2">
            <a:extLst>
              <a:ext uri="{FF2B5EF4-FFF2-40B4-BE49-F238E27FC236}">
                <a16:creationId xmlns:a16="http://schemas.microsoft.com/office/drawing/2014/main" id="{9C061FF2-93EF-3E0A-5F3F-5E0B98E03CAC}"/>
              </a:ext>
            </a:extLst>
          </p:cNvPr>
          <p:cNvSpPr>
            <a:spLocks noGrp="1"/>
          </p:cNvSpPr>
          <p:nvPr>
            <p:ph idx="1"/>
          </p:nvPr>
        </p:nvSpPr>
        <p:spPr/>
        <p:txBody>
          <a:bodyPr vert="horz" lIns="91440" tIns="45720" rIns="91440" bIns="45720" rtlCol="0" anchor="t">
            <a:normAutofit/>
          </a:bodyPr>
          <a:lstStyle/>
          <a:p>
            <a:r>
              <a:rPr lang="en-US" dirty="0">
                <a:ea typeface="Calibri"/>
                <a:cs typeface="Calibri"/>
              </a:rPr>
              <a:t>IM Coordinator- Allie Fenerty</a:t>
            </a:r>
          </a:p>
          <a:p>
            <a:r>
              <a:rPr lang="en-US" dirty="0">
                <a:ea typeface="Calibri"/>
                <a:cs typeface="Calibri"/>
              </a:rPr>
              <a:t>Nephrology &amp; ID Coordinator- Robbie Morgan</a:t>
            </a:r>
          </a:p>
          <a:p>
            <a:r>
              <a:rPr lang="en-US" dirty="0">
                <a:ea typeface="Calibri"/>
                <a:cs typeface="Calibri"/>
              </a:rPr>
              <a:t>FM Kenner Coordinator- Porsha Hughes</a:t>
            </a:r>
          </a:p>
          <a:p>
            <a:pPr marL="0" indent="0">
              <a:buNone/>
            </a:pPr>
            <a:endParaRPr lang="en-US" dirty="0">
              <a:ea typeface="Calibri"/>
              <a:cs typeface="Calibri"/>
            </a:endParaRPr>
          </a:p>
          <a:p>
            <a:r>
              <a:rPr lang="en-US" dirty="0">
                <a:ea typeface="Calibri"/>
                <a:cs typeface="Calibri"/>
              </a:rPr>
              <a:t>TAGME</a:t>
            </a:r>
          </a:p>
          <a:p>
            <a:r>
              <a:rPr lang="en-US" dirty="0">
                <a:ea typeface="Calibri"/>
                <a:cs typeface="Calibri"/>
              </a:rPr>
              <a:t>Cecilia and Hanh won the Chancellors Award!!!</a:t>
            </a:r>
          </a:p>
        </p:txBody>
      </p:sp>
    </p:spTree>
    <p:extLst>
      <p:ext uri="{BB962C8B-B14F-4D97-AF65-F5344CB8AC3E}">
        <p14:creationId xmlns:p14="http://schemas.microsoft.com/office/powerpoint/2010/main" val="3367449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E257B-2630-2443-5929-BE840D6728B6}"/>
              </a:ext>
            </a:extLst>
          </p:cNvPr>
          <p:cNvSpPr>
            <a:spLocks noGrp="1"/>
          </p:cNvSpPr>
          <p:nvPr>
            <p:ph type="title"/>
          </p:nvPr>
        </p:nvSpPr>
        <p:spPr/>
        <p:txBody>
          <a:bodyPr/>
          <a:lstStyle/>
          <a:p>
            <a:r>
              <a:rPr lang="en-US" dirty="0">
                <a:ea typeface="Calibri"/>
                <a:cs typeface="Calibri"/>
              </a:rPr>
              <a:t>24-25 coordinator meetings</a:t>
            </a:r>
          </a:p>
        </p:txBody>
      </p:sp>
      <p:sp>
        <p:nvSpPr>
          <p:cNvPr id="3" name="Content Placeholder 2">
            <a:extLst>
              <a:ext uri="{FF2B5EF4-FFF2-40B4-BE49-F238E27FC236}">
                <a16:creationId xmlns:a16="http://schemas.microsoft.com/office/drawing/2014/main" id="{9C061FF2-93EF-3E0A-5F3F-5E0B98E03CAC}"/>
              </a:ext>
            </a:extLst>
          </p:cNvPr>
          <p:cNvSpPr>
            <a:spLocks noGrp="1"/>
          </p:cNvSpPr>
          <p:nvPr>
            <p:ph idx="1"/>
          </p:nvPr>
        </p:nvSpPr>
        <p:spPr>
          <a:xfrm>
            <a:off x="556683" y="1388534"/>
            <a:ext cx="10972800" cy="4525963"/>
          </a:xfrm>
        </p:spPr>
        <p:txBody>
          <a:bodyPr vert="horz" lIns="91440" tIns="45720" rIns="91440" bIns="45720" rtlCol="0" anchor="t">
            <a:normAutofit fontScale="70000" lnSpcReduction="20000"/>
          </a:bodyPr>
          <a:lstStyle/>
          <a:p>
            <a:r>
              <a:rPr lang="en-US">
                <a:ea typeface="Calibri"/>
                <a:cs typeface="Calibri"/>
              </a:rPr>
              <a:t>January 16</a:t>
            </a:r>
          </a:p>
          <a:p>
            <a:r>
              <a:rPr lang="en-US">
                <a:ea typeface="Calibri"/>
                <a:cs typeface="Calibri"/>
              </a:rPr>
              <a:t>February 20</a:t>
            </a:r>
          </a:p>
          <a:p>
            <a:r>
              <a:rPr lang="en-US">
                <a:ea typeface="Calibri"/>
                <a:cs typeface="Calibri"/>
              </a:rPr>
              <a:t>March 5 &amp; 26</a:t>
            </a:r>
          </a:p>
          <a:p>
            <a:r>
              <a:rPr lang="en-US">
                <a:ea typeface="Calibri"/>
                <a:cs typeface="Calibri"/>
              </a:rPr>
              <a:t>April 16</a:t>
            </a:r>
          </a:p>
          <a:p>
            <a:r>
              <a:rPr lang="en-US">
                <a:ea typeface="Calibri"/>
                <a:cs typeface="Calibri"/>
              </a:rPr>
              <a:t>May 21 </a:t>
            </a:r>
          </a:p>
          <a:p>
            <a:r>
              <a:rPr lang="en-US">
                <a:ea typeface="Calibri"/>
                <a:cs typeface="Calibri"/>
              </a:rPr>
              <a:t>June 18</a:t>
            </a:r>
          </a:p>
          <a:p>
            <a:r>
              <a:rPr lang="en-US">
                <a:ea typeface="Calibri"/>
                <a:cs typeface="Calibri"/>
              </a:rPr>
              <a:t>July 16</a:t>
            </a:r>
          </a:p>
          <a:p>
            <a:r>
              <a:rPr lang="en-US">
                <a:ea typeface="Calibri"/>
                <a:cs typeface="Calibri"/>
              </a:rPr>
              <a:t>August 20</a:t>
            </a:r>
          </a:p>
          <a:p>
            <a:r>
              <a:rPr lang="en-US">
                <a:ea typeface="Calibri"/>
                <a:cs typeface="Calibri"/>
              </a:rPr>
              <a:t>September 17 </a:t>
            </a:r>
          </a:p>
          <a:p>
            <a:r>
              <a:rPr lang="en-US">
                <a:ea typeface="Calibri"/>
                <a:cs typeface="Calibri"/>
              </a:rPr>
              <a:t>October 15</a:t>
            </a:r>
          </a:p>
          <a:p>
            <a:r>
              <a:rPr lang="en-US">
                <a:ea typeface="Calibri"/>
                <a:cs typeface="Calibri"/>
              </a:rPr>
              <a:t>November 12</a:t>
            </a:r>
          </a:p>
          <a:p>
            <a:r>
              <a:rPr lang="en-US">
                <a:ea typeface="Calibri"/>
                <a:cs typeface="Calibri"/>
              </a:rPr>
              <a:t>December 17</a:t>
            </a:r>
          </a:p>
        </p:txBody>
      </p:sp>
    </p:spTree>
    <p:extLst>
      <p:ext uri="{BB962C8B-B14F-4D97-AF65-F5344CB8AC3E}">
        <p14:creationId xmlns:p14="http://schemas.microsoft.com/office/powerpoint/2010/main" val="755782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BE571B-3108-0AEB-1FEB-2EC9411B7270}"/>
              </a:ext>
            </a:extLst>
          </p:cNvPr>
          <p:cNvSpPr>
            <a:spLocks noGrp="1"/>
          </p:cNvSpPr>
          <p:nvPr>
            <p:ph type="title"/>
          </p:nvPr>
        </p:nvSpPr>
        <p:spPr>
          <a:xfrm>
            <a:off x="2931563" y="1835326"/>
            <a:ext cx="6399232" cy="836704"/>
          </a:xfrm>
        </p:spPr>
        <p:txBody>
          <a:bodyPr>
            <a:normAutofit/>
          </a:bodyPr>
          <a:lstStyle/>
          <a:p>
            <a:r>
              <a:rPr lang="en-US" b="1" dirty="0">
                <a:ea typeface="Calibri"/>
                <a:cs typeface="Calibri"/>
              </a:rPr>
              <a:t>Holiday Luncheon</a:t>
            </a:r>
            <a:endParaRPr lang="en-US" b="1" dirty="0">
              <a:cs typeface="Calibri"/>
            </a:endParaRPr>
          </a:p>
        </p:txBody>
      </p:sp>
      <p:sp>
        <p:nvSpPr>
          <p:cNvPr id="3" name="Content Placeholder 2">
            <a:extLst>
              <a:ext uri="{FF2B5EF4-FFF2-40B4-BE49-F238E27FC236}">
                <a16:creationId xmlns:a16="http://schemas.microsoft.com/office/drawing/2014/main" id="{D655E951-FED9-9238-393A-2B90C58516DA}"/>
              </a:ext>
            </a:extLst>
          </p:cNvPr>
          <p:cNvSpPr>
            <a:spLocks noGrp="1"/>
          </p:cNvSpPr>
          <p:nvPr>
            <p:ph idx="1"/>
          </p:nvPr>
        </p:nvSpPr>
        <p:spPr>
          <a:xfrm>
            <a:off x="2375693" y="2801370"/>
            <a:ext cx="7515922" cy="3801134"/>
          </a:xfrm>
        </p:spPr>
        <p:txBody>
          <a:bodyPr vert="horz" lIns="91440" tIns="45720" rIns="91440" bIns="45720" rtlCol="0" anchor="t">
            <a:normAutofit/>
          </a:bodyPr>
          <a:lstStyle/>
          <a:p>
            <a:pPr marL="0" indent="0" algn="ctr">
              <a:buNone/>
            </a:pPr>
            <a:r>
              <a:rPr lang="en-US" b="1" dirty="0">
                <a:ea typeface="Calibri"/>
                <a:cs typeface="Calibri"/>
              </a:rPr>
              <a:t>Tuesday December 12!</a:t>
            </a:r>
            <a:endParaRPr lang="en-US"/>
          </a:p>
          <a:p>
            <a:pPr marL="0" indent="0" algn="ctr">
              <a:buNone/>
            </a:pPr>
            <a:r>
              <a:rPr lang="en-US" b="1" dirty="0">
                <a:cs typeface="Calibri"/>
              </a:rPr>
              <a:t>RSVP coming soon</a:t>
            </a:r>
          </a:p>
          <a:p>
            <a:pPr algn="ctr"/>
            <a:endParaRPr lang="en-US" b="1" dirty="0">
              <a:cs typeface="Calibri"/>
            </a:endParaRPr>
          </a:p>
          <a:p>
            <a:pPr marL="0" indent="0" algn="ctr">
              <a:buNone/>
            </a:pPr>
            <a:r>
              <a:rPr lang="en-US" b="1" dirty="0">
                <a:cs typeface="Calibri"/>
              </a:rPr>
              <a:t>**Your PDs will be invited this year**</a:t>
            </a:r>
          </a:p>
        </p:txBody>
      </p:sp>
    </p:spTree>
    <p:extLst>
      <p:ext uri="{BB962C8B-B14F-4D97-AF65-F5344CB8AC3E}">
        <p14:creationId xmlns:p14="http://schemas.microsoft.com/office/powerpoint/2010/main" val="19054508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2"/>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195744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B9538-403C-49D8-89C8-90E83B7F3821}"/>
              </a:ext>
            </a:extLst>
          </p:cNvPr>
          <p:cNvSpPr>
            <a:spLocks noGrp="1"/>
          </p:cNvSpPr>
          <p:nvPr>
            <p:ph type="title"/>
          </p:nvPr>
        </p:nvSpPr>
        <p:spPr/>
        <p:txBody>
          <a:bodyPr/>
          <a:lstStyle/>
          <a:p>
            <a:r>
              <a:rPr lang="en-US"/>
              <a:t>ACGME Letters</a:t>
            </a:r>
          </a:p>
        </p:txBody>
      </p:sp>
      <p:sp>
        <p:nvSpPr>
          <p:cNvPr id="3" name="Content Placeholder 2">
            <a:extLst>
              <a:ext uri="{FF2B5EF4-FFF2-40B4-BE49-F238E27FC236}">
                <a16:creationId xmlns:a16="http://schemas.microsoft.com/office/drawing/2014/main" id="{B6F6D815-C35C-4659-8318-75F6C9E4A6F9}"/>
              </a:ext>
            </a:extLst>
          </p:cNvPr>
          <p:cNvSpPr>
            <a:spLocks noGrp="1"/>
          </p:cNvSpPr>
          <p:nvPr>
            <p:ph idx="1"/>
          </p:nvPr>
        </p:nvSpPr>
        <p:spPr>
          <a:xfrm>
            <a:off x="609600" y="1205430"/>
            <a:ext cx="10972800" cy="4525963"/>
          </a:xfrm>
        </p:spPr>
        <p:txBody>
          <a:bodyPr vert="horz" lIns="91440" tIns="45720" rIns="91440" bIns="45720" rtlCol="0" anchor="t">
            <a:normAutofit/>
          </a:bodyPr>
          <a:lstStyle/>
          <a:p>
            <a:r>
              <a:rPr lang="en-US" sz="2800" dirty="0">
                <a:ea typeface="+mn-lt"/>
                <a:cs typeface="+mn-lt"/>
              </a:rPr>
              <a:t>Check in with Dr. Frey, Assistant Dean for Graduate Medical Education! </a:t>
            </a:r>
            <a:endParaRPr lang="en-US" dirty="0"/>
          </a:p>
          <a:p>
            <a:pPr lvl="3"/>
            <a:endParaRPr lang="en-US" sz="1800">
              <a:ea typeface="+mn-lt"/>
              <a:cs typeface="+mn-lt"/>
            </a:endParaRPr>
          </a:p>
          <a:p>
            <a:pPr lvl="3"/>
            <a:endParaRPr lang="en-US" sz="1800">
              <a:ea typeface="+mn-lt"/>
              <a:cs typeface="+mn-lt"/>
            </a:endParaRPr>
          </a:p>
          <a:p>
            <a:pPr lvl="2"/>
            <a:endParaRPr lang="en-US" sz="1800">
              <a:ea typeface="+mn-lt"/>
              <a:cs typeface="+mn-lt"/>
            </a:endParaRPr>
          </a:p>
          <a:p>
            <a:pPr lvl="1"/>
            <a:endParaRPr lang="en-US" sz="1800">
              <a:ea typeface="+mn-lt"/>
              <a:cs typeface="+mn-lt"/>
            </a:endParaRPr>
          </a:p>
          <a:p>
            <a:pPr lvl="1"/>
            <a:endParaRPr lang="en-US" sz="1400">
              <a:ea typeface="+mn-lt"/>
              <a:cs typeface="+mn-lt"/>
            </a:endParaRPr>
          </a:p>
        </p:txBody>
      </p:sp>
    </p:spTree>
    <p:extLst>
      <p:ext uri="{BB962C8B-B14F-4D97-AF65-F5344CB8AC3E}">
        <p14:creationId xmlns:p14="http://schemas.microsoft.com/office/powerpoint/2010/main" val="10587746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B9538-403C-49D8-89C8-90E83B7F3821}"/>
              </a:ext>
            </a:extLst>
          </p:cNvPr>
          <p:cNvSpPr>
            <a:spLocks noGrp="1"/>
          </p:cNvSpPr>
          <p:nvPr>
            <p:ph type="title"/>
          </p:nvPr>
        </p:nvSpPr>
        <p:spPr/>
        <p:txBody>
          <a:bodyPr/>
          <a:lstStyle/>
          <a:p>
            <a:r>
              <a:rPr lang="en-US"/>
              <a:t>PLAs, Work Hours, AMA GCEP Modules</a:t>
            </a:r>
          </a:p>
        </p:txBody>
      </p:sp>
      <p:sp>
        <p:nvSpPr>
          <p:cNvPr id="3" name="Content Placeholder 2">
            <a:extLst>
              <a:ext uri="{FF2B5EF4-FFF2-40B4-BE49-F238E27FC236}">
                <a16:creationId xmlns:a16="http://schemas.microsoft.com/office/drawing/2014/main" id="{B6F6D815-C35C-4659-8318-75F6C9E4A6F9}"/>
              </a:ext>
            </a:extLst>
          </p:cNvPr>
          <p:cNvSpPr>
            <a:spLocks noGrp="1"/>
          </p:cNvSpPr>
          <p:nvPr>
            <p:ph idx="1"/>
          </p:nvPr>
        </p:nvSpPr>
        <p:spPr>
          <a:xfrm>
            <a:off x="609600" y="1205430"/>
            <a:ext cx="10972800" cy="4525963"/>
          </a:xfrm>
        </p:spPr>
        <p:txBody>
          <a:bodyPr vert="horz" lIns="91440" tIns="45720" rIns="91440" bIns="45720" rtlCol="0" anchor="t">
            <a:normAutofit fontScale="92500" lnSpcReduction="10000"/>
          </a:bodyPr>
          <a:lstStyle/>
          <a:p>
            <a:r>
              <a:rPr lang="en-US" sz="2800">
                <a:ea typeface="+mn-lt"/>
                <a:cs typeface="+mn-lt"/>
              </a:rPr>
              <a:t>Work Hours </a:t>
            </a:r>
          </a:p>
          <a:p>
            <a:r>
              <a:rPr lang="en-US" sz="2800">
                <a:ea typeface="+mn-lt"/>
                <a:cs typeface="+mn-lt"/>
              </a:rPr>
              <a:t>AMA GCEP Mods </a:t>
            </a:r>
          </a:p>
          <a:p>
            <a:r>
              <a:rPr lang="en-US" sz="2800">
                <a:ea typeface="+mn-lt"/>
                <a:cs typeface="+mn-lt"/>
              </a:rPr>
              <a:t>PLAs</a:t>
            </a:r>
            <a:endParaRPr lang="en-US" sz="1800">
              <a:ea typeface="+mn-lt"/>
              <a:cs typeface="+mn-lt"/>
            </a:endParaRPr>
          </a:p>
          <a:p>
            <a:pPr lvl="1"/>
            <a:r>
              <a:rPr lang="en-US" sz="2000">
                <a:ea typeface="+mn-lt"/>
                <a:cs typeface="+mn-lt"/>
              </a:rPr>
              <a:t>Process Change: </a:t>
            </a:r>
          </a:p>
          <a:p>
            <a:pPr lvl="2"/>
            <a:r>
              <a:rPr lang="en-US" sz="1600">
                <a:ea typeface="+mn-lt"/>
                <a:cs typeface="+mn-lt"/>
              </a:rPr>
              <a:t>GME approver (Savannah) added before Site Director </a:t>
            </a:r>
          </a:p>
          <a:p>
            <a:pPr lvl="1"/>
            <a:r>
              <a:rPr lang="en-US" sz="2000">
                <a:ea typeface="+mn-lt"/>
                <a:cs typeface="+mn-lt"/>
              </a:rPr>
              <a:t>Naming your PLA: Department- Program- Area (if applicable) - Site</a:t>
            </a:r>
          </a:p>
          <a:p>
            <a:pPr lvl="2"/>
            <a:r>
              <a:rPr lang="en-US" sz="1800">
                <a:ea typeface="+mn-lt"/>
                <a:cs typeface="+mn-lt"/>
              </a:rPr>
              <a:t>Example: OBGYN- Female Pelvic Medicine &amp; Reconstructive Surgery - New Orleans- Ochsner Baptist </a:t>
            </a:r>
          </a:p>
          <a:p>
            <a:pPr lvl="1"/>
            <a:r>
              <a:rPr lang="en-US" sz="2000">
                <a:ea typeface="+mn-lt"/>
                <a:cs typeface="+mn-lt"/>
              </a:rPr>
              <a:t>Common Errors: </a:t>
            </a:r>
            <a:endParaRPr lang="en-US" sz="1800">
              <a:ea typeface="+mn-lt"/>
              <a:cs typeface="+mn-lt"/>
            </a:endParaRPr>
          </a:p>
          <a:p>
            <a:pPr lvl="2"/>
            <a:r>
              <a:rPr lang="en-US" sz="1800">
                <a:ea typeface="+mn-lt"/>
                <a:cs typeface="+mn-lt"/>
              </a:rPr>
              <a:t>Goals and Objectives</a:t>
            </a:r>
          </a:p>
          <a:p>
            <a:pPr lvl="3"/>
            <a:r>
              <a:rPr lang="en-US" sz="1800">
                <a:ea typeface="+mn-lt"/>
                <a:cs typeface="+mn-lt"/>
              </a:rPr>
              <a:t>Goals and Objectives need to be site specific </a:t>
            </a:r>
          </a:p>
          <a:p>
            <a:pPr lvl="3"/>
            <a:r>
              <a:rPr lang="en-US" sz="1800">
                <a:ea typeface="+mn-lt"/>
                <a:cs typeface="+mn-lt"/>
              </a:rPr>
              <a:t>Why are you House Officers at this site apart from another? </a:t>
            </a:r>
          </a:p>
          <a:p>
            <a:pPr lvl="3"/>
            <a:r>
              <a:rPr lang="en-US" sz="1800">
                <a:ea typeface="+mn-lt"/>
                <a:cs typeface="+mn-lt"/>
              </a:rPr>
              <a:t>Cases, patients, inpatient v out, etc. Etc. </a:t>
            </a:r>
          </a:p>
          <a:p>
            <a:pPr lvl="3"/>
            <a:r>
              <a:rPr lang="en-US" sz="1800">
                <a:ea typeface="+mn-lt"/>
                <a:cs typeface="+mn-lt"/>
              </a:rPr>
              <a:t>Need to include PGY levels </a:t>
            </a:r>
          </a:p>
          <a:p>
            <a:pPr lvl="3"/>
            <a:endParaRPr lang="en-US" sz="1800">
              <a:ea typeface="+mn-lt"/>
              <a:cs typeface="+mn-lt"/>
            </a:endParaRPr>
          </a:p>
          <a:p>
            <a:pPr lvl="3"/>
            <a:endParaRPr lang="en-US" sz="1800">
              <a:ea typeface="+mn-lt"/>
              <a:cs typeface="+mn-lt"/>
            </a:endParaRPr>
          </a:p>
          <a:p>
            <a:pPr lvl="2"/>
            <a:endParaRPr lang="en-US" sz="1800">
              <a:ea typeface="+mn-lt"/>
              <a:cs typeface="+mn-lt"/>
            </a:endParaRPr>
          </a:p>
          <a:p>
            <a:pPr lvl="1"/>
            <a:endParaRPr lang="en-US" sz="1800">
              <a:ea typeface="+mn-lt"/>
              <a:cs typeface="+mn-lt"/>
            </a:endParaRPr>
          </a:p>
          <a:p>
            <a:pPr lvl="1"/>
            <a:endParaRPr lang="en-US" sz="1400">
              <a:ea typeface="+mn-lt"/>
              <a:cs typeface="+mn-lt"/>
            </a:endParaRPr>
          </a:p>
        </p:txBody>
      </p:sp>
    </p:spTree>
    <p:extLst>
      <p:ext uri="{BB962C8B-B14F-4D97-AF65-F5344CB8AC3E}">
        <p14:creationId xmlns:p14="http://schemas.microsoft.com/office/powerpoint/2010/main" val="416324552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28B16-408D-47E2-B234-728E68D6EE7F}"/>
              </a:ext>
            </a:extLst>
          </p:cNvPr>
          <p:cNvSpPr>
            <a:spLocks noGrp="1"/>
          </p:cNvSpPr>
          <p:nvPr>
            <p:ph type="title"/>
          </p:nvPr>
        </p:nvSpPr>
        <p:spPr/>
        <p:txBody>
          <a:bodyPr/>
          <a:lstStyle/>
          <a:p>
            <a:r>
              <a:rPr lang="en-US">
                <a:ea typeface="Calibri"/>
                <a:cs typeface="Calibri"/>
              </a:rPr>
              <a:t>What to do when your house officer resigns?</a:t>
            </a:r>
          </a:p>
        </p:txBody>
      </p:sp>
      <p:sp>
        <p:nvSpPr>
          <p:cNvPr id="3" name="Content Placeholder 2">
            <a:extLst>
              <a:ext uri="{FF2B5EF4-FFF2-40B4-BE49-F238E27FC236}">
                <a16:creationId xmlns:a16="http://schemas.microsoft.com/office/drawing/2014/main" id="{FBC6D14A-3E81-4F65-B93A-E018863C8C77}"/>
              </a:ext>
            </a:extLst>
          </p:cNvPr>
          <p:cNvSpPr>
            <a:spLocks noGrp="1"/>
          </p:cNvSpPr>
          <p:nvPr>
            <p:ph idx="1"/>
          </p:nvPr>
        </p:nvSpPr>
        <p:spPr>
          <a:xfrm>
            <a:off x="609600" y="1327013"/>
            <a:ext cx="10972800" cy="4670725"/>
          </a:xfrm>
        </p:spPr>
        <p:txBody>
          <a:bodyPr vert="horz" lIns="91440" tIns="45720" rIns="91440" bIns="45720" rtlCol="0" anchor="t">
            <a:normAutofit fontScale="62500" lnSpcReduction="20000"/>
          </a:bodyPr>
          <a:lstStyle/>
          <a:p>
            <a:r>
              <a:rPr lang="en-US" sz="2800" b="1" dirty="0">
                <a:ea typeface="Calibri"/>
                <a:cs typeface="Calibri"/>
              </a:rPr>
              <a:t>***</a:t>
            </a:r>
            <a:r>
              <a:rPr lang="en-US" sz="2800" dirty="0">
                <a:ea typeface="Calibri"/>
                <a:cs typeface="Calibri"/>
              </a:rPr>
              <a:t>Let GME Office know ASAP</a:t>
            </a:r>
            <a:r>
              <a:rPr lang="en-US" sz="2800" b="1" dirty="0">
                <a:ea typeface="Calibri"/>
                <a:cs typeface="Calibri"/>
              </a:rPr>
              <a:t>***</a:t>
            </a:r>
            <a:endParaRPr lang="en-US" b="1" dirty="0"/>
          </a:p>
          <a:p>
            <a:pPr lvl="2"/>
            <a:r>
              <a:rPr lang="en-US" sz="2000" dirty="0">
                <a:ea typeface="Calibri"/>
                <a:cs typeface="Calibri"/>
              </a:rPr>
              <a:t>Once PC has received confirmation of resignation/termination if DIO and Mr. </a:t>
            </a:r>
            <a:r>
              <a:rPr lang="en-US" sz="2000" dirty="0" err="1">
                <a:ea typeface="Calibri"/>
                <a:cs typeface="Calibri"/>
              </a:rPr>
              <a:t>Oufnac</a:t>
            </a:r>
            <a:r>
              <a:rPr lang="en-US" sz="2000" dirty="0">
                <a:ea typeface="Calibri"/>
                <a:cs typeface="Calibri"/>
              </a:rPr>
              <a:t> (legal Counsel) were a part of the due process; or if House Officer gave PD a letter of resignation.</a:t>
            </a:r>
          </a:p>
          <a:p>
            <a:pPr lvl="2"/>
            <a:r>
              <a:rPr lang="en-US" sz="2000" dirty="0">
                <a:ea typeface="Calibri"/>
                <a:cs typeface="Calibri"/>
              </a:rPr>
              <a:t>Send notification to the GME email address: </a:t>
            </a:r>
            <a:r>
              <a:rPr lang="en-US" sz="2000" dirty="0">
                <a:ea typeface="+mn-lt"/>
                <a:cs typeface="+mn-lt"/>
                <a:hlinkClick r:id="rId2"/>
              </a:rPr>
              <a:t>GME@lsuhsc.edu</a:t>
            </a:r>
            <a:endParaRPr lang="en-US" dirty="0"/>
          </a:p>
          <a:p>
            <a:r>
              <a:rPr lang="en-US" sz="2800" dirty="0">
                <a:ea typeface="Calibri"/>
                <a:cs typeface="Calibri"/>
              </a:rPr>
              <a:t>Update program end date in New Innovations</a:t>
            </a:r>
            <a:endParaRPr lang="en-US" dirty="0"/>
          </a:p>
          <a:p>
            <a:pPr lvl="1">
              <a:buFont typeface="Courier New" panose="020B0604020202020204" pitchFamily="34" charset="0"/>
              <a:buChar char="o"/>
            </a:pPr>
            <a:r>
              <a:rPr lang="en-US" sz="2400" dirty="0">
                <a:ea typeface="Calibri"/>
                <a:cs typeface="Calibri"/>
              </a:rPr>
              <a:t>After confirming Resignation/termination</a:t>
            </a:r>
          </a:p>
          <a:p>
            <a:r>
              <a:rPr lang="en-US" sz="2800" dirty="0">
                <a:ea typeface="Calibri"/>
                <a:cs typeface="Calibri"/>
              </a:rPr>
              <a:t>Update Resident Scheduler if not locked; if locked contact Yolanda Lundsgaard</a:t>
            </a:r>
          </a:p>
          <a:p>
            <a:pPr lvl="1">
              <a:buFont typeface="Courier New" panose="020B0604020202020204" pitchFamily="34" charset="0"/>
              <a:buChar char="o"/>
            </a:pPr>
            <a:r>
              <a:rPr lang="en-US" sz="2400" dirty="0">
                <a:ea typeface="Calibri"/>
                <a:cs typeface="Calibri"/>
              </a:rPr>
              <a:t>Delete all records after resignation/termination date</a:t>
            </a:r>
          </a:p>
          <a:p>
            <a:r>
              <a:rPr lang="en-US" sz="2900" dirty="0">
                <a:ea typeface="Calibri"/>
                <a:cs typeface="Calibri"/>
              </a:rPr>
              <a:t>Resignation Letter: required for House Officer's fil</a:t>
            </a:r>
            <a:endParaRPr lang="en-US" sz="2800" dirty="0">
              <a:ea typeface="Calibri"/>
              <a:cs typeface="Calibri"/>
            </a:endParaRPr>
          </a:p>
          <a:p>
            <a:r>
              <a:rPr lang="en-US" sz="2800" dirty="0">
                <a:ea typeface="Calibri"/>
                <a:cs typeface="Calibri"/>
              </a:rPr>
              <a:t>Send an updated Appointment Form to Yolanda Lundsgaard – after NI is updated</a:t>
            </a:r>
          </a:p>
          <a:p>
            <a:r>
              <a:rPr lang="en-US" sz="2800" b="1" dirty="0">
                <a:ea typeface="Calibri"/>
                <a:cs typeface="Calibri"/>
              </a:rPr>
              <a:t>***</a:t>
            </a:r>
            <a:r>
              <a:rPr lang="en-US" sz="2800" dirty="0">
                <a:ea typeface="Calibri"/>
                <a:cs typeface="Calibri"/>
              </a:rPr>
              <a:t>LSBME: Notify LSBME that House Officer is no longer in the program, include effective date.  No specific reason for separation is required in the notification</a:t>
            </a:r>
          </a:p>
          <a:p>
            <a:r>
              <a:rPr lang="en-US" sz="2800" b="1" dirty="0">
                <a:ea typeface="Calibri"/>
                <a:cs typeface="Calibri"/>
              </a:rPr>
              <a:t>***</a:t>
            </a:r>
            <a:r>
              <a:rPr lang="en-US" sz="2800" dirty="0">
                <a:ea typeface="Calibri"/>
                <a:cs typeface="Calibri"/>
              </a:rPr>
              <a:t>Site communications:  all rotation sites/hospitals MUST be notified House Officer is no longer in the program with effective date; no specific reason for separation is required in the notification</a:t>
            </a:r>
          </a:p>
          <a:p>
            <a:r>
              <a:rPr lang="en-US" sz="2800" dirty="0">
                <a:ea typeface="Calibri"/>
                <a:cs typeface="Calibri"/>
              </a:rPr>
              <a:t>PERs: Request Bus </a:t>
            </a:r>
            <a:r>
              <a:rPr lang="en-US" sz="2800" dirty="0" err="1">
                <a:ea typeface="Calibri"/>
                <a:cs typeface="Calibri"/>
              </a:rPr>
              <a:t>Mgr</a:t>
            </a:r>
            <a:r>
              <a:rPr lang="en-US" sz="2800" dirty="0">
                <a:ea typeface="Calibri"/>
                <a:cs typeface="Calibri"/>
              </a:rPr>
              <a:t> to submit the electronic form to terminate (</a:t>
            </a:r>
            <a:r>
              <a:rPr lang="en-US" sz="2800" dirty="0" err="1">
                <a:ea typeface="Calibri"/>
                <a:cs typeface="Calibri"/>
              </a:rPr>
              <a:t>ePAF</a:t>
            </a:r>
            <a:r>
              <a:rPr lang="en-US" sz="2800" dirty="0">
                <a:ea typeface="Calibri"/>
                <a:cs typeface="Calibri"/>
              </a:rPr>
              <a:t>/PER 3)</a:t>
            </a:r>
          </a:p>
          <a:p>
            <a:pPr lvl="1">
              <a:buFont typeface="Courier New" panose="020B0604020202020204" pitchFamily="34" charset="0"/>
              <a:buChar char="o"/>
            </a:pPr>
            <a:r>
              <a:rPr lang="en-US" sz="2400" dirty="0">
                <a:ea typeface="Calibri"/>
                <a:cs typeface="Calibri"/>
              </a:rPr>
              <a:t>Letter of resignation must be included.</a:t>
            </a:r>
            <a:endParaRPr lang="en-US"/>
          </a:p>
          <a:p>
            <a:pPr lvl="1">
              <a:buFont typeface="Courier New" panose="020B0604020202020204" pitchFamily="34" charset="0"/>
              <a:buChar char="o"/>
            </a:pPr>
            <a:r>
              <a:rPr lang="en-US" sz="2400" dirty="0">
                <a:ea typeface="Calibri"/>
                <a:cs typeface="Calibri"/>
              </a:rPr>
              <a:t>Last day worked or last day on LOA may not be the same date as the resignation/termination date</a:t>
            </a:r>
          </a:p>
          <a:p>
            <a:r>
              <a:rPr lang="en-US" sz="2800" dirty="0">
                <a:ea typeface="Calibri"/>
                <a:cs typeface="Calibri"/>
              </a:rPr>
              <a:t>Exit Packet</a:t>
            </a:r>
          </a:p>
          <a:p>
            <a:endParaRPr lang="en-US" sz="2800" dirty="0">
              <a:ea typeface="Calibri"/>
              <a:cs typeface="Calibri"/>
            </a:endParaRPr>
          </a:p>
          <a:p>
            <a:endParaRPr lang="en-US" sz="1600">
              <a:ea typeface="Calibri"/>
              <a:cs typeface="Calibri"/>
            </a:endParaRPr>
          </a:p>
          <a:p>
            <a:pPr lvl="2"/>
            <a:endParaRPr lang="en-US">
              <a:ea typeface="Calibri"/>
              <a:cs typeface="Calibri"/>
            </a:endParaRPr>
          </a:p>
        </p:txBody>
      </p:sp>
    </p:spTree>
    <p:extLst>
      <p:ext uri="{BB962C8B-B14F-4D97-AF65-F5344CB8AC3E}">
        <p14:creationId xmlns:p14="http://schemas.microsoft.com/office/powerpoint/2010/main" val="9363619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228B16-408D-47E2-B234-728E68D6EE7F}"/>
              </a:ext>
            </a:extLst>
          </p:cNvPr>
          <p:cNvSpPr>
            <a:spLocks noGrp="1"/>
          </p:cNvSpPr>
          <p:nvPr>
            <p:ph type="title"/>
          </p:nvPr>
        </p:nvSpPr>
        <p:spPr/>
        <p:txBody>
          <a:bodyPr/>
          <a:lstStyle/>
          <a:p>
            <a:r>
              <a:rPr lang="en-US">
                <a:cs typeface="Calibri"/>
              </a:rPr>
              <a:t>NRMP Main March Match</a:t>
            </a:r>
            <a:endParaRPr lang="en-US"/>
          </a:p>
        </p:txBody>
      </p:sp>
      <p:sp>
        <p:nvSpPr>
          <p:cNvPr id="3" name="Content Placeholder 2">
            <a:extLst>
              <a:ext uri="{FF2B5EF4-FFF2-40B4-BE49-F238E27FC236}">
                <a16:creationId xmlns:a16="http://schemas.microsoft.com/office/drawing/2014/main" id="{FBC6D14A-3E81-4F65-B93A-E018863C8C77}"/>
              </a:ext>
            </a:extLst>
          </p:cNvPr>
          <p:cNvSpPr>
            <a:spLocks noGrp="1"/>
          </p:cNvSpPr>
          <p:nvPr>
            <p:ph idx="1"/>
          </p:nvPr>
        </p:nvSpPr>
        <p:spPr>
          <a:xfrm>
            <a:off x="609600" y="1327013"/>
            <a:ext cx="10972800" cy="4670725"/>
          </a:xfrm>
        </p:spPr>
        <p:txBody>
          <a:bodyPr vert="horz" lIns="91440" tIns="45720" rIns="91440" bIns="45720" rtlCol="0" anchor="t">
            <a:normAutofit/>
          </a:bodyPr>
          <a:lstStyle/>
          <a:p>
            <a:r>
              <a:rPr lang="en-US" b="1">
                <a:cs typeface="Calibri"/>
              </a:rPr>
              <a:t>NRMP:</a:t>
            </a:r>
            <a:r>
              <a:rPr lang="en-US">
                <a:cs typeface="Calibri"/>
              </a:rPr>
              <a:t> </a:t>
            </a:r>
            <a:r>
              <a:rPr lang="en-US">
                <a:ea typeface="+mn-lt"/>
                <a:cs typeface="+mn-lt"/>
                <a:hlinkClick r:id="rId2"/>
              </a:rPr>
              <a:t>https://www.nrmp.org/</a:t>
            </a:r>
            <a:r>
              <a:rPr lang="en-US">
                <a:ea typeface="+mn-lt"/>
                <a:cs typeface="+mn-lt"/>
              </a:rPr>
              <a:t> </a:t>
            </a:r>
            <a:endParaRPr lang="en-US" sz="1200">
              <a:cs typeface="Calibri"/>
            </a:endParaRPr>
          </a:p>
          <a:p>
            <a:r>
              <a:rPr lang="en-US">
                <a:cs typeface="Calibri"/>
              </a:rPr>
              <a:t>FAQs- </a:t>
            </a:r>
            <a:r>
              <a:rPr lang="en-US">
                <a:ea typeface="+mn-lt"/>
                <a:cs typeface="+mn-lt"/>
                <a:hlinkClick r:id="rId3">
                  <a:extLst>
                    <a:ext uri="{A12FA001-AC4F-418D-AE19-62706E023703}">
                      <ahyp:hlinkClr xmlns:ahyp="http://schemas.microsoft.com/office/drawing/2018/hyperlinkcolor" val="tx"/>
                    </a:ext>
                  </a:extLst>
                </a:hlinkClick>
              </a:rPr>
              <a:t>NRMP FAQs</a:t>
            </a:r>
            <a:r>
              <a:rPr lang="en-US">
                <a:cs typeface="Calibri"/>
              </a:rPr>
              <a:t> </a:t>
            </a:r>
            <a:endParaRPr lang="en-US" sz="1200">
              <a:cs typeface="Calibri"/>
            </a:endParaRPr>
          </a:p>
          <a:p>
            <a:r>
              <a:rPr lang="en-US">
                <a:ea typeface="+mn-lt"/>
                <a:cs typeface="+mn-lt"/>
                <a:hlinkClick r:id="rId4"/>
              </a:rPr>
              <a:t>Match Participation Agreement for Programs</a:t>
            </a:r>
            <a:r>
              <a:rPr lang="en-US">
                <a:ea typeface="+mn-lt"/>
                <a:cs typeface="+mn-lt"/>
              </a:rPr>
              <a:t> </a:t>
            </a:r>
            <a:endParaRPr lang="en-US">
              <a:cs typeface="Calibri"/>
            </a:endParaRPr>
          </a:p>
          <a:p>
            <a:pPr lvl="1"/>
            <a:r>
              <a:rPr lang="en-US" sz="3200">
                <a:cs typeface="Calibri"/>
              </a:rPr>
              <a:t>Review Section 6.0 of the Match Participation Agreement – all Faculty, House Officers and Staff that are a part of the Match interviewing and selection process must read the Match Participation Agreement (MPA)</a:t>
            </a:r>
          </a:p>
          <a:p>
            <a:pPr lvl="2"/>
            <a:endParaRPr lang="en-US">
              <a:cs typeface="Calibri"/>
            </a:endParaRPr>
          </a:p>
        </p:txBody>
      </p:sp>
    </p:spTree>
    <p:extLst>
      <p:ext uri="{BB962C8B-B14F-4D97-AF65-F5344CB8AC3E}">
        <p14:creationId xmlns:p14="http://schemas.microsoft.com/office/powerpoint/2010/main" val="24361191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24E318-4719-274D-01AA-A344F5A55B77}"/>
              </a:ext>
            </a:extLst>
          </p:cNvPr>
          <p:cNvSpPr>
            <a:spLocks noGrp="1"/>
          </p:cNvSpPr>
          <p:nvPr>
            <p:ph type="title"/>
          </p:nvPr>
        </p:nvSpPr>
        <p:spPr/>
        <p:txBody>
          <a:bodyPr>
            <a:normAutofit/>
          </a:bodyPr>
          <a:lstStyle/>
          <a:p>
            <a:r>
              <a:rPr lang="en-US">
                <a:cs typeface="Calibri"/>
              </a:rPr>
              <a:t>NRMP</a:t>
            </a:r>
          </a:p>
        </p:txBody>
      </p:sp>
      <p:sp>
        <p:nvSpPr>
          <p:cNvPr id="3" name="Content Placeholder 2">
            <a:extLst>
              <a:ext uri="{FF2B5EF4-FFF2-40B4-BE49-F238E27FC236}">
                <a16:creationId xmlns:a16="http://schemas.microsoft.com/office/drawing/2014/main" id="{25D316EC-7502-6B86-A009-44B0ABA4DFAC}"/>
              </a:ext>
            </a:extLst>
          </p:cNvPr>
          <p:cNvSpPr>
            <a:spLocks noGrp="1"/>
          </p:cNvSpPr>
          <p:nvPr>
            <p:ph idx="1"/>
          </p:nvPr>
        </p:nvSpPr>
        <p:spPr>
          <a:xfrm>
            <a:off x="609600" y="1600201"/>
            <a:ext cx="10972800" cy="4610629"/>
          </a:xfrm>
        </p:spPr>
        <p:txBody>
          <a:bodyPr vert="horz" lIns="91440" tIns="45720" rIns="91440" bIns="45720" rtlCol="0" anchor="t">
            <a:normAutofit lnSpcReduction="10000"/>
          </a:bodyPr>
          <a:lstStyle/>
          <a:p>
            <a:r>
              <a:rPr lang="en-US" dirty="0">
                <a:cs typeface="Calibri"/>
              </a:rPr>
              <a:t>November 29, 2023 – Match Day – Medicine &amp; Pediatric Specialties</a:t>
            </a:r>
          </a:p>
          <a:p>
            <a:r>
              <a:rPr lang="en-US" dirty="0">
                <a:cs typeface="Calibri"/>
              </a:rPr>
              <a:t>December 13, 2023 – Match Day Rehabilitation Medicine  (Pediatrics-PM&amp;R)</a:t>
            </a:r>
            <a:endParaRPr lang="en-US" dirty="0">
              <a:ea typeface="Calibri"/>
              <a:cs typeface="Calibri"/>
            </a:endParaRPr>
          </a:p>
          <a:p>
            <a:pPr marL="0" indent="0">
              <a:buNone/>
            </a:pPr>
            <a:r>
              <a:rPr lang="en-US" b="1" dirty="0">
                <a:cs typeface="Calibri"/>
              </a:rPr>
              <a:t>Changes: </a:t>
            </a:r>
            <a:r>
              <a:rPr lang="en-US" dirty="0">
                <a:cs typeface="Calibri"/>
              </a:rPr>
              <a:t> NRMP will be incorporating a new interview period policy into the Specialties Matching Service (SMS) Match Participation Agreement  for all Matches opening January 1, 2024.  The new policy will be in Section 6.2 of the Match Agreement; a Webinar is available to view on the NRMP website</a:t>
            </a:r>
            <a:endParaRPr lang="en-US" dirty="0">
              <a:ea typeface="Calibri"/>
              <a:cs typeface="Calibri"/>
            </a:endParaRPr>
          </a:p>
        </p:txBody>
      </p:sp>
    </p:spTree>
    <p:extLst>
      <p:ext uri="{BB962C8B-B14F-4D97-AF65-F5344CB8AC3E}">
        <p14:creationId xmlns:p14="http://schemas.microsoft.com/office/powerpoint/2010/main" val="1728899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B9538-403C-49D8-89C8-90E83B7F3821}"/>
              </a:ext>
            </a:extLst>
          </p:cNvPr>
          <p:cNvSpPr>
            <a:spLocks noGrp="1"/>
          </p:cNvSpPr>
          <p:nvPr>
            <p:ph type="title"/>
          </p:nvPr>
        </p:nvSpPr>
        <p:spPr>
          <a:xfrm>
            <a:off x="609600" y="116662"/>
            <a:ext cx="10972800" cy="1143000"/>
          </a:xfrm>
        </p:spPr>
        <p:txBody>
          <a:bodyPr/>
          <a:lstStyle/>
          <a:p>
            <a:r>
              <a:rPr lang="en-US">
                <a:cs typeface="Calibri"/>
              </a:rPr>
              <a:t>LSBME</a:t>
            </a:r>
            <a:endParaRPr lang="en-US"/>
          </a:p>
        </p:txBody>
      </p:sp>
      <p:sp>
        <p:nvSpPr>
          <p:cNvPr id="3" name="Content Placeholder 2">
            <a:extLst>
              <a:ext uri="{FF2B5EF4-FFF2-40B4-BE49-F238E27FC236}">
                <a16:creationId xmlns:a16="http://schemas.microsoft.com/office/drawing/2014/main" id="{B6F6D815-C35C-4659-8318-75F6C9E4A6F9}"/>
              </a:ext>
            </a:extLst>
          </p:cNvPr>
          <p:cNvSpPr>
            <a:spLocks noGrp="1"/>
          </p:cNvSpPr>
          <p:nvPr>
            <p:ph idx="1"/>
          </p:nvPr>
        </p:nvSpPr>
        <p:spPr>
          <a:xfrm>
            <a:off x="284357" y="963821"/>
            <a:ext cx="11186531" cy="4832621"/>
          </a:xfrm>
        </p:spPr>
        <p:txBody>
          <a:bodyPr vert="horz" lIns="91440" tIns="45720" rIns="91440" bIns="45720" rtlCol="0" anchor="t">
            <a:normAutofit/>
          </a:bodyPr>
          <a:lstStyle/>
          <a:p>
            <a:r>
              <a:rPr lang="en-US">
                <a:cs typeface="Calibri"/>
                <a:hlinkClick r:id="rId3"/>
              </a:rPr>
              <a:t>LSBME Permit Renewal  </a:t>
            </a:r>
            <a:r>
              <a:rPr lang="en-US">
                <a:cs typeface="Calibri"/>
              </a:rPr>
              <a:t> </a:t>
            </a:r>
          </a:p>
          <a:p>
            <a:pPr lvl="1"/>
            <a:r>
              <a:rPr lang="en-US">
                <a:ea typeface="+mn-lt"/>
                <a:cs typeface="+mn-lt"/>
              </a:rPr>
              <a:t>Discussion </a:t>
            </a:r>
          </a:p>
        </p:txBody>
      </p:sp>
    </p:spTree>
    <p:extLst>
      <p:ext uri="{BB962C8B-B14F-4D97-AF65-F5344CB8AC3E}">
        <p14:creationId xmlns:p14="http://schemas.microsoft.com/office/powerpoint/2010/main" val="2401355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D27266-8FA8-48C2-957B-4C0BE2567253}"/>
              </a:ext>
            </a:extLst>
          </p:cNvPr>
          <p:cNvSpPr>
            <a:spLocks noGrp="1"/>
          </p:cNvSpPr>
          <p:nvPr>
            <p:ph type="title"/>
          </p:nvPr>
        </p:nvSpPr>
        <p:spPr>
          <a:xfrm>
            <a:off x="635285" y="129087"/>
            <a:ext cx="10972800" cy="922422"/>
          </a:xfrm>
        </p:spPr>
        <p:txBody>
          <a:bodyPr/>
          <a:lstStyle/>
          <a:p>
            <a:r>
              <a:rPr lang="en-US">
                <a:cs typeface="Calibri"/>
              </a:rPr>
              <a:t>Resident Scheduler Reports &amp; Payroll Dates</a:t>
            </a:r>
          </a:p>
        </p:txBody>
      </p:sp>
      <p:sp>
        <p:nvSpPr>
          <p:cNvPr id="3" name="Content Placeholder 2">
            <a:extLst>
              <a:ext uri="{FF2B5EF4-FFF2-40B4-BE49-F238E27FC236}">
                <a16:creationId xmlns:a16="http://schemas.microsoft.com/office/drawing/2014/main" id="{DA4D0C47-AF6F-4778-A77B-A3A4149C4B19}"/>
              </a:ext>
            </a:extLst>
          </p:cNvPr>
          <p:cNvSpPr>
            <a:spLocks noGrp="1"/>
          </p:cNvSpPr>
          <p:nvPr>
            <p:ph idx="1"/>
          </p:nvPr>
        </p:nvSpPr>
        <p:spPr>
          <a:xfrm>
            <a:off x="609600" y="919088"/>
            <a:ext cx="10972800" cy="5034150"/>
          </a:xfrm>
        </p:spPr>
        <p:txBody>
          <a:bodyPr vert="horz" lIns="91440" tIns="45720" rIns="91440" bIns="45720" rtlCol="0" anchor="t">
            <a:normAutofit fontScale="55000" lnSpcReduction="20000"/>
          </a:bodyPr>
          <a:lstStyle/>
          <a:p>
            <a:r>
              <a:rPr lang="en-US" b="1">
                <a:cs typeface="Calibri"/>
              </a:rPr>
              <a:t>BOM Reports</a:t>
            </a:r>
          </a:p>
          <a:p>
            <a:pPr lvl="1"/>
            <a:r>
              <a:rPr lang="en-US">
                <a:cs typeface="Calibri"/>
              </a:rPr>
              <a:t>November BOM Report Due Now!</a:t>
            </a:r>
          </a:p>
          <a:p>
            <a:pPr lvl="1"/>
            <a:r>
              <a:rPr lang="en-US">
                <a:cs typeface="Calibri"/>
              </a:rPr>
              <a:t>December BOM Report due December 1, 2023</a:t>
            </a:r>
            <a:endParaRPr lang="en-US">
              <a:ea typeface="Calibri"/>
              <a:cs typeface="Calibri"/>
            </a:endParaRPr>
          </a:p>
          <a:p>
            <a:pPr lvl="1"/>
            <a:r>
              <a:rPr lang="en-US">
                <a:cs typeface="Calibri"/>
              </a:rPr>
              <a:t>January BOM Report due January 3, 2023</a:t>
            </a:r>
            <a:endParaRPr lang="en-US">
              <a:ea typeface="Calibri"/>
              <a:cs typeface="Calibri"/>
            </a:endParaRPr>
          </a:p>
          <a:p>
            <a:r>
              <a:rPr lang="en-US" b="1">
                <a:cs typeface="Calibri"/>
              </a:rPr>
              <a:t>EOM Reports</a:t>
            </a:r>
          </a:p>
          <a:p>
            <a:pPr lvl="1"/>
            <a:r>
              <a:rPr lang="en-US">
                <a:cs typeface="Calibri"/>
              </a:rPr>
              <a:t>October EOM Report Due Now!</a:t>
            </a:r>
          </a:p>
          <a:p>
            <a:pPr lvl="1"/>
            <a:r>
              <a:rPr lang="en-US">
                <a:cs typeface="Calibri"/>
              </a:rPr>
              <a:t>November EOM Report due December 6, 2023</a:t>
            </a:r>
            <a:endParaRPr lang="en-US">
              <a:ea typeface="Calibri"/>
              <a:cs typeface="Calibri"/>
            </a:endParaRPr>
          </a:p>
          <a:p>
            <a:pPr lvl="1"/>
            <a:r>
              <a:rPr lang="en-US">
                <a:cs typeface="Calibri"/>
              </a:rPr>
              <a:t>Send missing House Officer responses from previous months</a:t>
            </a:r>
          </a:p>
          <a:p>
            <a:pPr marL="457200" lvl="1" indent="0">
              <a:buNone/>
            </a:pPr>
            <a:endParaRPr lang="en-US">
              <a:cs typeface="Calibri"/>
            </a:endParaRPr>
          </a:p>
          <a:p>
            <a:r>
              <a:rPr lang="en-US" b="1">
                <a:cs typeface="Calibri"/>
              </a:rPr>
              <a:t>Payroll Lockout Dates</a:t>
            </a:r>
            <a:endParaRPr lang="en-US" b="1"/>
          </a:p>
          <a:p>
            <a:pPr lvl="1"/>
            <a:r>
              <a:rPr lang="en-US" sz="3200">
                <a:ea typeface="+mn-lt"/>
                <a:cs typeface="+mn-lt"/>
              </a:rPr>
              <a:t>December 1-15 Lockout is December 7, 2023</a:t>
            </a:r>
          </a:p>
          <a:p>
            <a:pPr lvl="1"/>
            <a:r>
              <a:rPr lang="en-US" sz="3200">
                <a:ea typeface="+mn-lt"/>
                <a:cs typeface="+mn-lt"/>
              </a:rPr>
              <a:t>December 16-31 Lockout is December 20, 2023</a:t>
            </a:r>
          </a:p>
          <a:p>
            <a:pPr lvl="1"/>
            <a:r>
              <a:rPr lang="en-US" sz="3200">
                <a:cs typeface="Calibri"/>
              </a:rPr>
              <a:t>Calendar with January – June 2023 dates will be sent out in December.</a:t>
            </a:r>
          </a:p>
          <a:p>
            <a:pPr marL="457200" lvl="1" indent="0">
              <a:buNone/>
            </a:pPr>
            <a:endParaRPr lang="en-US">
              <a:cs typeface="Calibri"/>
            </a:endParaRPr>
          </a:p>
          <a:p>
            <a:pPr marL="0" indent="0">
              <a:buNone/>
            </a:pPr>
            <a:r>
              <a:rPr lang="en-US" b="1">
                <a:cs typeface="Calibri"/>
              </a:rPr>
              <a:t>Change-over Date has not been finalized.  </a:t>
            </a:r>
            <a:r>
              <a:rPr lang="en-US">
                <a:cs typeface="Calibri"/>
              </a:rPr>
              <a:t>if the Program follows this change-over date for House Officer rotation site changes, all Schedules sent to Hospitals must note the monthly change-over date and the dates scheduled to that site must match the dates entered in Resident Scheduler at that site.  Also, if the change-over dates are followed, December rotation ends  the day before the scheduled change-over date in January 2024; January rotation starts on the Change-over date scheduled for the beginning of January2024.  The BOM and EOM Reports dates are run for the month, not the change-over dates, ex: Dec 1-31, 2023 &amp; Jan 1-31, 2024).</a:t>
            </a:r>
          </a:p>
          <a:p>
            <a:pPr marL="457200" lvl="1" indent="0">
              <a:buNone/>
            </a:pPr>
            <a:endParaRPr lang="en-US">
              <a:cs typeface="Calibri"/>
            </a:endParaRPr>
          </a:p>
          <a:p>
            <a:pPr lvl="1"/>
            <a:endParaRPr lang="en-US">
              <a:cs typeface="Calibri"/>
            </a:endParaRPr>
          </a:p>
          <a:p>
            <a:pPr lvl="1"/>
            <a:endParaRPr lang="en-US">
              <a:cs typeface="Calibri"/>
            </a:endParaRPr>
          </a:p>
        </p:txBody>
      </p:sp>
    </p:spTree>
    <p:extLst>
      <p:ext uri="{BB962C8B-B14F-4D97-AF65-F5344CB8AC3E}">
        <p14:creationId xmlns:p14="http://schemas.microsoft.com/office/powerpoint/2010/main" val="9983156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A3C2B0-641C-4AB5-A004-1034AD6298FD}"/>
              </a:ext>
            </a:extLst>
          </p:cNvPr>
          <p:cNvSpPr>
            <a:spLocks noGrp="1"/>
          </p:cNvSpPr>
          <p:nvPr>
            <p:ph type="title"/>
          </p:nvPr>
        </p:nvSpPr>
        <p:spPr/>
        <p:txBody>
          <a:bodyPr/>
          <a:lstStyle/>
          <a:p>
            <a:r>
              <a:rPr lang="en-US">
                <a:cs typeface="Calibri"/>
                <a:hlinkClick r:id="rId2"/>
              </a:rPr>
              <a:t>Residency Planning Day</a:t>
            </a:r>
            <a:r>
              <a:rPr lang="en-US">
                <a:cs typeface="Calibri"/>
              </a:rPr>
              <a:t> – January 2, 2024</a:t>
            </a:r>
            <a:endParaRPr lang="en-US"/>
          </a:p>
        </p:txBody>
      </p:sp>
      <p:sp>
        <p:nvSpPr>
          <p:cNvPr id="3" name="Content Placeholder 2">
            <a:extLst>
              <a:ext uri="{FF2B5EF4-FFF2-40B4-BE49-F238E27FC236}">
                <a16:creationId xmlns:a16="http://schemas.microsoft.com/office/drawing/2014/main" id="{53E80942-0E9C-478B-99F0-F794487F930D}"/>
              </a:ext>
            </a:extLst>
          </p:cNvPr>
          <p:cNvSpPr>
            <a:spLocks noGrp="1"/>
          </p:cNvSpPr>
          <p:nvPr>
            <p:ph idx="1"/>
          </p:nvPr>
        </p:nvSpPr>
        <p:spPr/>
        <p:txBody>
          <a:bodyPr vert="horz" lIns="91440" tIns="45720" rIns="91440" bIns="45720" rtlCol="0" anchor="t">
            <a:normAutofit/>
          </a:bodyPr>
          <a:lstStyle/>
          <a:p>
            <a:r>
              <a:rPr lang="en-US">
                <a:ea typeface="Calibri"/>
                <a:cs typeface="Calibri"/>
              </a:rPr>
              <a:t> Zoom Event</a:t>
            </a:r>
            <a:endParaRPr lang="en-US">
              <a:cs typeface="Calibri"/>
            </a:endParaRPr>
          </a:p>
          <a:p>
            <a:r>
              <a:rPr lang="en-US">
                <a:cs typeface="Calibri"/>
              </a:rPr>
              <a:t>If you have not submitted any changes for details about your program for the Booklet, please do so today</a:t>
            </a:r>
          </a:p>
          <a:p>
            <a:pPr marL="0" indent="0">
              <a:buNone/>
            </a:pPr>
            <a:r>
              <a:rPr lang="en-US">
                <a:cs typeface="Calibri"/>
              </a:rPr>
              <a:t>**If you are not participating in RPD this year you can still submit to the Booklet. Please let me know ASAP!</a:t>
            </a:r>
          </a:p>
          <a:p>
            <a:pPr marL="0" indent="0">
              <a:buNone/>
            </a:pPr>
            <a:endParaRPr lang="en-US">
              <a:cs typeface="Calibri"/>
            </a:endParaRPr>
          </a:p>
        </p:txBody>
      </p:sp>
    </p:spTree>
    <p:extLst>
      <p:ext uri="{BB962C8B-B14F-4D97-AF65-F5344CB8AC3E}">
        <p14:creationId xmlns:p14="http://schemas.microsoft.com/office/powerpoint/2010/main" val="1553521987"/>
      </p:ext>
    </p:extLst>
  </p:cSld>
  <p:clrMapOvr>
    <a:masterClrMapping/>
  </p:clrMapOvr>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8FC6CA915225C4BB9F3585CD0332040" ma:contentTypeVersion="7" ma:contentTypeDescription="Create a new document." ma:contentTypeScope="" ma:versionID="084aeadf619c47b944ddcec653af269d">
  <xsd:schema xmlns:xsd="http://www.w3.org/2001/XMLSchema" xmlns:xs="http://www.w3.org/2001/XMLSchema" xmlns:p="http://schemas.microsoft.com/office/2006/metadata/properties" xmlns:ns2="975e37a8-7f5f-4888-af20-2bf05acb12f4" xmlns:ns3="ce103bb2-26e4-4432-b4c4-0552ce98cd7c" targetNamespace="http://schemas.microsoft.com/office/2006/metadata/properties" ma:root="true" ma:fieldsID="787fdd3be0b1ecefb8d2201f1f616430" ns2:_="" ns3:_="">
    <xsd:import namespace="975e37a8-7f5f-4888-af20-2bf05acb12f4"/>
    <xsd:import namespace="ce103bb2-26e4-4432-b4c4-0552ce98cd7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75e37a8-7f5f-4888-af20-2bf05acb12f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ce103bb2-26e4-4432-b4c4-0552ce98cd7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E261332-D3EB-4BA4-9172-82B5E4211D61}">
  <ds:schemaRefs>
    <ds:schemaRef ds:uri="975e37a8-7f5f-4888-af20-2bf05acb12f4"/>
    <ds:schemaRef ds:uri="ce103bb2-26e4-4432-b4c4-0552ce98cd7c"/>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5B026846-A8FB-4F3A-BAC9-154ECB4745C5}">
  <ds:schemaRefs>
    <ds:schemaRef ds:uri="http://schemas.openxmlformats.org/package/2006/metadata/core-properties"/>
    <ds:schemaRef ds:uri="http://schemas.microsoft.com/office/2006/documentManagement/types"/>
    <ds:schemaRef ds:uri="http://purl.org/dc/elements/1.1/"/>
    <ds:schemaRef ds:uri="ce103bb2-26e4-4432-b4c4-0552ce98cd7c"/>
    <ds:schemaRef ds:uri="http://schemas.microsoft.com/office/2006/metadata/properties"/>
    <ds:schemaRef ds:uri="http://schemas.microsoft.com/office/infopath/2007/PartnerControls"/>
    <ds:schemaRef ds:uri="http://purl.org/dc/terms/"/>
    <ds:schemaRef ds:uri="975e37a8-7f5f-4888-af20-2bf05acb12f4"/>
    <ds:schemaRef ds:uri="http://www.w3.org/XML/1998/namespace"/>
    <ds:schemaRef ds:uri="http://purl.org/dc/dcmitype/"/>
  </ds:schemaRefs>
</ds:datastoreItem>
</file>

<file path=customXml/itemProps3.xml><?xml version="1.0" encoding="utf-8"?>
<ds:datastoreItem xmlns:ds="http://schemas.openxmlformats.org/officeDocument/2006/customXml" ds:itemID="{148FFF27-90EC-42A3-8A6C-641AF411CB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1574</Words>
  <Application>Microsoft Office PowerPoint</Application>
  <PresentationFormat>Widescreen</PresentationFormat>
  <Paragraphs>130</Paragraphs>
  <Slides>14</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Courier New</vt:lpstr>
      <vt:lpstr>1_Office Theme</vt:lpstr>
      <vt:lpstr>Coordinator Meeting</vt:lpstr>
      <vt:lpstr>ACGME Letters</vt:lpstr>
      <vt:lpstr>PLAs, Work Hours, AMA GCEP Modules</vt:lpstr>
      <vt:lpstr>What to do when your house officer resigns?</vt:lpstr>
      <vt:lpstr>NRMP Main March Match</vt:lpstr>
      <vt:lpstr>NRMP</vt:lpstr>
      <vt:lpstr>LSBME</vt:lpstr>
      <vt:lpstr>Resident Scheduler Reports &amp; Payroll Dates</vt:lpstr>
      <vt:lpstr>Residency Planning Day – January 2, 2024</vt:lpstr>
      <vt:lpstr>CAG Pearls</vt:lpstr>
      <vt:lpstr>Welcome and Congrats!</vt:lpstr>
      <vt:lpstr>24-25 coordinator meetings</vt:lpstr>
      <vt:lpstr>Holiday Luncheon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Blakemore, Sara B.</dc:creator>
  <cp:lastModifiedBy>Blakemore, Sara B.</cp:lastModifiedBy>
  <cp:revision>213</cp:revision>
  <dcterms:created xsi:type="dcterms:W3CDTF">2021-06-30T12:57:47Z</dcterms:created>
  <dcterms:modified xsi:type="dcterms:W3CDTF">2023-11-21T16:43:38Z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0x010100E8FC6CA915225C4BB9F3585CD0332040</vt:lpwstr>
  </property>
</Properties>
</file>