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63" r:id="rId6"/>
    <p:sldId id="276" r:id="rId7"/>
    <p:sldId id="271" r:id="rId8"/>
    <p:sldId id="267" r:id="rId9"/>
    <p:sldId id="273" r:id="rId10"/>
    <p:sldId id="261" r:id="rId11"/>
    <p:sldId id="278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F5AC1-47E6-4CBB-9CFA-640A116E8EFB}" v="18" dt="2023-10-10T21:18:05.155"/>
    <p1510:client id="{099923D5-4EF4-4E01-9F4B-5B41FEFAF4F3}" v="7" dt="2023-10-10T21:20:06.518"/>
    <p1510:client id="{0E74B894-E19B-493E-B82A-AEBA5CD47EE5}" v="5" dt="2023-10-11T13:46:30.582"/>
    <p1510:client id="{2467736D-DFB2-45A5-BE29-24E9A3B20F2A}" v="348" dt="2023-10-11T13:45:39.246"/>
    <p1510:client id="{424C69C4-0397-4901-AC53-F54478D80271}" v="126" dt="2023-10-12T14:26:59.446"/>
    <p1510:client id="{45B58B98-EFEA-4C73-B0A9-125550686E35}" v="223" dt="2023-10-11T14:32:17.269"/>
    <p1510:client id="{52E11953-D122-4914-A148-0F2329878DCE}" v="1" dt="2023-10-17T14:15:17.052"/>
    <p1510:client id="{538FBCFE-6181-4C62-AEB5-4BDF206A9228}" v="49" dt="2023-10-16T18:52:34.291"/>
    <p1510:client id="{8B38F98B-DA52-4B6A-852D-A3FA38997CAA}" v="111" dt="2023-10-13T16:24:06.017"/>
    <p1510:client id="{8CB7D3DD-A177-4E30-9A26-129804BD4CD6}" v="9" dt="2023-10-11T13:48:10.411"/>
    <p1510:client id="{C3773292-4A3B-4FE1-B131-3CC9D5105607}" v="6" dt="2023-10-11T13:47:23.429"/>
    <p1510:client id="{C8DEBD68-A485-471A-9A83-A1836A58A8E4}" v="19" dt="2023-10-17T13:32:57.689"/>
    <p1510:client id="{D3C773E4-1436-4FEC-9D12-F9BE1A846216}" v="127" dt="2023-10-17T14:15:03.784"/>
    <p1510:client id="{D9965951-6432-4543-97FD-1D18D278A297}" v="9" dt="2023-10-10T21:17:44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E530-CF5F-4660-A49D-1A4E59DE95B2}" type="datetimeFigureOut">
              <a:rPr lang="en-US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EABC7-EF9F-4B18-A577-27E5197331F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EABC7-EF9F-4B18-A577-27E5197331F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edschool.lsuhsc.edu/medical_education/graduate/FileSubmission/Logon.aspx?ReturnUrl=%2fmedical_education%2fgraduate%2ffileSubmission%2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school.lsuhsc.edu/medical_education/graduate/page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ohrm@lsuhs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blak3\AppData\Local\Microsoft\Windows\INetCache\Content.Outlook\7MROKXCB\UMC%20Tour%20Confidentiality%20Agreement%20and%20Release_2023%20(002)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sthib6@lsuhsc.ed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C16C-7E1D-49C7-8F1B-6A2489C2B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Coordinator Meeting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26860-FD19-4C32-B612-71866314E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October 17, 2023</a:t>
            </a:r>
          </a:p>
        </p:txBody>
      </p:sp>
    </p:spTree>
    <p:extLst>
      <p:ext uri="{BB962C8B-B14F-4D97-AF65-F5344CB8AC3E}">
        <p14:creationId xmlns:p14="http://schemas.microsoft.com/office/powerpoint/2010/main" val="388281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A28-DD1B-4A6F-85EE-243AB642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4759"/>
          </a:xfrm>
        </p:spPr>
        <p:txBody>
          <a:bodyPr/>
          <a:lstStyle/>
          <a:p>
            <a:r>
              <a:rPr lang="en-US" dirty="0">
                <a:cs typeface="Calibri"/>
              </a:rPr>
              <a:t>NI Implementation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7FC064-4678-957C-C2AE-D5721ABA3DE8}"/>
              </a:ext>
            </a:extLst>
          </p:cNvPr>
          <p:cNvSpPr txBox="1"/>
          <p:nvPr/>
        </p:nvSpPr>
        <p:spPr>
          <a:xfrm>
            <a:off x="943523" y="1129229"/>
            <a:ext cx="1093424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cs typeface="Calibri"/>
              </a:rPr>
              <a:t>Natalie presenting at CORE this Thursday (2pm in the large lecture room).</a:t>
            </a:r>
          </a:p>
          <a:p>
            <a:endParaRPr lang="en-US" sz="28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cs typeface="Calibri"/>
              </a:rPr>
              <a:t>What's in it for you? Don't be afraid, we are here for you!</a:t>
            </a:r>
            <a:endParaRPr lang="en-US" sz="2800" dirty="0">
              <a:ea typeface="Calibri"/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cs typeface="Calibri"/>
              </a:rPr>
              <a:t>3 Phases of Implementation </a:t>
            </a:r>
            <a:endParaRPr lang="en-US" sz="2800" dirty="0">
              <a:ea typeface="Calibri"/>
              <a:cs typeface="Calibri"/>
            </a:endParaRPr>
          </a:p>
          <a:p>
            <a:endParaRPr lang="en-US" sz="28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cs typeface="Calibri"/>
              </a:rPr>
              <a:t>Hybrid meet up for Phase 1 first week in November: 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cs typeface="Calibri"/>
              </a:rPr>
              <a:t>Nov 8th @ 2pm-3pm  , Nov 9th @ 10am-11am</a:t>
            </a:r>
            <a:endParaRPr lang="en-US" sz="2800" dirty="0">
              <a:ea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ea typeface="Calibri"/>
                <a:cs typeface="Calibri"/>
              </a:rPr>
              <a:t>Large Lecture room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>
                <a:ea typeface="Calibri"/>
                <a:cs typeface="Calibri"/>
              </a:rPr>
              <a:t>**Bring your laptops**</a:t>
            </a:r>
          </a:p>
        </p:txBody>
      </p:sp>
    </p:spTree>
    <p:extLst>
      <p:ext uri="{BB962C8B-B14F-4D97-AF65-F5344CB8AC3E}">
        <p14:creationId xmlns:p14="http://schemas.microsoft.com/office/powerpoint/2010/main" val="12161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A28-DD1B-4A6F-85EE-243AB642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4759"/>
          </a:xfrm>
        </p:spPr>
        <p:txBody>
          <a:bodyPr/>
          <a:lstStyle/>
          <a:p>
            <a:r>
              <a:rPr lang="en-US">
                <a:cs typeface="Calibri"/>
              </a:rPr>
              <a:t>Flu Shots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3DC9-F7CB-46F1-833C-5AB58CBC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42" y="1097062"/>
            <a:ext cx="10972800" cy="48281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Font typeface="Arial,Sans-Serif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</a:rPr>
              <a:t>Received as of this morning: 117</a:t>
            </a:r>
            <a:endParaRPr lang="en-US" sz="1200" dirty="0">
              <a:ea typeface="+mn-lt"/>
              <a:cs typeface="+mn-lt"/>
            </a:endParaRPr>
          </a:p>
          <a:p>
            <a:pPr lvl="1">
              <a:buFont typeface="Arial,Sans-Serif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  <a:hlinkClick r:id="rId2"/>
              </a:rPr>
              <a:t>GME Electronic Document Submission </a:t>
            </a:r>
            <a:endParaRPr lang="en-US" sz="1200" dirty="0">
              <a:ea typeface="+mn-lt"/>
              <a:cs typeface="+mn-lt"/>
            </a:endParaRPr>
          </a:p>
          <a:p>
            <a:pPr lvl="1">
              <a:buFont typeface="Arial,Sans-Serif" panose="020B0604020202020204" pitchFamily="34" charset="0"/>
              <a:buChar char="•"/>
            </a:pPr>
            <a:endParaRPr lang="en-US" sz="1800" dirty="0">
              <a:ea typeface="+mn-lt"/>
              <a:cs typeface="+mn-lt"/>
            </a:endParaRPr>
          </a:p>
          <a:p>
            <a:pPr marL="857250" lvl="1" indent="-457200">
              <a:buFont typeface="Arial,Sans-Serif" panose="020B0604020202020204" pitchFamily="34" charset="0"/>
              <a:buChar char="•"/>
            </a:pPr>
            <a:r>
              <a:rPr lang="en-US" sz="1800" dirty="0">
                <a:ea typeface="+mn-lt"/>
                <a:cs typeface="+mn-lt"/>
              </a:rPr>
              <a:t>LSU HSC Flu Fair: 10/19, 10/25, 10/26, 11/2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8F718-FF47-3CD5-C2BF-DF0D7365C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061" y="2445990"/>
            <a:ext cx="4193755" cy="3792983"/>
          </a:xfrm>
          <a:prstGeom prst="rect">
            <a:avLst/>
          </a:prstGeom>
        </p:spPr>
      </p:pic>
      <p:pic>
        <p:nvPicPr>
          <p:cNvPr id="4" name="Picture 3" descr="A white paper with black text&#10;&#10;Description automatically generated">
            <a:extLst>
              <a:ext uri="{FF2B5EF4-FFF2-40B4-BE49-F238E27FC236}">
                <a16:creationId xmlns:a16="http://schemas.microsoft.com/office/drawing/2014/main" id="{D575995A-617F-F6C2-2986-7C4C20949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810" y="2448875"/>
            <a:ext cx="4267199" cy="35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7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A28-DD1B-4A6F-85EE-243AB642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4759"/>
          </a:xfrm>
        </p:spPr>
        <p:txBody>
          <a:bodyPr/>
          <a:lstStyle/>
          <a:p>
            <a:r>
              <a:rPr lang="en-US">
                <a:cs typeface="Calibri"/>
              </a:rPr>
              <a:t>CDS/Opioid Training Update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3DC9-F7CB-46F1-833C-5AB58CBC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05" y="1239414"/>
            <a:ext cx="10972800" cy="46606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US" dirty="0">
                <a:cs typeface="Calibri"/>
              </a:rPr>
              <a:t>As of 10/11/23: 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Outstanding: 94 </a:t>
            </a:r>
            <a:endParaRPr lang="en-US">
              <a:ea typeface="Calibri"/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 dirty="0">
                <a:cs typeface="Calibri"/>
              </a:rPr>
              <a:t>What next?</a:t>
            </a:r>
          </a:p>
          <a:p>
            <a:pPr lvl="1"/>
            <a:endParaRPr lang="en-US" sz="4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2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A28-DD1B-4A6F-85EE-243AB642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Beeper Audit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3DC9-F7CB-46F1-833C-5AB58CBC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68" y="1223388"/>
            <a:ext cx="109728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GME Pagers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# beepers unaccounted for: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IM: 4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Neurosurgery: 4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ENT: 3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Addiction Psych: 1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Child Psych: 3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Surgery: 5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Plastics: 1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48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A28-DD1B-4A6F-85EE-243AB642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062" y="235561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/>
              <a:t>PM-11 Form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17F8A28-E41D-1577-BE69-B99E1A3010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95408" y="1101970"/>
            <a:ext cx="4028106" cy="4525963"/>
          </a:xfrm>
          <a:noFill/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8708168-67FB-2DEE-11A6-1ECA9E61A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Department Head must fill out questions 7-10 on page 2. </a:t>
            </a:r>
          </a:p>
          <a:p>
            <a:r>
              <a:rPr lang="en-US" dirty="0">
                <a:ea typeface="Calibri"/>
                <a:cs typeface="Calibri"/>
              </a:rPr>
              <a:t>Dean's Office </a:t>
            </a:r>
          </a:p>
          <a:p>
            <a:r>
              <a:rPr lang="en-US" dirty="0">
                <a:cs typeface="Calibri"/>
              </a:rPr>
              <a:t>VCAA for ultimate approval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35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E4F4-A114-439B-B233-6C3DB295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120"/>
            <a:ext cx="10972800" cy="1143000"/>
          </a:xfrm>
        </p:spPr>
        <p:txBody>
          <a:bodyPr/>
          <a:lstStyle/>
          <a:p>
            <a:r>
              <a:rPr lang="en-US" dirty="0">
                <a:cs typeface="Calibri"/>
              </a:rPr>
              <a:t>CAG Pearls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348DB-D1F9-4899-A826-893B74C4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5508"/>
            <a:ext cx="10972800" cy="47040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+mn-lt"/>
                <a:cs typeface="+mn-lt"/>
              </a:rPr>
              <a:t>Only work should be logged as duty hours </a:t>
            </a:r>
          </a:p>
          <a:p>
            <a:r>
              <a:rPr lang="en-US" sz="1800">
                <a:ea typeface="+mn-lt"/>
                <a:cs typeface="+mn-lt"/>
              </a:rPr>
              <a:t>PSLF forms must go to HR </a:t>
            </a:r>
            <a:r>
              <a:rPr lang="en-US" sz="1800" dirty="0">
                <a:ea typeface="+mn-lt"/>
                <a:cs typeface="+mn-lt"/>
                <a:hlinkClick r:id="rId3"/>
              </a:rPr>
              <a:t>nohrm@lsuhsc.edu</a:t>
            </a:r>
            <a:r>
              <a:rPr lang="en-US" sz="1800" dirty="0">
                <a:ea typeface="+mn-lt"/>
                <a:cs typeface="+mn-lt"/>
              </a:rPr>
              <a:t> 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ea typeface="+mn-lt"/>
                <a:cs typeface="+mn-lt"/>
              </a:rPr>
              <a:t>Update resident physical address at least annually in the case that there is an emergency.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ea typeface="+mn-lt"/>
                <a:cs typeface="+mn-lt"/>
              </a:rPr>
              <a:t>Residents access  ERAS applications unless they are doing formal interviews (ex: chiefs)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ea typeface="+mn-lt"/>
                <a:cs typeface="+mn-lt"/>
              </a:rPr>
              <a:t>Introductions for zoom interviews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ea typeface="+mn-lt"/>
                <a:cs typeface="+mn-lt"/>
              </a:rPr>
              <a:t>Consider pros and cons of using timers on zoom 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Pay attention to "preferred names" in ERAS </a:t>
            </a:r>
          </a:p>
          <a:p>
            <a:r>
              <a:rPr lang="en-US" sz="1800" dirty="0">
                <a:ea typeface="+mn-lt"/>
                <a:cs typeface="+mn-lt"/>
              </a:rPr>
              <a:t>O drive v T drive </a:t>
            </a:r>
            <a:endParaRPr lang="en-US" sz="1800">
              <a:cs typeface="Calibri"/>
            </a:endParaRPr>
          </a:p>
          <a:p>
            <a:r>
              <a:rPr lang="en-US" sz="1800" dirty="0">
                <a:cs typeface="Calibri"/>
              </a:rPr>
              <a:t>Use only the email address listed in ERAS for communication with applicants. </a:t>
            </a:r>
          </a:p>
          <a:p>
            <a:pPr marL="0" indent="0" algn="ctr">
              <a:buNone/>
            </a:pPr>
            <a:r>
              <a:rPr lang="en-US" sz="4800" dirty="0">
                <a:cs typeface="Calibri"/>
              </a:rPr>
              <a:t>SHOUT OUTS!</a:t>
            </a:r>
          </a:p>
        </p:txBody>
      </p:sp>
    </p:spTree>
    <p:extLst>
      <p:ext uri="{BB962C8B-B14F-4D97-AF65-F5344CB8AC3E}">
        <p14:creationId xmlns:p14="http://schemas.microsoft.com/office/powerpoint/2010/main" val="61260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E4F4-A114-439B-B233-6C3DB295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120"/>
            <a:ext cx="10972800" cy="1143000"/>
          </a:xfrm>
        </p:spPr>
        <p:txBody>
          <a:bodyPr/>
          <a:lstStyle/>
          <a:p>
            <a:r>
              <a:rPr lang="en-US">
                <a:cs typeface="Calibri"/>
              </a:rPr>
              <a:t>Reminders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348DB-D1F9-4899-A826-893B74C47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9591"/>
            <a:ext cx="10972800" cy="478872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CORE this Thursday in the large lecture room **in-person attendance highly encouraged</a:t>
            </a:r>
          </a:p>
          <a:p>
            <a:r>
              <a:rPr lang="en-US" b="1" dirty="0">
                <a:ea typeface="+mn-lt"/>
                <a:cs typeface="+mn-lt"/>
              </a:rPr>
              <a:t>Exit Packets: 23 missing </a:t>
            </a:r>
          </a:p>
          <a:p>
            <a:r>
              <a:rPr lang="en-US" b="1" dirty="0">
                <a:ea typeface="+mn-lt"/>
                <a:cs typeface="+mn-lt"/>
              </a:rPr>
              <a:t>UMC Tour Confidentiality Agreement and Release: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  <a:hlinkClick r:id="rId2"/>
              </a:rPr>
              <a:t>2023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BOM Reports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October BOM Reports Due Now</a:t>
            </a:r>
          </a:p>
          <a:p>
            <a:pPr lvl="1"/>
            <a:r>
              <a:rPr lang="en-US" dirty="0">
                <a:ea typeface="+mn-lt"/>
                <a:cs typeface="+mn-lt"/>
              </a:rPr>
              <a:t>November BOM Reports  - Due November 1, 2023</a:t>
            </a:r>
          </a:p>
          <a:p>
            <a:r>
              <a:rPr lang="en-US" b="1" dirty="0">
                <a:ea typeface="+mn-lt"/>
                <a:cs typeface="+mn-lt"/>
              </a:rPr>
              <a:t>September EOM Reports</a:t>
            </a:r>
            <a:r>
              <a:rPr lang="en-US" dirty="0">
                <a:ea typeface="+mn-lt"/>
                <a:cs typeface="+mn-lt"/>
              </a:rPr>
              <a:t> – Due Now</a:t>
            </a:r>
          </a:p>
          <a:p>
            <a:pPr lvl="1"/>
            <a:r>
              <a:rPr lang="en-US" dirty="0">
                <a:ea typeface="+mn-lt"/>
                <a:cs typeface="+mn-lt"/>
              </a:rPr>
              <a:t>Submit CSOF electronic PER 3s if applicable when submitting EOM Reports</a:t>
            </a:r>
          </a:p>
          <a:p>
            <a:r>
              <a:rPr lang="en-US" b="1" dirty="0">
                <a:ea typeface="+mn-lt"/>
                <a:cs typeface="+mn-lt"/>
              </a:rPr>
              <a:t>Quarterly Review: 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Review if House Officer Leave is recorded correctly in Resident Scheduler between July – September 2023</a:t>
            </a:r>
          </a:p>
          <a:p>
            <a:pPr lvl="1"/>
            <a:r>
              <a:rPr lang="en-US" dirty="0">
                <a:ea typeface="+mn-lt"/>
                <a:cs typeface="+mn-lt"/>
              </a:rPr>
              <a:t>Send Missing House Officer Responses that were not included with for July – September 2023 EOM Reports</a:t>
            </a:r>
          </a:p>
          <a:p>
            <a:r>
              <a:rPr lang="en-US" b="1" dirty="0">
                <a:ea typeface="+mn-lt"/>
                <a:cs typeface="+mn-lt"/>
              </a:rPr>
              <a:t>Payroll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Payroll Locks </a:t>
            </a:r>
          </a:p>
          <a:p>
            <a:endParaRPr lang="en-US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42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D678596-CE5E-7B2F-8820-CB030D7C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357" y="502405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"/>
                <a:cs typeface="Calibri"/>
              </a:rPr>
              <a:t>Savannah Thibodeaux: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>
                <a:ea typeface="+mj-lt"/>
                <a:cs typeface="+mj-lt"/>
                <a:hlinkClick r:id="rId2"/>
              </a:rPr>
              <a:t>sthib6@lsuhsc.edu</a:t>
            </a:r>
            <a:r>
              <a:rPr lang="en-US" dirty="0">
                <a:ea typeface="+mj-lt"/>
                <a:cs typeface="+mj-lt"/>
              </a:rPr>
              <a:t> </a:t>
            </a:r>
            <a:br>
              <a:rPr lang="en-US" dirty="0">
                <a:ea typeface="Calibri"/>
                <a:cs typeface="Calibri"/>
              </a:rPr>
            </a:br>
            <a:r>
              <a:rPr lang="en-US" dirty="0">
                <a:ea typeface="Calibri"/>
                <a:cs typeface="Calibri"/>
              </a:rPr>
              <a:t> </a:t>
            </a:r>
            <a:r>
              <a:rPr lang="en-US" dirty="0" err="1">
                <a:ea typeface="Calibri"/>
                <a:cs typeface="Calibri"/>
              </a:rPr>
              <a:t>EQUiP</a:t>
            </a:r>
            <a:r>
              <a:rPr lang="en-US" dirty="0">
                <a:ea typeface="Calibri"/>
                <a:cs typeface="Calibri"/>
              </a:rPr>
              <a:t> coordinator </a:t>
            </a:r>
            <a:endParaRPr lang="en-US" dirty="0">
              <a:cs typeface="Calibri"/>
            </a:endParaRPr>
          </a:p>
        </p:txBody>
      </p:sp>
      <p:pic>
        <p:nvPicPr>
          <p:cNvPr id="2" name="Picture 1" descr="Welcome Banner&quot; Images – Browse 2,627 Stock Photos, Vectors, and Video |  Adobe Stock">
            <a:extLst>
              <a:ext uri="{FF2B5EF4-FFF2-40B4-BE49-F238E27FC236}">
                <a16:creationId xmlns:a16="http://schemas.microsoft.com/office/drawing/2014/main" id="{AC29F241-B2AC-74A1-2757-43F404F9A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529" y="366751"/>
            <a:ext cx="7727747" cy="438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5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7" ma:contentTypeDescription="Create a new document." ma:contentTypeScope="" ma:versionID="084aeadf619c47b944ddcec653af269d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787fdd3be0b1ecefb8d2201f1f616430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0DF78-5418-446E-8CBE-64724BBEC35D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B026846-A8FB-4F3A-BAC9-154ECB4745C5}">
  <ds:schemaRefs>
    <ds:schemaRef ds:uri="http://schemas.microsoft.com/office/infopath/2007/PartnerControls"/>
    <ds:schemaRef ds:uri="ce103bb2-26e4-4432-b4c4-0552ce98cd7c"/>
    <ds:schemaRef ds:uri="http://purl.org/dc/elements/1.1/"/>
    <ds:schemaRef ds:uri="http://schemas.microsoft.com/office/2006/metadata/properties"/>
    <ds:schemaRef ds:uri="975e37a8-7f5f-4888-af20-2bf05acb12f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8FFF27-90EC-42A3-8A6C-641AF411CB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368</Words>
  <Application>Microsoft Office PowerPoint</Application>
  <PresentationFormat>Widescreen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Arial,Sans-Serif</vt:lpstr>
      <vt:lpstr>Calibri</vt:lpstr>
      <vt:lpstr>Courier New</vt:lpstr>
      <vt:lpstr>1_Office Theme</vt:lpstr>
      <vt:lpstr>Coordinator Meeting </vt:lpstr>
      <vt:lpstr>NI Implementation </vt:lpstr>
      <vt:lpstr>Flu Shots</vt:lpstr>
      <vt:lpstr>CDS/Opioid Training Update</vt:lpstr>
      <vt:lpstr>Beeper Audit</vt:lpstr>
      <vt:lpstr>PM-11 Form</vt:lpstr>
      <vt:lpstr>CAG Pearls</vt:lpstr>
      <vt:lpstr>Reminders </vt:lpstr>
      <vt:lpstr>Savannah Thibodeaux: sthib6@lsuhsc.edu   EQUiP coordinator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Blakemore, Sara B.</dc:creator>
  <cp:lastModifiedBy>Blakemore, Sara B.</cp:lastModifiedBy>
  <cp:revision>223</cp:revision>
  <dcterms:created xsi:type="dcterms:W3CDTF">2021-06-30T12:57:47Z</dcterms:created>
  <dcterms:modified xsi:type="dcterms:W3CDTF">2023-10-17T14:15:17Z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