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5"/>
  </p:notesMasterIdLst>
  <p:sldIdLst>
    <p:sldId id="256" r:id="rId5"/>
    <p:sldId id="270" r:id="rId6"/>
    <p:sldId id="272" r:id="rId7"/>
    <p:sldId id="274" r:id="rId8"/>
    <p:sldId id="263" r:id="rId9"/>
    <p:sldId id="271" r:id="rId10"/>
    <p:sldId id="273" r:id="rId11"/>
    <p:sldId id="267" r:id="rId12"/>
    <p:sldId id="275"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AE524-DC58-4130-AA11-BFCF1F1CD2F6}" v="148" dt="2022-10-17T14:02:55.826"/>
    <p1510:client id="{046986F5-7126-44D2-8EE9-06F85BCDD722}" v="1" dt="2022-10-17T20:25:45.158"/>
    <p1510:client id="{0EE5B4F7-E64F-4C1E-B490-1577073BB543}" v="27" dt="2022-10-13T16:11:17.056"/>
    <p1510:client id="{15402EC4-7934-4E88-A4DE-AC1EB595B004}" v="285" dt="2021-10-18T21:17:24.430"/>
    <p1510:client id="{1542E153-F6F7-4C95-817E-B69DE72EAA8B}" v="111" dt="2021-10-19T15:38:53.108"/>
    <p1510:client id="{33CA7CE2-CF4C-42AF-AFA6-F6A6130D65F4}" v="132" dt="2021-10-19T12:51:32.423"/>
    <p1510:client id="{41BCE104-473B-44D3-A135-4C1CA75F9180}" v="3" dt="2022-10-18T13:50:11.215"/>
    <p1510:client id="{45D1ABC8-2DD8-45A7-823F-E67F6CD9E6FB}" v="34" dt="2022-10-10T19:08:44.678"/>
    <p1510:client id="{484C2E56-1008-4F5C-B5C2-2C1A7E4EFBF1}" v="106" dt="2022-10-18T13:28:58.580"/>
    <p1510:client id="{4937DC37-8835-467D-96E0-D90DF9450705}" v="53" dt="2021-10-14T14:08:39.419"/>
    <p1510:client id="{4D4CFB39-2F5E-49C3-966C-FBA70CC5FE90}" v="320" dt="2022-10-17T16:01:08.037"/>
    <p1510:client id="{583A9E1C-FBDB-4840-9A77-357D29CB754A}" v="92" dt="2021-10-18T20:22:59.622"/>
    <p1510:client id="{62A1D500-0B57-4E1E-9AC7-96D77A151404}" v="863" dt="2021-10-18T18:44:15.115"/>
    <p1510:client id="{6EFF9F27-F5BB-4D4A-9D21-4853889E12A4}" v="95" dt="2022-10-17T13:05:36.517"/>
    <p1510:client id="{6FD4CF60-6573-4740-8115-800F208FDF8C}" v="555" dt="2021-10-19T12:22:47.255"/>
    <p1510:client id="{840B64E7-0FD4-44DB-A8B0-29C068E1D7FC}" v="2" dt="2021-10-14T13:56:23.229"/>
    <p1510:client id="{9AA7C84E-0E98-4A94-B7D5-97E4495FD7DE}" v="3" dt="2021-10-14T13:52:10.042"/>
    <p1510:client id="{9E2F123A-3EE6-43E4-9AD2-1B4B523DA080}" v="726" dt="2021-10-18T18:31:59.814"/>
    <p1510:client id="{AA714FB0-05A3-4ED3-8BFD-B9E025AF9BA2}" v="4" dt="2021-10-14T13:48:43.960"/>
    <p1510:client id="{B12394A2-1E60-4BBD-9243-3FEEAFBAE987}" v="19" dt="2022-10-03T16:02:47.467"/>
    <p1510:client id="{B60B7FEB-EAD1-450F-85CA-4FB85DBACC79}" v="1" dt="2021-10-14T13:51:42.794"/>
    <p1510:client id="{B7747138-BA5D-4722-818B-29FF68050C93}" v="265" dt="2022-10-14T19:39:33.846"/>
    <p1510:client id="{C7C0594A-A091-4063-966D-163AC8FA2004}" v="304" dt="2021-10-19T13:07:22.067"/>
    <p1510:client id="{CD83290E-493E-46A4-9E9B-4931174BB48E}" v="14" dt="2022-10-11T17:02:50.663"/>
    <p1510:client id="{D2586707-87A5-4225-8A97-FB39AA6B1292}" v="219" dt="2021-10-13T16:07:37.260"/>
    <p1510:client id="{D3A199A5-35F8-404A-9485-514457B82238}" v="4" dt="2021-10-18T20:25:16.168"/>
    <p1510:client id="{DDA566F6-B139-4046-8EF2-CD382EFED4FE}" v="13" dt="2021-10-14T18:24:02.019"/>
    <p1510:client id="{F2C14E70-113B-471C-BF11-039C8FCD33F9}" v="307" dt="2021-10-18T16:27:23.190"/>
    <p1510:client id="{F4E529D1-5B24-4D61-9B38-CCF3F24A0275}" v="27" dt="2022-10-10T19:05:55.387"/>
    <p1510:client id="{F573F6B3-80A1-488E-83F2-E672973A0637}" v="70" dt="2022-10-13T18:37:59.678"/>
    <p1510:client id="{F85DF6B4-EB0D-4DEE-86EE-6632C4A1A162}" v="1029" dt="2021-10-18T18:26:24.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E530-CF5F-4660-A49D-1A4E59DE95B2}" type="datetimeFigureOut">
              <a:rPr lang="en-US"/>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ABC7-EF9F-4B18-A577-27E5197331F0}" type="slidenum">
              <a:rPr lang="en-US"/>
              <a:t>‹#›</a:t>
            </a:fld>
            <a:endParaRPr lang="en-US"/>
          </a:p>
        </p:txBody>
      </p:sp>
    </p:spTree>
    <p:extLst>
      <p:ext uri="{BB962C8B-B14F-4D97-AF65-F5344CB8AC3E}">
        <p14:creationId xmlns:p14="http://schemas.microsoft.com/office/powerpoint/2010/main" val="220924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10/18/2022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10/18/2022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10/18/2022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10/18/2022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edschool.lsuhsc.edu/medical_education/graduate/FileSubmission/Logon.aspx?ReturnUrl=%2fmedical_education%2fgraduate%2ffileSubmission%2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medschool.lsuhsc.edu/medical_education/graduate/pag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cain2@lsuhsc.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C16C-7E1D-49C7-8F1B-6A2489C2BD8E}"/>
              </a:ext>
            </a:extLst>
          </p:cNvPr>
          <p:cNvSpPr>
            <a:spLocks noGrp="1"/>
          </p:cNvSpPr>
          <p:nvPr>
            <p:ph type="ctrTitle"/>
          </p:nvPr>
        </p:nvSpPr>
        <p:spPr/>
        <p:txBody>
          <a:bodyPr/>
          <a:lstStyle/>
          <a:p>
            <a:r>
              <a:rPr lang="en-US">
                <a:cs typeface="Calibri"/>
              </a:rPr>
              <a:t>Coordinator Meeting </a:t>
            </a:r>
            <a:endParaRPr lang="en-US"/>
          </a:p>
        </p:txBody>
      </p:sp>
      <p:sp>
        <p:nvSpPr>
          <p:cNvPr id="3" name="Subtitle 2">
            <a:extLst>
              <a:ext uri="{FF2B5EF4-FFF2-40B4-BE49-F238E27FC236}">
                <a16:creationId xmlns:a16="http://schemas.microsoft.com/office/drawing/2014/main" id="{0A226860-FD19-4C32-B612-71866314E36E}"/>
              </a:ext>
            </a:extLst>
          </p:cNvPr>
          <p:cNvSpPr>
            <a:spLocks noGrp="1"/>
          </p:cNvSpPr>
          <p:nvPr>
            <p:ph type="subTitle" idx="1"/>
          </p:nvPr>
        </p:nvSpPr>
        <p:spPr/>
        <p:txBody>
          <a:bodyPr vert="horz" lIns="91440" tIns="45720" rIns="91440" bIns="45720" rtlCol="0" anchor="t">
            <a:normAutofit fontScale="92500" lnSpcReduction="20000"/>
          </a:bodyPr>
          <a:lstStyle/>
          <a:p>
            <a:r>
              <a:rPr lang="en-US">
                <a:cs typeface="Calibri"/>
              </a:rPr>
              <a:t>October 18, 2022</a:t>
            </a:r>
          </a:p>
          <a:p>
            <a:r>
              <a:rPr lang="en-US">
                <a:cs typeface="Calibri"/>
              </a:rPr>
              <a:t>Coordinator Subgroup, Flu Shots, Opioid/CDS Certificates, PM-11, Beeper Audit, Duty Hours, Reminders</a:t>
            </a:r>
          </a:p>
        </p:txBody>
      </p:sp>
    </p:spTree>
    <p:extLst>
      <p:ext uri="{BB962C8B-B14F-4D97-AF65-F5344CB8AC3E}">
        <p14:creationId xmlns:p14="http://schemas.microsoft.com/office/powerpoint/2010/main" val="388281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CE4F4-A114-439B-B233-6C3DB2953E82}"/>
              </a:ext>
            </a:extLst>
          </p:cNvPr>
          <p:cNvSpPr>
            <a:spLocks noGrp="1"/>
          </p:cNvSpPr>
          <p:nvPr>
            <p:ph type="title"/>
          </p:nvPr>
        </p:nvSpPr>
        <p:spPr>
          <a:xfrm>
            <a:off x="609600" y="45120"/>
            <a:ext cx="10972800" cy="1143000"/>
          </a:xfrm>
        </p:spPr>
        <p:txBody>
          <a:bodyPr/>
          <a:lstStyle/>
          <a:p>
            <a:r>
              <a:rPr lang="en-US">
                <a:cs typeface="Calibri"/>
              </a:rPr>
              <a:t>Reminders </a:t>
            </a:r>
            <a:endParaRPr lang="en-US"/>
          </a:p>
        </p:txBody>
      </p:sp>
      <p:sp>
        <p:nvSpPr>
          <p:cNvPr id="3" name="Content Placeholder 2">
            <a:extLst>
              <a:ext uri="{FF2B5EF4-FFF2-40B4-BE49-F238E27FC236}">
                <a16:creationId xmlns:a16="http://schemas.microsoft.com/office/drawing/2014/main" id="{7E6348DB-D1F9-4899-A826-893B74C47FC8}"/>
              </a:ext>
            </a:extLst>
          </p:cNvPr>
          <p:cNvSpPr>
            <a:spLocks noGrp="1"/>
          </p:cNvSpPr>
          <p:nvPr>
            <p:ph idx="1"/>
          </p:nvPr>
        </p:nvSpPr>
        <p:spPr>
          <a:xfrm>
            <a:off x="609600" y="1189591"/>
            <a:ext cx="10972800" cy="4788721"/>
          </a:xfrm>
        </p:spPr>
        <p:txBody>
          <a:bodyPr vert="horz" lIns="91440" tIns="45720" rIns="91440" bIns="45720" rtlCol="0" anchor="t">
            <a:normAutofit fontScale="62500" lnSpcReduction="20000"/>
          </a:bodyPr>
          <a:lstStyle/>
          <a:p>
            <a:r>
              <a:rPr lang="en-US" b="1">
                <a:ea typeface="+mn-lt"/>
                <a:cs typeface="+mn-lt"/>
              </a:rPr>
              <a:t>LCMC Physician Recruitment Event: </a:t>
            </a:r>
          </a:p>
          <a:p>
            <a:pPr lvl="1"/>
            <a:r>
              <a:rPr lang="en-US">
                <a:ea typeface="+mn-lt"/>
                <a:cs typeface="+mn-lt"/>
              </a:rPr>
              <a:t>UMC-NO Conference Room J</a:t>
            </a:r>
          </a:p>
          <a:p>
            <a:pPr lvl="1"/>
            <a:r>
              <a:rPr lang="en-US">
                <a:ea typeface="+mn-lt"/>
                <a:cs typeface="+mn-lt"/>
              </a:rPr>
              <a:t>Thursday, November 10th </a:t>
            </a:r>
          </a:p>
          <a:p>
            <a:pPr lvl="1"/>
            <a:r>
              <a:rPr lang="en-US">
                <a:ea typeface="+mn-lt"/>
                <a:cs typeface="+mn-lt"/>
              </a:rPr>
              <a:t>3:30-5:30pm</a:t>
            </a:r>
          </a:p>
          <a:p>
            <a:r>
              <a:rPr lang="en-US" b="1">
                <a:ea typeface="+mn-lt"/>
                <a:cs typeface="+mn-lt"/>
              </a:rPr>
              <a:t>BOM Reports</a:t>
            </a:r>
            <a:endParaRPr lang="en-US">
              <a:ea typeface="+mn-lt"/>
              <a:cs typeface="+mn-lt"/>
            </a:endParaRPr>
          </a:p>
          <a:p>
            <a:pPr lvl="1"/>
            <a:r>
              <a:rPr lang="en-US">
                <a:ea typeface="+mn-lt"/>
                <a:cs typeface="+mn-lt"/>
              </a:rPr>
              <a:t>October BOM Reports Due Now</a:t>
            </a:r>
          </a:p>
          <a:p>
            <a:pPr lvl="1"/>
            <a:r>
              <a:rPr lang="en-US">
                <a:ea typeface="+mn-lt"/>
                <a:cs typeface="+mn-lt"/>
              </a:rPr>
              <a:t>November BOM Reports  - Due November 1, 2022</a:t>
            </a:r>
          </a:p>
          <a:p>
            <a:r>
              <a:rPr lang="en-US" b="1">
                <a:ea typeface="+mn-lt"/>
                <a:cs typeface="+mn-lt"/>
              </a:rPr>
              <a:t>September EOM Reports</a:t>
            </a:r>
            <a:r>
              <a:rPr lang="en-US">
                <a:ea typeface="+mn-lt"/>
                <a:cs typeface="+mn-lt"/>
              </a:rPr>
              <a:t> – Due Now</a:t>
            </a:r>
          </a:p>
          <a:p>
            <a:pPr lvl="1"/>
            <a:r>
              <a:rPr lang="en-US">
                <a:ea typeface="+mn-lt"/>
                <a:cs typeface="+mn-lt"/>
              </a:rPr>
              <a:t>Submit CSOF electronic PER 3s if applicable when submitting EOM Reports</a:t>
            </a:r>
          </a:p>
          <a:p>
            <a:r>
              <a:rPr lang="en-US" b="1">
                <a:ea typeface="+mn-lt"/>
                <a:cs typeface="+mn-lt"/>
              </a:rPr>
              <a:t>Quarterly Review:  </a:t>
            </a:r>
            <a:endParaRPr lang="en-US">
              <a:ea typeface="+mn-lt"/>
              <a:cs typeface="+mn-lt"/>
            </a:endParaRPr>
          </a:p>
          <a:p>
            <a:pPr lvl="1"/>
            <a:r>
              <a:rPr lang="en-US">
                <a:ea typeface="+mn-lt"/>
                <a:cs typeface="+mn-lt"/>
              </a:rPr>
              <a:t>Review if House Officer Leave is recorded correctly in Resident Scheduler between July – September 2022</a:t>
            </a:r>
          </a:p>
          <a:p>
            <a:pPr lvl="1"/>
            <a:r>
              <a:rPr lang="en-US">
                <a:ea typeface="+mn-lt"/>
                <a:cs typeface="+mn-lt"/>
              </a:rPr>
              <a:t>Send Missing House Officer Responses that were not included with for July – September 2022 EOM Reports</a:t>
            </a:r>
          </a:p>
          <a:p>
            <a:r>
              <a:rPr lang="en-US" b="1">
                <a:ea typeface="+mn-lt"/>
                <a:cs typeface="+mn-lt"/>
              </a:rPr>
              <a:t>Payroll</a:t>
            </a:r>
            <a:endParaRPr lang="en-US">
              <a:ea typeface="+mn-lt"/>
              <a:cs typeface="+mn-lt"/>
            </a:endParaRPr>
          </a:p>
          <a:p>
            <a:pPr lvl="1"/>
            <a:r>
              <a:rPr lang="en-US">
                <a:ea typeface="+mn-lt"/>
                <a:cs typeface="+mn-lt"/>
              </a:rPr>
              <a:t>Payroll Locks Wednesday, October 26, 2022, for October 16-31,2022 Payroll</a:t>
            </a:r>
          </a:p>
          <a:p>
            <a:endParaRPr lang="en-US" b="1">
              <a:cs typeface="Calibri"/>
            </a:endParaRPr>
          </a:p>
        </p:txBody>
      </p:sp>
    </p:spTree>
    <p:extLst>
      <p:ext uri="{BB962C8B-B14F-4D97-AF65-F5344CB8AC3E}">
        <p14:creationId xmlns:p14="http://schemas.microsoft.com/office/powerpoint/2010/main" val="61260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p:txBody>
          <a:bodyPr/>
          <a:lstStyle/>
          <a:p>
            <a:r>
              <a:rPr lang="en-US">
                <a:ea typeface="+mj-lt"/>
                <a:cs typeface="+mj-lt"/>
              </a:rPr>
              <a:t>Coordinator </a:t>
            </a:r>
            <a:r>
              <a:rPr lang="en-US">
                <a:cs typeface="Calibri"/>
              </a:rPr>
              <a:t>Meeting/Training Planning Group</a:t>
            </a:r>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643095" y="1307124"/>
            <a:ext cx="10972800" cy="4525963"/>
          </a:xfrm>
        </p:spPr>
        <p:txBody>
          <a:bodyPr vert="horz" lIns="91440" tIns="45720" rIns="91440" bIns="45720" rtlCol="0" anchor="t">
            <a:normAutofit fontScale="40000" lnSpcReduction="20000"/>
          </a:bodyPr>
          <a:lstStyle/>
          <a:p>
            <a:r>
              <a:rPr lang="en-US" b="1">
                <a:ea typeface="+mn-lt"/>
                <a:cs typeface="+mn-lt"/>
              </a:rPr>
              <a:t>Purpose</a:t>
            </a:r>
            <a:r>
              <a:rPr lang="en-US">
                <a:ea typeface="+mn-lt"/>
                <a:cs typeface="+mn-lt"/>
              </a:rPr>
              <a:t>: Improve communication between program coordinators and GME staff relating to meeting and training content, create meeting agendas and GME led training calendars for program coordinators, and to create best practices regarding program coordinator tasks.   </a:t>
            </a:r>
            <a:endParaRPr lang="en-US">
              <a:cs typeface="Calibri"/>
            </a:endParaRPr>
          </a:p>
          <a:p>
            <a:r>
              <a:rPr lang="en-US" b="1">
                <a:ea typeface="+mn-lt"/>
                <a:cs typeface="+mn-lt"/>
              </a:rPr>
              <a:t>Goals</a:t>
            </a:r>
            <a:r>
              <a:rPr lang="en-US">
                <a:ea typeface="+mn-lt"/>
                <a:cs typeface="+mn-lt"/>
              </a:rPr>
              <a:t>: </a:t>
            </a:r>
            <a:endParaRPr lang="en-US"/>
          </a:p>
          <a:p>
            <a:pPr lvl="1"/>
            <a:r>
              <a:rPr lang="en-US">
                <a:ea typeface="+mn-lt"/>
                <a:cs typeface="+mn-lt"/>
              </a:rPr>
              <a:t>Ensure meeting content quality by reviewing information provided, timing of information, and method of information sharing. </a:t>
            </a:r>
            <a:endParaRPr lang="en-US">
              <a:cs typeface="Calibri"/>
            </a:endParaRPr>
          </a:p>
          <a:p>
            <a:pPr lvl="1"/>
            <a:r>
              <a:rPr lang="en-US">
                <a:ea typeface="+mn-lt"/>
                <a:cs typeface="+mn-lt"/>
              </a:rPr>
              <a:t>Create training calendar for the year (monthly GME/subgroup led trainings)</a:t>
            </a:r>
            <a:endParaRPr lang="en-US">
              <a:cs typeface="Calibri"/>
            </a:endParaRPr>
          </a:p>
          <a:p>
            <a:pPr>
              <a:buFont typeface="Arial"/>
              <a:buChar char="•"/>
            </a:pPr>
            <a:r>
              <a:rPr lang="en-US" b="1">
                <a:cs typeface="Calibri"/>
              </a:rPr>
              <a:t>Structure: </a:t>
            </a:r>
            <a:endParaRPr lang="en-US">
              <a:ea typeface="+mn-lt"/>
              <a:cs typeface="+mn-lt"/>
            </a:endParaRPr>
          </a:p>
          <a:p>
            <a:pPr marL="1028700" lvl="1">
              <a:buFont typeface="Arial"/>
              <a:buChar char="–"/>
            </a:pPr>
            <a:r>
              <a:rPr lang="en-US">
                <a:cs typeface="Calibri"/>
              </a:rPr>
              <a:t>Length of commitment </a:t>
            </a:r>
            <a:endParaRPr lang="en-US">
              <a:ea typeface="+mn-lt"/>
              <a:cs typeface="+mn-lt"/>
            </a:endParaRPr>
          </a:p>
          <a:p>
            <a:pPr marL="1428750" lvl="2" indent="-285750">
              <a:buFont typeface="Arial"/>
              <a:buChar char="•"/>
            </a:pPr>
            <a:r>
              <a:rPr lang="en-US">
                <a:cs typeface="Calibri"/>
              </a:rPr>
              <a:t>Year 1: Start in January 2022- 1.5 commitment</a:t>
            </a:r>
            <a:endParaRPr lang="en-US">
              <a:ea typeface="+mn-lt"/>
              <a:cs typeface="+mn-lt"/>
            </a:endParaRPr>
          </a:p>
          <a:p>
            <a:pPr marL="1885950" lvl="3" indent="-285750">
              <a:buFont typeface="Arial"/>
              <a:buChar char="–"/>
            </a:pPr>
            <a:r>
              <a:rPr lang="en-US">
                <a:cs typeface="Calibri"/>
              </a:rPr>
              <a:t>January 2022- July 2023</a:t>
            </a:r>
            <a:endParaRPr lang="en-US">
              <a:ea typeface="+mn-lt"/>
              <a:cs typeface="+mn-lt"/>
            </a:endParaRPr>
          </a:p>
          <a:p>
            <a:pPr marL="1028700" lvl="1">
              <a:buFont typeface="Arial"/>
              <a:buChar char="–"/>
            </a:pPr>
            <a:r>
              <a:rPr lang="en-US">
                <a:cs typeface="Calibri"/>
              </a:rPr>
              <a:t># Members: </a:t>
            </a:r>
            <a:endParaRPr lang="en-US">
              <a:ea typeface="+mn-lt"/>
              <a:cs typeface="+mn-lt"/>
            </a:endParaRPr>
          </a:p>
          <a:p>
            <a:pPr marL="1428750" lvl="2" indent="-285750">
              <a:buFont typeface="Arial"/>
              <a:buChar char="•"/>
            </a:pPr>
            <a:r>
              <a:rPr lang="en-US">
                <a:cs typeface="Calibri"/>
              </a:rPr>
              <a:t>6 total- 1 GME member and 5 program coordinators </a:t>
            </a:r>
            <a:endParaRPr lang="en-US">
              <a:ea typeface="+mn-lt"/>
              <a:cs typeface="+mn-lt"/>
            </a:endParaRPr>
          </a:p>
          <a:p>
            <a:pPr marL="1028700" lvl="1">
              <a:buFont typeface="Arial"/>
              <a:buChar char="–"/>
            </a:pPr>
            <a:r>
              <a:rPr lang="en-US">
                <a:cs typeface="Calibri"/>
              </a:rPr>
              <a:t>Monthly/quarterly meetings? </a:t>
            </a:r>
            <a:endParaRPr lang="en-US">
              <a:ea typeface="+mn-lt"/>
              <a:cs typeface="+mn-lt"/>
            </a:endParaRPr>
          </a:p>
          <a:p>
            <a:pPr marL="1428750" lvl="2" indent="-285750">
              <a:buFont typeface="Arial"/>
              <a:buChar char="•"/>
            </a:pPr>
            <a:r>
              <a:rPr lang="en-US">
                <a:cs typeface="Calibri"/>
              </a:rPr>
              <a:t>Once a month with intention of transitioning to quarterly </a:t>
            </a:r>
            <a:endParaRPr lang="en-US">
              <a:ea typeface="+mn-lt"/>
              <a:cs typeface="+mn-lt"/>
            </a:endParaRPr>
          </a:p>
          <a:p>
            <a:pPr marL="1028700" lvl="1">
              <a:buFont typeface="Arial"/>
              <a:buChar char="–"/>
            </a:pPr>
            <a:r>
              <a:rPr lang="en-US">
                <a:cs typeface="Calibri"/>
              </a:rPr>
              <a:t>Agendas provided by GME member</a:t>
            </a:r>
            <a:endParaRPr lang="en-US">
              <a:ea typeface="+mn-lt"/>
              <a:cs typeface="+mn-lt"/>
            </a:endParaRPr>
          </a:p>
          <a:p>
            <a:pPr marL="1428750" lvl="2" indent="-285750">
              <a:buFont typeface="Arial"/>
              <a:buChar char="•"/>
            </a:pPr>
            <a:r>
              <a:rPr lang="en-US">
                <a:cs typeface="Calibri"/>
              </a:rPr>
              <a:t>Meeting and training topics for the year</a:t>
            </a:r>
            <a:endParaRPr lang="en-US">
              <a:ea typeface="+mn-lt"/>
              <a:cs typeface="+mn-lt"/>
            </a:endParaRPr>
          </a:p>
          <a:p>
            <a:pPr marL="1028700" lvl="1">
              <a:buFont typeface="Arial"/>
              <a:buChar char="–"/>
            </a:pPr>
            <a:r>
              <a:rPr lang="en-US">
                <a:cs typeface="Calibri"/>
              </a:rPr>
              <a:t>Set action plans, deadlines, and group expectations in first meeting. </a:t>
            </a:r>
            <a:endParaRPr lang="en-US">
              <a:ea typeface="+mn-lt"/>
              <a:cs typeface="+mn-lt"/>
            </a:endParaRPr>
          </a:p>
          <a:p>
            <a:pPr marL="1028700" lvl="1">
              <a:buFont typeface="Arial"/>
              <a:buChar char="–"/>
            </a:pPr>
            <a:endParaRPr lang="en-US" b="1">
              <a:ea typeface="+mn-lt"/>
              <a:cs typeface="+mn-lt"/>
            </a:endParaRPr>
          </a:p>
          <a:p>
            <a:pPr>
              <a:buFont typeface="Arial"/>
              <a:buChar char="•"/>
            </a:pPr>
            <a:r>
              <a:rPr lang="en-US" b="1">
                <a:ea typeface="+mn-lt"/>
                <a:cs typeface="+mn-lt"/>
              </a:rPr>
              <a:t>Membership Criteria:</a:t>
            </a:r>
            <a:r>
              <a:rPr lang="en-US">
                <a:ea typeface="+mn-lt"/>
                <a:cs typeface="+mn-lt"/>
              </a:rPr>
              <a:t> Each of the following criteria must be filled by one of more of the group members: </a:t>
            </a:r>
          </a:p>
          <a:p>
            <a:pPr lvl="1"/>
            <a:r>
              <a:rPr lang="en-US">
                <a:ea typeface="+mn-lt"/>
                <a:cs typeface="+mn-lt"/>
              </a:rPr>
              <a:t>GME member(s)</a:t>
            </a:r>
            <a:endParaRPr lang="en-US">
              <a:cs typeface="Calibri"/>
            </a:endParaRPr>
          </a:p>
          <a:p>
            <a:pPr lvl="1"/>
            <a:r>
              <a:rPr lang="en-US">
                <a:ea typeface="+mn-lt"/>
                <a:cs typeface="+mn-lt"/>
              </a:rPr>
              <a:t>3 Residency Program Coordinators</a:t>
            </a:r>
            <a:endParaRPr lang="en-US">
              <a:cs typeface="Calibri"/>
            </a:endParaRPr>
          </a:p>
          <a:p>
            <a:pPr lvl="1">
              <a:buFont typeface="Arial"/>
              <a:buChar char="–"/>
            </a:pPr>
            <a:r>
              <a:rPr lang="en-US">
                <a:ea typeface="+mn-lt"/>
                <a:cs typeface="+mn-lt"/>
              </a:rPr>
              <a:t>2 Fellowship Program Coordinators </a:t>
            </a:r>
          </a:p>
          <a:p>
            <a:pPr lvl="1"/>
            <a:r>
              <a:rPr lang="en-US">
                <a:ea typeface="+mn-lt"/>
                <a:cs typeface="+mn-lt"/>
              </a:rPr>
              <a:t>Length of position </a:t>
            </a:r>
            <a:endParaRPr lang="en-US">
              <a:cs typeface="Calibri"/>
            </a:endParaRPr>
          </a:p>
          <a:p>
            <a:pPr marL="1028700" lvl="1">
              <a:buFont typeface="Arial"/>
              <a:buChar char="–"/>
            </a:pPr>
            <a:r>
              <a:rPr lang="en-US">
                <a:ea typeface="+mn-lt"/>
                <a:cs typeface="+mn-lt"/>
              </a:rPr>
              <a:t>Under 3 years in program coordinator role.</a:t>
            </a:r>
            <a:endParaRPr lang="en-US"/>
          </a:p>
          <a:p>
            <a:pPr marL="1028700" lvl="1">
              <a:buFont typeface="Arial"/>
              <a:buChar char="–"/>
            </a:pPr>
            <a:r>
              <a:rPr lang="en-US">
                <a:ea typeface="+mn-lt"/>
                <a:cs typeface="+mn-lt"/>
              </a:rPr>
              <a:t>3+ years in program coordinator role.</a:t>
            </a:r>
            <a:endParaRPr lang="en-US"/>
          </a:p>
          <a:p>
            <a:pPr marL="1028700" lvl="1">
              <a:buFont typeface="Arial"/>
              <a:buChar char="–"/>
            </a:pPr>
            <a:r>
              <a:rPr lang="en-US">
                <a:ea typeface="+mn-lt"/>
                <a:cs typeface="+mn-lt"/>
              </a:rPr>
              <a:t>Program coordinator from outside the New Orleans area (i.e. Baton Rouge, Lake Charles, Bogalusa)</a:t>
            </a:r>
            <a:endParaRPr lang="en-US"/>
          </a:p>
          <a:p>
            <a:pPr lvl="1" indent="0">
              <a:buFont typeface="Arial"/>
              <a:buNone/>
            </a:pPr>
            <a:endParaRPr lang="en-US">
              <a:cs typeface="Calibri"/>
            </a:endParaRPr>
          </a:p>
          <a:p>
            <a:endParaRPr lang="en-US">
              <a:cs typeface="Calibri"/>
            </a:endParaRPr>
          </a:p>
        </p:txBody>
      </p:sp>
    </p:spTree>
    <p:extLst>
      <p:ext uri="{BB962C8B-B14F-4D97-AF65-F5344CB8AC3E}">
        <p14:creationId xmlns:p14="http://schemas.microsoft.com/office/powerpoint/2010/main" val="24837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p:txBody>
          <a:bodyPr>
            <a:normAutofit fontScale="90000"/>
          </a:bodyPr>
          <a:lstStyle/>
          <a:p>
            <a:r>
              <a:rPr lang="en-US">
                <a:cs typeface="Calibri"/>
              </a:rPr>
              <a:t>Meeting/Training Planning Coordinator Group Cont.</a:t>
            </a:r>
            <a:endParaRPr lang="en-US"/>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643095" y="1307124"/>
            <a:ext cx="10972800" cy="4525963"/>
          </a:xfrm>
        </p:spPr>
        <p:txBody>
          <a:bodyPr vert="horz" lIns="91440" tIns="45720" rIns="91440" bIns="45720" rtlCol="0" anchor="t">
            <a:normAutofit fontScale="70000" lnSpcReduction="20000"/>
          </a:bodyPr>
          <a:lstStyle/>
          <a:p>
            <a:r>
              <a:rPr lang="en-US" b="1">
                <a:ea typeface="+mn-lt"/>
                <a:cs typeface="+mn-lt"/>
              </a:rPr>
              <a:t>Member Selection: </a:t>
            </a:r>
            <a:endParaRPr lang="en-US">
              <a:ea typeface="+mn-lt"/>
              <a:cs typeface="+mn-lt"/>
            </a:endParaRPr>
          </a:p>
          <a:p>
            <a:pPr lvl="1"/>
            <a:r>
              <a:rPr lang="en-US">
                <a:ea typeface="+mn-lt"/>
                <a:cs typeface="+mn-lt"/>
              </a:rPr>
              <a:t>All five coordinator positions will be peer nominated. GME will provide a nomination method and program coordinators will nominate the peer(s) they wish to participate in the group. GME will select members based off membership criteria. GME will offer membership positions once all five positions are selected. If a nominated coordinator does not wish to participate in the group GME will select another member based off criteria mentioned above. </a:t>
            </a:r>
            <a:endParaRPr lang="en-US">
              <a:cs typeface="Calibri"/>
            </a:endParaRPr>
          </a:p>
          <a:p>
            <a:r>
              <a:rPr lang="en-US" b="1">
                <a:ea typeface="+mn-lt"/>
                <a:cs typeface="+mn-lt"/>
              </a:rPr>
              <a:t>Group Expectations: </a:t>
            </a:r>
            <a:endParaRPr lang="en-US"/>
          </a:p>
          <a:p>
            <a:pPr lvl="1"/>
            <a:r>
              <a:rPr lang="en-US">
                <a:ea typeface="+mn-lt"/>
                <a:cs typeface="+mn-lt"/>
              </a:rPr>
              <a:t>Group Members may be expected to present topics at the monthly program coordinator meetings and trainings should that member feel comfortable doing so and have a good grasp of topic knowledge. </a:t>
            </a:r>
            <a:endParaRPr lang="en-US">
              <a:cs typeface="Calibri"/>
            </a:endParaRPr>
          </a:p>
          <a:p>
            <a:pPr lvl="1"/>
            <a:r>
              <a:rPr lang="en-US">
                <a:ea typeface="+mn-lt"/>
                <a:cs typeface="+mn-lt"/>
              </a:rPr>
              <a:t>Group members will agree on best practices for certain aspects of the program coordinator role and share these at meetings. </a:t>
            </a:r>
            <a:endParaRPr lang="en-US">
              <a:cs typeface="Calibri"/>
            </a:endParaRPr>
          </a:p>
          <a:p>
            <a:pPr lvl="1"/>
            <a:r>
              <a:rPr lang="en-US">
                <a:ea typeface="+mn-lt"/>
                <a:cs typeface="+mn-lt"/>
              </a:rPr>
              <a:t>Group members will be invited to certain meetings the GME office has, internally and externally, throughout the year to provide program coordinator insight. </a:t>
            </a:r>
          </a:p>
          <a:p>
            <a:endParaRPr lang="en-US" b="1">
              <a:ea typeface="+mn-lt"/>
              <a:cs typeface="+mn-lt"/>
            </a:endParaRPr>
          </a:p>
          <a:p>
            <a:endParaRPr lang="en-US">
              <a:cs typeface="Calibri"/>
            </a:endParaRPr>
          </a:p>
          <a:p>
            <a:endParaRPr lang="en-US">
              <a:cs typeface="Calibri"/>
            </a:endParaRPr>
          </a:p>
        </p:txBody>
      </p:sp>
    </p:spTree>
    <p:extLst>
      <p:ext uri="{BB962C8B-B14F-4D97-AF65-F5344CB8AC3E}">
        <p14:creationId xmlns:p14="http://schemas.microsoft.com/office/powerpoint/2010/main" val="60092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p:txBody>
          <a:bodyPr>
            <a:normAutofit fontScale="90000"/>
          </a:bodyPr>
          <a:lstStyle/>
          <a:p>
            <a:r>
              <a:rPr lang="en-US">
                <a:cs typeface="Calibri"/>
              </a:rPr>
              <a:t>Meeting/Training Planning Coordinator Group Cont.</a:t>
            </a:r>
            <a:endParaRPr lang="en-US"/>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643095" y="1307124"/>
            <a:ext cx="10972800" cy="4525963"/>
          </a:xfrm>
        </p:spPr>
        <p:txBody>
          <a:bodyPr vert="horz" lIns="91440" tIns="45720" rIns="91440" bIns="45720" rtlCol="0" anchor="t">
            <a:normAutofit/>
          </a:bodyPr>
          <a:lstStyle/>
          <a:p>
            <a:r>
              <a:rPr lang="en-US" b="1">
                <a:ea typeface="+mn-lt"/>
                <a:cs typeface="+mn-lt"/>
              </a:rPr>
              <a:t>Timeline</a:t>
            </a:r>
            <a:endParaRPr lang="en-US">
              <a:ea typeface="+mn-lt"/>
              <a:cs typeface="+mn-lt"/>
            </a:endParaRPr>
          </a:p>
          <a:p>
            <a:pPr lvl="1"/>
            <a:r>
              <a:rPr lang="en-US">
                <a:ea typeface="+mn-lt"/>
                <a:cs typeface="+mn-lt"/>
              </a:rPr>
              <a:t>November: peer nominations</a:t>
            </a:r>
          </a:p>
          <a:p>
            <a:pPr lvl="1"/>
            <a:r>
              <a:rPr lang="en-US">
                <a:ea typeface="+mn-lt"/>
                <a:cs typeface="+mn-lt"/>
              </a:rPr>
              <a:t>December: group selection</a:t>
            </a:r>
          </a:p>
          <a:p>
            <a:pPr lvl="1"/>
            <a:r>
              <a:rPr lang="en-US">
                <a:cs typeface="Calibri"/>
              </a:rPr>
              <a:t>January: first group meeting (TBD)</a:t>
            </a:r>
          </a:p>
          <a:p>
            <a:endParaRPr lang="en-US" b="1">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28886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a:xfrm>
            <a:off x="609600" y="274638"/>
            <a:ext cx="10972800" cy="1024759"/>
          </a:xfrm>
        </p:spPr>
        <p:txBody>
          <a:bodyPr/>
          <a:lstStyle/>
          <a:p>
            <a:r>
              <a:rPr lang="en-US">
                <a:cs typeface="Calibri"/>
              </a:rPr>
              <a:t>Flu Shots</a:t>
            </a:r>
            <a:endParaRPr lang="en-US"/>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659842" y="1097062"/>
            <a:ext cx="10972800" cy="4828135"/>
          </a:xfrm>
        </p:spPr>
        <p:txBody>
          <a:bodyPr vert="horz" lIns="91440" tIns="45720" rIns="91440" bIns="45720" rtlCol="0" anchor="t">
            <a:normAutofit lnSpcReduction="10000"/>
          </a:bodyPr>
          <a:lstStyle/>
          <a:p>
            <a:pPr lvl="1">
              <a:buFont typeface="Arial,Sans-Serif" panose="020B0604020202020204" pitchFamily="34" charset="0"/>
              <a:buChar char="•"/>
            </a:pPr>
            <a:r>
              <a:rPr lang="en-US" sz="1800">
                <a:ea typeface="+mn-lt"/>
                <a:cs typeface="+mn-lt"/>
              </a:rPr>
              <a:t>Complete: about 113</a:t>
            </a:r>
            <a:endParaRPr lang="en-US" sz="1200">
              <a:ea typeface="+mn-lt"/>
              <a:cs typeface="+mn-lt"/>
            </a:endParaRPr>
          </a:p>
          <a:p>
            <a:pPr lvl="1">
              <a:buFont typeface="Arial,Sans-Serif" panose="020B0604020202020204" pitchFamily="34" charset="0"/>
              <a:buChar char="•"/>
            </a:pPr>
            <a:r>
              <a:rPr lang="en-US" sz="1800">
                <a:ea typeface="+mn-lt"/>
                <a:cs typeface="+mn-lt"/>
                <a:hlinkClick r:id="rId2"/>
              </a:rPr>
              <a:t>GME Electronic Document Submission </a:t>
            </a:r>
            <a:endParaRPr lang="en-US" sz="1200">
              <a:ea typeface="+mn-lt"/>
              <a:cs typeface="+mn-lt"/>
            </a:endParaRPr>
          </a:p>
          <a:p>
            <a:pPr marL="457200" lvl="1" indent="0">
              <a:buNone/>
            </a:pPr>
            <a:endParaRPr lang="en-US" sz="1200">
              <a:ea typeface="+mn-lt"/>
              <a:cs typeface="+mn-lt"/>
            </a:endParaRPr>
          </a:p>
          <a:p>
            <a:pPr lvl="1">
              <a:spcBef>
                <a:spcPts val="20"/>
              </a:spcBef>
              <a:buFont typeface="Arial,Sans-Serif" panose="020B0604020202020204" pitchFamily="34" charset="0"/>
              <a:buChar char="•"/>
            </a:pPr>
            <a:r>
              <a:rPr lang="en-US" sz="1800">
                <a:ea typeface="+mn-lt"/>
                <a:cs typeface="+mn-lt"/>
              </a:rPr>
              <a:t>VA: </a:t>
            </a:r>
          </a:p>
          <a:p>
            <a:pPr marL="1200150" lvl="2" indent="-342900">
              <a:spcBef>
                <a:spcPts val="20"/>
              </a:spcBef>
              <a:buFont typeface="Arial,Sans-Serif" panose="020B0604020202020204" pitchFamily="34" charset="0"/>
              <a:buChar char="•"/>
            </a:pPr>
            <a:r>
              <a:rPr lang="en-US" sz="1200">
                <a:ea typeface="+mn-lt"/>
                <a:cs typeface="+mn-lt"/>
              </a:rPr>
              <a:t>Walk-ins at the Vaccine Center- 1A 301-302. First floor main hallway next to the PERC (Patient Education Resource Center). </a:t>
            </a:r>
          </a:p>
          <a:p>
            <a:pPr marL="1200150" lvl="2" indent="-342900">
              <a:spcBef>
                <a:spcPts val="20"/>
              </a:spcBef>
              <a:buFont typeface="Arial,Sans-Serif" panose="020B0604020202020204" pitchFamily="34" charset="0"/>
              <a:buChar char="•"/>
            </a:pPr>
            <a:endParaRPr lang="en-US" sz="1200">
              <a:ea typeface="+mn-lt"/>
              <a:cs typeface="+mn-lt"/>
            </a:endParaRPr>
          </a:p>
          <a:p>
            <a:pPr lvl="1">
              <a:buFont typeface="Arial,Sans-Serif" panose="020B0604020202020204" pitchFamily="34" charset="0"/>
              <a:buChar char="•"/>
            </a:pPr>
            <a:r>
              <a:rPr lang="en-US" sz="1800">
                <a:ea typeface="+mn-lt"/>
                <a:cs typeface="+mn-lt"/>
              </a:rPr>
              <a:t>Childrens: walk-ins: </a:t>
            </a:r>
          </a:p>
          <a:p>
            <a:pPr marL="1200150" lvl="2" indent="-342900">
              <a:buFont typeface="Arial,Sans-Serif" panose="020B0604020202020204" pitchFamily="34" charset="0"/>
              <a:buChar char="•"/>
            </a:pPr>
            <a:r>
              <a:rPr lang="en-US" sz="1200">
                <a:ea typeface="+mn-lt"/>
                <a:cs typeface="+mn-lt"/>
              </a:rPr>
              <a:t>9:30-11am: </a:t>
            </a:r>
            <a:r>
              <a:rPr lang="en-US" sz="1200" b="1">
                <a:ea typeface="+mn-lt"/>
                <a:cs typeface="+mn-lt"/>
              </a:rPr>
              <a:t>9/19/22, 9/20/22, 9/21/22, 9/27/22</a:t>
            </a:r>
            <a:endParaRPr lang="en-US" sz="1200">
              <a:ea typeface="+mn-lt"/>
              <a:cs typeface="+mn-lt"/>
            </a:endParaRPr>
          </a:p>
          <a:p>
            <a:pPr marL="1200150" lvl="2" indent="-342900">
              <a:buFont typeface="Arial,Sans-Serif" panose="020B0604020202020204" pitchFamily="34" charset="0"/>
              <a:buChar char="•"/>
            </a:pPr>
            <a:r>
              <a:rPr lang="en-US" sz="1200">
                <a:ea typeface="+mn-lt"/>
                <a:cs typeface="+mn-lt"/>
              </a:rPr>
              <a:t>7:30-10:30am:</a:t>
            </a:r>
            <a:r>
              <a:rPr lang="en-US" sz="1200" b="1">
                <a:ea typeface="+mn-lt"/>
                <a:cs typeface="+mn-lt"/>
              </a:rPr>
              <a:t> 9/28/22 </a:t>
            </a:r>
            <a:endParaRPr lang="en-US" sz="1200">
              <a:ea typeface="+mn-lt"/>
              <a:cs typeface="+mn-lt"/>
            </a:endParaRPr>
          </a:p>
          <a:p>
            <a:pPr lvl="1">
              <a:buFont typeface="Arial,Sans-Serif" panose="020B0604020202020204" pitchFamily="34" charset="0"/>
              <a:buChar char="•"/>
            </a:pPr>
            <a:endParaRPr lang="en-US" sz="1200">
              <a:ea typeface="+mn-lt"/>
              <a:cs typeface="+mn-lt"/>
            </a:endParaRPr>
          </a:p>
          <a:p>
            <a:pPr lvl="1">
              <a:buFont typeface="Arial,Sans-Serif" panose="020B0604020202020204" pitchFamily="34" charset="0"/>
              <a:buChar char="•"/>
            </a:pPr>
            <a:r>
              <a:rPr lang="en-US" sz="1800">
                <a:ea typeface="+mn-lt"/>
                <a:cs typeface="+mn-lt"/>
              </a:rPr>
              <a:t>LCMC: </a:t>
            </a:r>
            <a:endParaRPr lang="en-US" sz="1800">
              <a:cs typeface="Calibri"/>
            </a:endParaRPr>
          </a:p>
          <a:p>
            <a:pPr lvl="2">
              <a:buChar char="•"/>
            </a:pPr>
            <a:r>
              <a:rPr lang="en-US" sz="1200" b="1">
                <a:ea typeface="+mn-lt"/>
                <a:cs typeface="+mn-lt"/>
              </a:rPr>
              <a:t>Wed, October 19: </a:t>
            </a:r>
            <a:r>
              <a:rPr lang="en-US" sz="1200">
                <a:ea typeface="+mn-lt"/>
                <a:cs typeface="+mn-lt"/>
              </a:rPr>
              <a:t>6 am-9 pm </a:t>
            </a:r>
            <a:endParaRPr lang="en-US" sz="1200">
              <a:cs typeface="Calibri"/>
            </a:endParaRPr>
          </a:p>
          <a:p>
            <a:pPr lvl="3"/>
            <a:r>
              <a:rPr lang="en-US" sz="1200" b="1">
                <a:ea typeface="+mn-lt"/>
                <a:cs typeface="+mn-lt"/>
              </a:rPr>
              <a:t>NOEH</a:t>
            </a:r>
            <a:r>
              <a:rPr lang="en-US" sz="1200">
                <a:ea typeface="+mn-lt"/>
                <a:cs typeface="+mn-lt"/>
              </a:rPr>
              <a:t> Main Conference Room – First floor </a:t>
            </a:r>
            <a:endParaRPr lang="en-US" sz="1200">
              <a:cs typeface="Calibri"/>
            </a:endParaRPr>
          </a:p>
          <a:p>
            <a:pPr lvl="2"/>
            <a:r>
              <a:rPr lang="en-US" sz="1200" b="1">
                <a:ea typeface="+mn-lt"/>
                <a:cs typeface="+mn-lt"/>
              </a:rPr>
              <a:t>Fri,  October 21: </a:t>
            </a:r>
            <a:r>
              <a:rPr lang="en-US" sz="1200">
                <a:ea typeface="+mn-lt"/>
                <a:cs typeface="+mn-lt"/>
              </a:rPr>
              <a:t>9 am–1 pm </a:t>
            </a:r>
          </a:p>
          <a:p>
            <a:pPr lvl="3"/>
            <a:r>
              <a:rPr lang="en-US" sz="1200" b="1">
                <a:ea typeface="+mn-lt"/>
                <a:cs typeface="+mn-lt"/>
              </a:rPr>
              <a:t>Touro </a:t>
            </a:r>
            <a:r>
              <a:rPr lang="en-US" sz="1200">
                <a:ea typeface="+mn-lt"/>
                <a:cs typeface="+mn-lt"/>
              </a:rPr>
              <a:t> Coliseum Room </a:t>
            </a:r>
            <a:endParaRPr lang="en-US" sz="1200">
              <a:cs typeface="Calibri"/>
            </a:endParaRPr>
          </a:p>
          <a:p>
            <a:pPr lvl="2"/>
            <a:r>
              <a:rPr lang="en-US" sz="1200" b="1">
                <a:ea typeface="+mn-lt"/>
                <a:cs typeface="+mn-lt"/>
              </a:rPr>
              <a:t>Mon, October 24: </a:t>
            </a:r>
            <a:r>
              <a:rPr lang="en-US" sz="1200">
                <a:ea typeface="+mn-lt"/>
                <a:cs typeface="+mn-lt"/>
              </a:rPr>
              <a:t>7:30 am–3 pm </a:t>
            </a:r>
            <a:endParaRPr lang="en-US" sz="1200">
              <a:cs typeface="Calibri"/>
            </a:endParaRPr>
          </a:p>
          <a:p>
            <a:pPr lvl="3"/>
            <a:r>
              <a:rPr lang="en-US" sz="1200" b="1">
                <a:ea typeface="+mn-lt"/>
                <a:cs typeface="+mn-lt"/>
              </a:rPr>
              <a:t>Touro</a:t>
            </a:r>
            <a:r>
              <a:rPr lang="en-US" sz="1200">
                <a:ea typeface="+mn-lt"/>
                <a:cs typeface="+mn-lt"/>
              </a:rPr>
              <a:t>  Coliseum Room </a:t>
            </a:r>
            <a:endParaRPr lang="en-US" sz="1200">
              <a:cs typeface="Calibri"/>
            </a:endParaRPr>
          </a:p>
          <a:p>
            <a:pPr lvl="2"/>
            <a:r>
              <a:rPr lang="en-US" sz="1200" b="1">
                <a:ea typeface="+mn-lt"/>
                <a:cs typeface="+mn-lt"/>
              </a:rPr>
              <a:t>Tues, October 25: </a:t>
            </a:r>
            <a:r>
              <a:rPr lang="en-US" sz="1200">
                <a:ea typeface="+mn-lt"/>
                <a:cs typeface="+mn-lt"/>
              </a:rPr>
              <a:t>6:30 am-8 pm </a:t>
            </a:r>
            <a:endParaRPr lang="en-US" sz="1200">
              <a:cs typeface="Calibri"/>
            </a:endParaRPr>
          </a:p>
          <a:p>
            <a:pPr lvl="3"/>
            <a:r>
              <a:rPr lang="en-US" sz="1200" b="1">
                <a:ea typeface="+mn-lt"/>
                <a:cs typeface="+mn-lt"/>
              </a:rPr>
              <a:t>UMC</a:t>
            </a:r>
            <a:r>
              <a:rPr lang="en-US" sz="1200">
                <a:ea typeface="+mn-lt"/>
                <a:cs typeface="+mn-lt"/>
              </a:rPr>
              <a:t> Conference Center Room C </a:t>
            </a:r>
            <a:endParaRPr lang="en-US" sz="1200">
              <a:cs typeface="Calibri"/>
            </a:endParaRPr>
          </a:p>
          <a:p>
            <a:pPr lvl="2"/>
            <a:r>
              <a:rPr lang="en-US" sz="1200" b="1">
                <a:ea typeface="+mn-lt"/>
                <a:cs typeface="+mn-lt"/>
              </a:rPr>
              <a:t>Wed, October 26: </a:t>
            </a:r>
            <a:r>
              <a:rPr lang="en-US" sz="1200">
                <a:ea typeface="+mn-lt"/>
                <a:cs typeface="+mn-lt"/>
              </a:rPr>
              <a:t>6:30 am-8 pm </a:t>
            </a:r>
            <a:endParaRPr lang="en-US" sz="1200">
              <a:cs typeface="Calibri"/>
            </a:endParaRPr>
          </a:p>
          <a:p>
            <a:pPr lvl="3"/>
            <a:r>
              <a:rPr lang="en-US" sz="1200" b="1">
                <a:ea typeface="+mn-lt"/>
                <a:cs typeface="+mn-lt"/>
              </a:rPr>
              <a:t>UMC</a:t>
            </a:r>
            <a:r>
              <a:rPr lang="en-US" sz="1200">
                <a:ea typeface="+mn-lt"/>
                <a:cs typeface="+mn-lt"/>
              </a:rPr>
              <a:t> Conference Center Room C </a:t>
            </a:r>
          </a:p>
          <a:p>
            <a:pPr lvl="3"/>
            <a:endParaRPr lang="en-US">
              <a:cs typeface="Calibri"/>
            </a:endParaRPr>
          </a:p>
        </p:txBody>
      </p:sp>
    </p:spTree>
    <p:extLst>
      <p:ext uri="{BB962C8B-B14F-4D97-AF65-F5344CB8AC3E}">
        <p14:creationId xmlns:p14="http://schemas.microsoft.com/office/powerpoint/2010/main" val="121614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a:xfrm>
            <a:off x="609600" y="274638"/>
            <a:ext cx="10972800" cy="1024759"/>
          </a:xfrm>
        </p:spPr>
        <p:txBody>
          <a:bodyPr/>
          <a:lstStyle/>
          <a:p>
            <a:r>
              <a:rPr lang="en-US">
                <a:cs typeface="Calibri"/>
              </a:rPr>
              <a:t>CDS/Opioid Training Update</a:t>
            </a:r>
            <a:endParaRPr lang="en-US" err="1"/>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576105" y="1239414"/>
            <a:ext cx="10972800" cy="4660663"/>
          </a:xfrm>
        </p:spPr>
        <p:txBody>
          <a:bodyPr vert="horz" lIns="91440" tIns="45720" rIns="91440" bIns="45720" rtlCol="0" anchor="t">
            <a:normAutofit/>
          </a:bodyPr>
          <a:lstStyle/>
          <a:p>
            <a:pPr marL="457200" lvl="1" indent="0">
              <a:buNone/>
            </a:pPr>
            <a:r>
              <a:rPr lang="en-US">
                <a:cs typeface="Calibri"/>
              </a:rPr>
              <a:t>As of 10/14/22: </a:t>
            </a:r>
            <a:endParaRPr lang="en-US"/>
          </a:p>
          <a:p>
            <a:pPr lvl="1"/>
            <a:r>
              <a:rPr lang="en-US">
                <a:cs typeface="Calibri"/>
              </a:rPr>
              <a:t>Completed: 38</a:t>
            </a:r>
          </a:p>
          <a:p>
            <a:pPr lvl="1"/>
            <a:r>
              <a:rPr lang="en-US">
                <a:cs typeface="Calibri"/>
              </a:rPr>
              <a:t>Outstanding: 189!</a:t>
            </a:r>
          </a:p>
          <a:p>
            <a:pPr lvl="1"/>
            <a:r>
              <a:rPr lang="en-US">
                <a:cs typeface="Calibri"/>
              </a:rPr>
              <a:t>Resets: 3</a:t>
            </a:r>
          </a:p>
          <a:p>
            <a:pPr lvl="2"/>
            <a:r>
              <a:rPr lang="en-US">
                <a:cs typeface="Calibri"/>
              </a:rPr>
              <a:t>Requested resets not yet done: 2</a:t>
            </a:r>
          </a:p>
          <a:p>
            <a:pPr lvl="2"/>
            <a:r>
              <a:rPr lang="en-US">
                <a:cs typeface="Calibri"/>
              </a:rPr>
              <a:t>Yes, the system knows if they fast-forward and not complete the full 3 hours. </a:t>
            </a:r>
          </a:p>
          <a:p>
            <a:pPr marL="914400" lvl="2" indent="0" algn="ctr">
              <a:buNone/>
            </a:pPr>
            <a:r>
              <a:rPr lang="en-US" sz="4000">
                <a:cs typeface="Calibri"/>
              </a:rPr>
              <a:t>Due by November 15!!!</a:t>
            </a:r>
          </a:p>
          <a:p>
            <a:pPr marL="914400" lvl="2" indent="0">
              <a:buNone/>
            </a:pPr>
            <a:r>
              <a:rPr lang="en-US" sz="2800">
                <a:cs typeface="Calibri"/>
              </a:rPr>
              <a:t>This is a state mandated requirement for ALL LA renewals. CME has made this available free of charge for LSU house officers. </a:t>
            </a:r>
            <a:endParaRPr lang="en-US" sz="4000">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9523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a:xfrm>
            <a:off x="3003062" y="235561"/>
            <a:ext cx="10972800" cy="1143000"/>
          </a:xfrm>
        </p:spPr>
        <p:txBody>
          <a:bodyPr anchor="ctr">
            <a:normAutofit/>
          </a:bodyPr>
          <a:lstStyle/>
          <a:p>
            <a:r>
              <a:rPr lang="en-US"/>
              <a:t>PM-11 Form</a:t>
            </a:r>
          </a:p>
        </p:txBody>
      </p:sp>
      <p:pic>
        <p:nvPicPr>
          <p:cNvPr id="4" name="Picture 4" descr="Graphical user interface, application&#10;&#10;Description automatically generated">
            <a:extLst>
              <a:ext uri="{FF2B5EF4-FFF2-40B4-BE49-F238E27FC236}">
                <a16:creationId xmlns:a16="http://schemas.microsoft.com/office/drawing/2014/main" id="{E17F8A28-E41D-1577-BE69-B99E1A301045}"/>
              </a:ext>
            </a:extLst>
          </p:cNvPr>
          <p:cNvPicPr>
            <a:picLocks noGrp="1" noChangeAspect="1"/>
          </p:cNvPicPr>
          <p:nvPr>
            <p:ph sz="half" idx="1"/>
          </p:nvPr>
        </p:nvPicPr>
        <p:blipFill>
          <a:blip r:embed="rId2"/>
          <a:stretch>
            <a:fillRect/>
          </a:stretch>
        </p:blipFill>
        <p:spPr>
          <a:xfrm>
            <a:off x="1395408" y="1101970"/>
            <a:ext cx="4028106" cy="4525963"/>
          </a:xfrm>
          <a:noFill/>
        </p:spPr>
      </p:pic>
      <p:sp>
        <p:nvSpPr>
          <p:cNvPr id="9" name="Content Placeholder 3">
            <a:extLst>
              <a:ext uri="{FF2B5EF4-FFF2-40B4-BE49-F238E27FC236}">
                <a16:creationId xmlns:a16="http://schemas.microsoft.com/office/drawing/2014/main" id="{08708168-67FB-2DEE-11A6-1ECA9E61A400}"/>
              </a:ext>
            </a:extLst>
          </p:cNvPr>
          <p:cNvSpPr>
            <a:spLocks noGrp="1"/>
          </p:cNvSpPr>
          <p:nvPr>
            <p:ph sz="half" idx="2"/>
          </p:nvPr>
        </p:nvSpPr>
        <p:spPr>
          <a:xfrm>
            <a:off x="6197600" y="1600201"/>
            <a:ext cx="5384800" cy="4525963"/>
          </a:xfrm>
        </p:spPr>
        <p:txBody>
          <a:bodyPr vert="horz" lIns="91440" tIns="45720" rIns="91440" bIns="45720" rtlCol="0" anchor="t">
            <a:normAutofit/>
          </a:bodyPr>
          <a:lstStyle/>
          <a:p>
            <a:r>
              <a:rPr lang="en-US">
                <a:cs typeface="Calibri"/>
              </a:rPr>
              <a:t>Department Head must fill out questions 7-10 on page 2. </a:t>
            </a:r>
          </a:p>
          <a:p>
            <a:r>
              <a:rPr lang="en-US">
                <a:cs typeface="Calibri"/>
              </a:rPr>
              <a:t>Dr. Hilton signs</a:t>
            </a:r>
          </a:p>
          <a:p>
            <a:r>
              <a:rPr lang="en-US">
                <a:cs typeface="Calibri"/>
              </a:rPr>
              <a:t>VCAA for ultimate approval </a:t>
            </a:r>
          </a:p>
        </p:txBody>
      </p:sp>
    </p:spTree>
    <p:extLst>
      <p:ext uri="{BB962C8B-B14F-4D97-AF65-F5344CB8AC3E}">
        <p14:creationId xmlns:p14="http://schemas.microsoft.com/office/powerpoint/2010/main" val="172235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DA28-DD1B-4A6F-85EE-243AB6428D74}"/>
              </a:ext>
            </a:extLst>
          </p:cNvPr>
          <p:cNvSpPr>
            <a:spLocks noGrp="1"/>
          </p:cNvSpPr>
          <p:nvPr>
            <p:ph type="title"/>
          </p:nvPr>
        </p:nvSpPr>
        <p:spPr/>
        <p:txBody>
          <a:bodyPr/>
          <a:lstStyle/>
          <a:p>
            <a:r>
              <a:rPr lang="en-US">
                <a:cs typeface="Calibri"/>
              </a:rPr>
              <a:t>Beeper Audit</a:t>
            </a:r>
            <a:endParaRPr lang="en-US"/>
          </a:p>
        </p:txBody>
      </p:sp>
      <p:sp>
        <p:nvSpPr>
          <p:cNvPr id="3" name="Content Placeholder 2">
            <a:extLst>
              <a:ext uri="{FF2B5EF4-FFF2-40B4-BE49-F238E27FC236}">
                <a16:creationId xmlns:a16="http://schemas.microsoft.com/office/drawing/2014/main" id="{B2BF3DC9-F7CB-46F1-833C-5AB58CBC7415}"/>
              </a:ext>
            </a:extLst>
          </p:cNvPr>
          <p:cNvSpPr>
            <a:spLocks noGrp="1"/>
          </p:cNvSpPr>
          <p:nvPr>
            <p:ph idx="1"/>
          </p:nvPr>
        </p:nvSpPr>
        <p:spPr>
          <a:xfrm>
            <a:off x="651468" y="1223388"/>
            <a:ext cx="10972800" cy="4525963"/>
          </a:xfrm>
        </p:spPr>
        <p:txBody>
          <a:bodyPr vert="horz" lIns="91440" tIns="45720" rIns="91440" bIns="45720" rtlCol="0" anchor="t">
            <a:normAutofit/>
          </a:bodyPr>
          <a:lstStyle/>
          <a:p>
            <a:r>
              <a:rPr lang="en-US">
                <a:ea typeface="+mn-lt"/>
                <a:cs typeface="+mn-lt"/>
                <a:hlinkClick r:id="rId2"/>
              </a:rPr>
              <a:t>GME Pagers </a:t>
            </a:r>
            <a:endParaRPr lang="en-US">
              <a:cs typeface="Calibri"/>
            </a:endParaRPr>
          </a:p>
          <a:p>
            <a:r>
              <a:rPr lang="en-US">
                <a:cs typeface="Calibri"/>
              </a:rPr>
              <a:t># beepers unaccounted for </a:t>
            </a:r>
            <a:endParaRPr lang="en-US"/>
          </a:p>
          <a:p>
            <a:endParaRPr lang="en-US">
              <a:cs typeface="Calibri"/>
            </a:endParaRPr>
          </a:p>
        </p:txBody>
      </p:sp>
      <p:graphicFrame>
        <p:nvGraphicFramePr>
          <p:cNvPr id="7" name="Table 6">
            <a:extLst>
              <a:ext uri="{FF2B5EF4-FFF2-40B4-BE49-F238E27FC236}">
                <a16:creationId xmlns:a16="http://schemas.microsoft.com/office/drawing/2014/main" id="{B5D9CCF0-8CF1-4FF5-A503-85E9E1E49337}"/>
              </a:ext>
            </a:extLst>
          </p:cNvPr>
          <p:cNvGraphicFramePr>
            <a:graphicFrameLocks noGrp="1"/>
          </p:cNvGraphicFramePr>
          <p:nvPr>
            <p:extLst>
              <p:ext uri="{D42A27DB-BD31-4B8C-83A1-F6EECF244321}">
                <p14:modId xmlns:p14="http://schemas.microsoft.com/office/powerpoint/2010/main" val="632132066"/>
              </p:ext>
            </p:extLst>
          </p:nvPr>
        </p:nvGraphicFramePr>
        <p:xfrm>
          <a:off x="2750736" y="2510455"/>
          <a:ext cx="6251215" cy="3566160"/>
        </p:xfrm>
        <a:graphic>
          <a:graphicData uri="http://schemas.openxmlformats.org/drawingml/2006/table">
            <a:tbl>
              <a:tblPr firstRow="1" bandRow="1">
                <a:tableStyleId>{5C22544A-7EE6-4342-B048-85BDC9FD1C3A}</a:tableStyleId>
              </a:tblPr>
              <a:tblGrid>
                <a:gridCol w="2651211">
                  <a:extLst>
                    <a:ext uri="{9D8B030D-6E8A-4147-A177-3AD203B41FA5}">
                      <a16:colId xmlns:a16="http://schemas.microsoft.com/office/drawing/2014/main" val="3345013808"/>
                    </a:ext>
                  </a:extLst>
                </a:gridCol>
                <a:gridCol w="3600004">
                  <a:extLst>
                    <a:ext uri="{9D8B030D-6E8A-4147-A177-3AD203B41FA5}">
                      <a16:colId xmlns:a16="http://schemas.microsoft.com/office/drawing/2014/main" val="3555314325"/>
                    </a:ext>
                  </a:extLst>
                </a:gridCol>
              </a:tblGrid>
              <a:tr h="190500">
                <a:tc>
                  <a:txBody>
                    <a:bodyPr/>
                    <a:lstStyle/>
                    <a:p>
                      <a:r>
                        <a:rPr lang="en-US">
                          <a:effectLst/>
                        </a:rPr>
                        <a:t>Program</a:t>
                      </a:r>
                    </a:p>
                  </a:txBody>
                  <a:tcPr marL="0" marR="0" marT="0" marB="0" anchor="ctr"/>
                </a:tc>
                <a:tc>
                  <a:txBody>
                    <a:bodyPr/>
                    <a:lstStyle/>
                    <a:p>
                      <a:r>
                        <a:rPr lang="en-US">
                          <a:effectLst/>
                        </a:rPr>
                        <a:t>Number of Pagers</a:t>
                      </a:r>
                    </a:p>
                  </a:txBody>
                  <a:tcPr marL="0" marR="0" marT="0" marB="0" anchor="ctr"/>
                </a:tc>
                <a:extLst>
                  <a:ext uri="{0D108BD9-81ED-4DB2-BD59-A6C34878D82A}">
                    <a16:rowId xmlns:a16="http://schemas.microsoft.com/office/drawing/2014/main" val="889652365"/>
                  </a:ext>
                </a:extLst>
              </a:tr>
              <a:tr h="190500">
                <a:tc>
                  <a:txBody>
                    <a:bodyPr/>
                    <a:lstStyle/>
                    <a:p>
                      <a:r>
                        <a:rPr lang="en-US">
                          <a:effectLst/>
                        </a:rPr>
                        <a:t>Internal Medicine NOLA</a:t>
                      </a:r>
                    </a:p>
                  </a:txBody>
                  <a:tcPr marL="0" marR="0" marT="0" marB="0" anchor="ctr"/>
                </a:tc>
                <a:tc>
                  <a:txBody>
                    <a:bodyPr/>
                    <a:lstStyle/>
                    <a:p>
                      <a:pPr lvl="0" algn="r">
                        <a:buNone/>
                      </a:pPr>
                      <a:r>
                        <a:rPr lang="en-US"/>
                        <a:t>5</a:t>
                      </a:r>
                    </a:p>
                  </a:txBody>
                  <a:tcPr marL="0" marR="0" marT="0" marB="0" anchor="ctr"/>
                </a:tc>
                <a:extLst>
                  <a:ext uri="{0D108BD9-81ED-4DB2-BD59-A6C34878D82A}">
                    <a16:rowId xmlns:a16="http://schemas.microsoft.com/office/drawing/2014/main" val="2561497542"/>
                  </a:ext>
                </a:extLst>
              </a:tr>
              <a:tr h="190500">
                <a:tc>
                  <a:txBody>
                    <a:bodyPr/>
                    <a:lstStyle/>
                    <a:p>
                      <a:r>
                        <a:rPr lang="en-US">
                          <a:effectLst/>
                        </a:rPr>
                        <a:t>Med/Pediatrics</a:t>
                      </a:r>
                    </a:p>
                  </a:txBody>
                  <a:tcPr marL="0" marR="0" marT="0" marB="0" anchor="ctr"/>
                </a:tc>
                <a:tc>
                  <a:txBody>
                    <a:bodyPr/>
                    <a:lstStyle/>
                    <a:p>
                      <a:pPr algn="r"/>
                      <a:r>
                        <a:rPr lang="en-US"/>
                        <a:t>2</a:t>
                      </a:r>
                    </a:p>
                  </a:txBody>
                  <a:tcPr marL="0" marR="0" marT="0" marB="0" anchor="ctr"/>
                </a:tc>
                <a:extLst>
                  <a:ext uri="{0D108BD9-81ED-4DB2-BD59-A6C34878D82A}">
                    <a16:rowId xmlns:a16="http://schemas.microsoft.com/office/drawing/2014/main" val="1852365641"/>
                  </a:ext>
                </a:extLst>
              </a:tr>
              <a:tr h="190500">
                <a:tc>
                  <a:txBody>
                    <a:bodyPr/>
                    <a:lstStyle/>
                    <a:p>
                      <a:r>
                        <a:rPr lang="en-US">
                          <a:effectLst/>
                        </a:rPr>
                        <a:t>Neurosurgery</a:t>
                      </a:r>
                    </a:p>
                  </a:txBody>
                  <a:tcPr marL="0" marR="0" marT="0" marB="0" anchor="ctr"/>
                </a:tc>
                <a:tc>
                  <a:txBody>
                    <a:bodyPr/>
                    <a:lstStyle/>
                    <a:p>
                      <a:pPr algn="r"/>
                      <a:r>
                        <a:rPr lang="en-US"/>
                        <a:t>3</a:t>
                      </a:r>
                    </a:p>
                  </a:txBody>
                  <a:tcPr marL="0" marR="0" marT="0" marB="0" anchor="ctr"/>
                </a:tc>
                <a:extLst>
                  <a:ext uri="{0D108BD9-81ED-4DB2-BD59-A6C34878D82A}">
                    <a16:rowId xmlns:a16="http://schemas.microsoft.com/office/drawing/2014/main" val="2906630295"/>
                  </a:ext>
                </a:extLst>
              </a:tr>
              <a:tr h="190500">
                <a:tc>
                  <a:txBody>
                    <a:bodyPr/>
                    <a:lstStyle/>
                    <a:p>
                      <a:pPr lvl="0">
                        <a:buNone/>
                      </a:pPr>
                      <a:r>
                        <a:rPr lang="en-US">
                          <a:effectLst/>
                        </a:rPr>
                        <a:t>Ophthalmology </a:t>
                      </a:r>
                    </a:p>
                  </a:txBody>
                  <a:tcPr marL="0" marR="0" marT="0" marB="0"/>
                </a:tc>
                <a:tc>
                  <a:txBody>
                    <a:bodyPr/>
                    <a:lstStyle/>
                    <a:p>
                      <a:pPr lvl="0" algn="r">
                        <a:buNone/>
                      </a:pPr>
                      <a:r>
                        <a:rPr lang="en-US"/>
                        <a:t>1</a:t>
                      </a:r>
                    </a:p>
                  </a:txBody>
                  <a:tcPr marL="0" marR="0" marT="0" marB="0"/>
                </a:tc>
                <a:extLst>
                  <a:ext uri="{0D108BD9-81ED-4DB2-BD59-A6C34878D82A}">
                    <a16:rowId xmlns:a16="http://schemas.microsoft.com/office/drawing/2014/main" val="2645396952"/>
                  </a:ext>
                </a:extLst>
              </a:tr>
              <a:tr h="190500">
                <a:tc>
                  <a:txBody>
                    <a:bodyPr/>
                    <a:lstStyle/>
                    <a:p>
                      <a:pPr lvl="0">
                        <a:buNone/>
                      </a:pPr>
                      <a:r>
                        <a:rPr lang="en-US">
                          <a:effectLst/>
                        </a:rPr>
                        <a:t>OMFS</a:t>
                      </a:r>
                      <a:endParaRPr lang="en-US"/>
                    </a:p>
                  </a:txBody>
                  <a:tcPr marL="0" marR="0" marT="0" marB="0"/>
                </a:tc>
                <a:tc>
                  <a:txBody>
                    <a:bodyPr/>
                    <a:lstStyle/>
                    <a:p>
                      <a:pPr lvl="0" algn="r">
                        <a:buNone/>
                      </a:pPr>
                      <a:r>
                        <a:rPr lang="en-US"/>
                        <a:t>2</a:t>
                      </a:r>
                    </a:p>
                  </a:txBody>
                  <a:tcPr marL="0" marR="0" marT="0" marB="0"/>
                </a:tc>
                <a:extLst>
                  <a:ext uri="{0D108BD9-81ED-4DB2-BD59-A6C34878D82A}">
                    <a16:rowId xmlns:a16="http://schemas.microsoft.com/office/drawing/2014/main" val="3074408956"/>
                  </a:ext>
                </a:extLst>
              </a:tr>
              <a:tr h="190500">
                <a:tc>
                  <a:txBody>
                    <a:bodyPr/>
                    <a:lstStyle/>
                    <a:p>
                      <a:pPr lvl="0">
                        <a:buNone/>
                      </a:pPr>
                      <a:r>
                        <a:rPr lang="en-US">
                          <a:effectLst/>
                        </a:rPr>
                        <a:t>PM&amp;R</a:t>
                      </a:r>
                    </a:p>
                  </a:txBody>
                  <a:tcPr marL="0" marR="0" marT="0" marB="0"/>
                </a:tc>
                <a:tc>
                  <a:txBody>
                    <a:bodyPr/>
                    <a:lstStyle/>
                    <a:p>
                      <a:pPr lvl="0" algn="r">
                        <a:buNone/>
                      </a:pPr>
                      <a:r>
                        <a:rPr lang="en-US"/>
                        <a:t>5</a:t>
                      </a:r>
                    </a:p>
                  </a:txBody>
                  <a:tcPr marL="0" marR="0" marT="0" marB="0"/>
                </a:tc>
                <a:extLst>
                  <a:ext uri="{0D108BD9-81ED-4DB2-BD59-A6C34878D82A}">
                    <a16:rowId xmlns:a16="http://schemas.microsoft.com/office/drawing/2014/main" val="1212457587"/>
                  </a:ext>
                </a:extLst>
              </a:tr>
              <a:tr h="190500">
                <a:tc>
                  <a:txBody>
                    <a:bodyPr/>
                    <a:lstStyle/>
                    <a:p>
                      <a:pPr lvl="0">
                        <a:buNone/>
                      </a:pPr>
                      <a:r>
                        <a:rPr lang="en-US">
                          <a:effectLst/>
                        </a:rPr>
                        <a:t>Psychiatry-Child</a:t>
                      </a:r>
                    </a:p>
                  </a:txBody>
                  <a:tcPr marL="0" marR="0" marT="0" marB="0"/>
                </a:tc>
                <a:tc>
                  <a:txBody>
                    <a:bodyPr/>
                    <a:lstStyle/>
                    <a:p>
                      <a:pPr lvl="0" algn="r">
                        <a:buNone/>
                      </a:pPr>
                      <a:r>
                        <a:rPr lang="en-US"/>
                        <a:t>3</a:t>
                      </a:r>
                    </a:p>
                  </a:txBody>
                  <a:tcPr marL="0" marR="0" marT="0" marB="0"/>
                </a:tc>
                <a:extLst>
                  <a:ext uri="{0D108BD9-81ED-4DB2-BD59-A6C34878D82A}">
                    <a16:rowId xmlns:a16="http://schemas.microsoft.com/office/drawing/2014/main" val="262120748"/>
                  </a:ext>
                </a:extLst>
              </a:tr>
              <a:tr h="190500">
                <a:tc>
                  <a:txBody>
                    <a:bodyPr/>
                    <a:lstStyle/>
                    <a:p>
                      <a:r>
                        <a:rPr lang="en-US">
                          <a:effectLst/>
                        </a:rPr>
                        <a:t>Surgery</a:t>
                      </a:r>
                    </a:p>
                  </a:txBody>
                  <a:tcPr marL="0" marR="0" marT="0" marB="0" anchor="ctr"/>
                </a:tc>
                <a:tc>
                  <a:txBody>
                    <a:bodyPr/>
                    <a:lstStyle/>
                    <a:p>
                      <a:pPr algn="r"/>
                      <a:r>
                        <a:rPr lang="en-US"/>
                        <a:t>24</a:t>
                      </a:r>
                    </a:p>
                  </a:txBody>
                  <a:tcPr marL="0" marR="0" marT="0" marB="0" anchor="ctr"/>
                </a:tc>
                <a:extLst>
                  <a:ext uri="{0D108BD9-81ED-4DB2-BD59-A6C34878D82A}">
                    <a16:rowId xmlns:a16="http://schemas.microsoft.com/office/drawing/2014/main" val="1771520513"/>
                  </a:ext>
                </a:extLst>
              </a:tr>
              <a:tr h="190500">
                <a:tc>
                  <a:txBody>
                    <a:bodyPr/>
                    <a:lstStyle/>
                    <a:p>
                      <a:r>
                        <a:rPr lang="en-US">
                          <a:effectLst/>
                        </a:rPr>
                        <a:t>Surgery - Colorectal</a:t>
                      </a:r>
                    </a:p>
                  </a:txBody>
                  <a:tcPr marL="0" marR="0" marT="0" marB="0" anchor="ctr"/>
                </a:tc>
                <a:tc>
                  <a:txBody>
                    <a:bodyPr/>
                    <a:lstStyle/>
                    <a:p>
                      <a:pPr algn="r"/>
                      <a:r>
                        <a:rPr lang="en-US"/>
                        <a:t>1</a:t>
                      </a:r>
                    </a:p>
                  </a:txBody>
                  <a:tcPr marL="0" marR="0" marT="0" marB="0" anchor="ctr"/>
                </a:tc>
                <a:extLst>
                  <a:ext uri="{0D108BD9-81ED-4DB2-BD59-A6C34878D82A}">
                    <a16:rowId xmlns:a16="http://schemas.microsoft.com/office/drawing/2014/main" val="68175217"/>
                  </a:ext>
                </a:extLst>
              </a:tr>
              <a:tr h="190500">
                <a:tc>
                  <a:txBody>
                    <a:bodyPr/>
                    <a:lstStyle/>
                    <a:p>
                      <a:r>
                        <a:rPr lang="en-US">
                          <a:effectLst/>
                        </a:rPr>
                        <a:t>Surgery - Critical Care</a:t>
                      </a:r>
                    </a:p>
                  </a:txBody>
                  <a:tcPr marL="0" marR="0" marT="0" marB="0" anchor="ctr"/>
                </a:tc>
                <a:tc>
                  <a:txBody>
                    <a:bodyPr/>
                    <a:lstStyle/>
                    <a:p>
                      <a:pPr algn="r"/>
                      <a:r>
                        <a:rPr lang="en-US"/>
                        <a:t>2</a:t>
                      </a:r>
                    </a:p>
                  </a:txBody>
                  <a:tcPr marL="0" marR="0" marT="0" marB="0" anchor="ctr"/>
                </a:tc>
                <a:extLst>
                  <a:ext uri="{0D108BD9-81ED-4DB2-BD59-A6C34878D82A}">
                    <a16:rowId xmlns:a16="http://schemas.microsoft.com/office/drawing/2014/main" val="1004544579"/>
                  </a:ext>
                </a:extLst>
              </a:tr>
              <a:tr h="190500">
                <a:tc>
                  <a:txBody>
                    <a:bodyPr/>
                    <a:lstStyle/>
                    <a:p>
                      <a:r>
                        <a:rPr lang="en-US">
                          <a:effectLst/>
                        </a:rPr>
                        <a:t>Surgery - Plastics</a:t>
                      </a:r>
                    </a:p>
                  </a:txBody>
                  <a:tcPr marL="0" marR="0" marT="0" marB="0" anchor="ctr"/>
                </a:tc>
                <a:tc>
                  <a:txBody>
                    <a:bodyPr/>
                    <a:lstStyle/>
                    <a:p>
                      <a:pPr algn="r"/>
                      <a:r>
                        <a:rPr lang="en-US"/>
                        <a:t>8</a:t>
                      </a:r>
                    </a:p>
                  </a:txBody>
                  <a:tcPr marL="0" marR="0" marT="0" marB="0" anchor="ctr"/>
                </a:tc>
                <a:extLst>
                  <a:ext uri="{0D108BD9-81ED-4DB2-BD59-A6C34878D82A}">
                    <a16:rowId xmlns:a16="http://schemas.microsoft.com/office/drawing/2014/main" val="1049601354"/>
                  </a:ext>
                </a:extLst>
              </a:tr>
              <a:tr h="190500">
                <a:tc>
                  <a:txBody>
                    <a:bodyPr/>
                    <a:lstStyle/>
                    <a:p>
                      <a:r>
                        <a:rPr lang="en-US">
                          <a:effectLst/>
                        </a:rPr>
                        <a:t>Surgery - Vascular</a:t>
                      </a:r>
                    </a:p>
                  </a:txBody>
                  <a:tcPr marL="0" marR="0" marT="0" marB="0" anchor="ctr"/>
                </a:tc>
                <a:tc>
                  <a:txBody>
                    <a:bodyPr/>
                    <a:lstStyle/>
                    <a:p>
                      <a:pPr algn="r"/>
                      <a:r>
                        <a:rPr lang="en-US"/>
                        <a:t>4</a:t>
                      </a:r>
                    </a:p>
                  </a:txBody>
                  <a:tcPr marL="0" marR="0" marT="0" marB="0" anchor="ctr"/>
                </a:tc>
                <a:extLst>
                  <a:ext uri="{0D108BD9-81ED-4DB2-BD59-A6C34878D82A}">
                    <a16:rowId xmlns:a16="http://schemas.microsoft.com/office/drawing/2014/main" val="2722550886"/>
                  </a:ext>
                </a:extLst>
              </a:tr>
            </a:tbl>
          </a:graphicData>
        </a:graphic>
      </p:graphicFrame>
    </p:spTree>
    <p:extLst>
      <p:ext uri="{BB962C8B-B14F-4D97-AF65-F5344CB8AC3E}">
        <p14:creationId xmlns:p14="http://schemas.microsoft.com/office/powerpoint/2010/main" val="393148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F407-C933-17B8-9470-0262A160F590}"/>
              </a:ext>
            </a:extLst>
          </p:cNvPr>
          <p:cNvSpPr>
            <a:spLocks noGrp="1"/>
          </p:cNvSpPr>
          <p:nvPr>
            <p:ph type="title"/>
          </p:nvPr>
        </p:nvSpPr>
        <p:spPr/>
        <p:txBody>
          <a:bodyPr/>
          <a:lstStyle/>
          <a:p>
            <a:r>
              <a:rPr lang="en-US">
                <a:cs typeface="Calibri"/>
              </a:rPr>
              <a:t>Work Hours</a:t>
            </a:r>
            <a:endParaRPr lang="en-US"/>
          </a:p>
        </p:txBody>
      </p:sp>
      <p:sp>
        <p:nvSpPr>
          <p:cNvPr id="3" name="Content Placeholder 2">
            <a:extLst>
              <a:ext uri="{FF2B5EF4-FFF2-40B4-BE49-F238E27FC236}">
                <a16:creationId xmlns:a16="http://schemas.microsoft.com/office/drawing/2014/main" id="{E3D8B838-1C4D-D29F-A10B-86A62EC2B9FD}"/>
              </a:ext>
            </a:extLst>
          </p:cNvPr>
          <p:cNvSpPr>
            <a:spLocks noGrp="1"/>
          </p:cNvSpPr>
          <p:nvPr>
            <p:ph idx="1"/>
          </p:nvPr>
        </p:nvSpPr>
        <p:spPr/>
        <p:txBody>
          <a:bodyPr vert="horz" lIns="91440" tIns="45720" rIns="91440" bIns="45720" rtlCol="0" anchor="t">
            <a:normAutofit lnSpcReduction="10000"/>
          </a:bodyPr>
          <a:lstStyle/>
          <a:p>
            <a:r>
              <a:rPr lang="en-US">
                <a:cs typeface="Calibri"/>
              </a:rPr>
              <a:t>134 Violations (7/1 - 10/18/22)</a:t>
            </a:r>
          </a:p>
          <a:p>
            <a:r>
              <a:rPr lang="en-US" b="1">
                <a:solidFill>
                  <a:srgbClr val="FF0000"/>
                </a:solidFill>
                <a:cs typeface="Calibri"/>
              </a:rPr>
              <a:t>682</a:t>
            </a:r>
            <a:r>
              <a:rPr lang="en-US">
                <a:cs typeface="Calibri"/>
              </a:rPr>
              <a:t> logs NOT up-to-date</a:t>
            </a:r>
          </a:p>
          <a:p>
            <a:endParaRPr lang="en-US">
              <a:cs typeface="Calibri"/>
            </a:endParaRPr>
          </a:p>
          <a:p>
            <a:r>
              <a:rPr lang="en-US">
                <a:cs typeface="Calibri"/>
              </a:rPr>
              <a:t>Mid-month – logs and violations</a:t>
            </a:r>
            <a:endParaRPr lang="en-US"/>
          </a:p>
          <a:p>
            <a:r>
              <a:rPr lang="en-US">
                <a:cs typeface="Calibri"/>
              </a:rPr>
              <a:t>End of the month – violations</a:t>
            </a:r>
          </a:p>
          <a:p>
            <a:endParaRPr lang="en-US">
              <a:cs typeface="Calibri"/>
            </a:endParaRPr>
          </a:p>
          <a:p>
            <a:r>
              <a:rPr lang="en-US">
                <a:cs typeface="Calibri"/>
              </a:rPr>
              <a:t>Questions - email or call Julie @ </a:t>
            </a:r>
            <a:r>
              <a:rPr lang="en-US">
                <a:cs typeface="Calibri"/>
                <a:hlinkClick r:id="rId2"/>
              </a:rPr>
              <a:t>jcain2@lsuhsc.edu</a:t>
            </a:r>
            <a:r>
              <a:rPr lang="en-US">
                <a:cs typeface="Calibri"/>
              </a:rPr>
              <a:t> or 568-2092.</a:t>
            </a:r>
          </a:p>
        </p:txBody>
      </p:sp>
    </p:spTree>
    <p:extLst>
      <p:ext uri="{BB962C8B-B14F-4D97-AF65-F5344CB8AC3E}">
        <p14:creationId xmlns:p14="http://schemas.microsoft.com/office/powerpoint/2010/main" val="116127437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0F46FB-A748-4A53-94A5-B1F30B11A223}">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B026846-A8FB-4F3A-BAC9-154ECB4745C5}">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48FFF27-90EC-42A3-8A6C-641AF411CB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Coordinator Meeting </vt:lpstr>
      <vt:lpstr>Coordinator Meeting/Training Planning Group</vt:lpstr>
      <vt:lpstr>Meeting/Training Planning Coordinator Group Cont.</vt:lpstr>
      <vt:lpstr>Meeting/Training Planning Coordinator Group Cont.</vt:lpstr>
      <vt:lpstr>Flu Shots</vt:lpstr>
      <vt:lpstr>CDS/Opioid Training Update</vt:lpstr>
      <vt:lpstr>PM-11 Form</vt:lpstr>
      <vt:lpstr>Beeper Audit</vt:lpstr>
      <vt:lpstr>Work Hours</vt:lpstr>
      <vt:lpstr>Reminders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revision>2</cp:revision>
  <dcterms:created xsi:type="dcterms:W3CDTF">2021-06-30T12:57:47Z</dcterms:created>
  <dcterms:modified xsi:type="dcterms:W3CDTF">2022-10-18T14:32:13Z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