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9" r:id="rId5"/>
    <p:sldId id="274" r:id="rId6"/>
    <p:sldId id="275" r:id="rId7"/>
    <p:sldId id="283" r:id="rId8"/>
    <p:sldId id="288" r:id="rId9"/>
    <p:sldId id="284" r:id="rId10"/>
    <p:sldId id="271" r:id="rId11"/>
    <p:sldId id="267" r:id="rId12"/>
    <p:sldId id="285" r:id="rId13"/>
    <p:sldId id="282" r:id="rId14"/>
    <p:sldId id="279" r:id="rId15"/>
    <p:sldId id="280" r:id="rId16"/>
    <p:sldId id="281" r:id="rId17"/>
    <p:sldId id="287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B2AA59-272E-45FE-BD15-4B26556DE745}" v="2" dt="2023-09-19T13:54:39.346"/>
    <p1510:client id="{27B70AC0-E270-4B9C-A44C-75CCF860DE07}" v="46" dt="2023-09-12T14:26:04.780"/>
    <p1510:client id="{7933C544-1DAE-49F1-A814-75FA9436841D}" v="544" dt="2023-09-18T20:05:58.587"/>
    <p1510:client id="{84A57700-22F7-4717-87B2-4F65DEC122D0}" v="155" dt="2023-09-14T15:03:18.074"/>
    <p1510:client id="{977082D2-3E13-4245-A382-3E31AE26AF12}" v="90" dt="2023-09-12T14:56:26.909"/>
    <p1510:client id="{9EE3CF01-C73F-4380-A188-F006595F9F9E}" v="3" dt="2023-09-07T15:06:28.098"/>
    <p1510:client id="{A8ED358E-D8D2-4C6D-83A3-2671D3309632}" v="69" dt="2023-09-14T15:20:45.965"/>
    <p1510:client id="{F94339AD-A9F5-4935-ABCA-C1E97D881FDE}" v="50" dt="2023-09-07T19:09:51.555"/>
    <p1510:client id="{FEC554F6-7BD4-4B12-9EFE-F1B6EDDE2DA0}" v="388" dt="2023-09-15T16:43:45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6324601"/>
            <a:ext cx="2844800" cy="365125"/>
          </a:xfrm>
        </p:spPr>
        <p:txBody>
          <a:bodyPr/>
          <a:lstStyle/>
          <a:p>
            <a:fld id="{7E5B49D3-E3B8-4CC3-AEBB-C5777793C706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8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B49D3-E3B8-4CC3-AEBB-C5777793C706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5791200"/>
            <a:ext cx="2514598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school.lsuhsc.edu/medical_education/graduate/pagers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entaid.gov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forms.office.com/Pages/ResponsePage.aspx?id=iTYGNNSCiU6jKBq3nMWNnQwtatDX0sFBu4TUU59iNUxUQ1Y4RDNCQjVSWEtKQ0lGS1I3RE5EUFpCWi4u&amp;wdLOR=c78B47692-D68A-499D-AF86-B81507592FA2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lsuhsc.edu/medical_education/graduate/Process_Tracking/Logon.aspx?ReturnUrl=%2fmedical_education%2fGraduate%2fProcess_Tracking%2f" TargetMode="External"/><Relationship Id="rId2" Type="http://schemas.openxmlformats.org/officeDocument/2006/relationships/hyperlink" Target="https://www.medschool.lsuhsc.edu/medical_education/cme/cds_opioid_training.aspx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.lsuhsc.edu/medical_education/graduate/Process_Tracking/Logon.aspx?ReturnUrl=%2fmedical_education%2fGraduate%2fProcess_Tracking%2f" TargetMode="External"/><Relationship Id="rId2" Type="http://schemas.openxmlformats.org/officeDocument/2006/relationships/hyperlink" Target="https://www.medschool.lsuhsc.edu/medical_education/graduate/FileSubmission/Logon.aspx?ReturnUrl=%2fmedical_education%2fgraduate%2ffileSubmission%2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am10.safelinks.protection.outlook.com/?url=https%3A%2F%2Foutlook.office365.com%2Fowa%2Fcalendar%2FSLVHCSEmployeeFluVaccineAppointments%40DVAGOV.onmicrosoft.com%2Fbookings%2F&amp;data=05%7C01%7Csblak3%40lsuhsc.edu%7Cbd08b18d6aa84c8b716b08dbaeff6d03%7C3406368982d44e89a3281ab79cc58d9d%7C0%7C0%7C638296184295029727%7CUnknown%7CTWFpbGZsb3d8eyJWIjoiMC4wLjAwMDAiLCJQIjoiV2luMzIiLCJBTiI6Ik1haWwiLCJXVCI6Mn0%3D%7C3000%7C%7C%7C&amp;sdata=ndHfJWQw%2BlcdPngMZt8J2iFueb%2B%2BL0%2Bpxsis5QNACN8%3D&amp;reserved=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sugme.atlassian.net/wiki/download/attachments/1598554113/Panel%20Discussion%20notes.docx?version=2&amp;modificationDate=1694704721103&amp;cacheVersion=1&amp;api=v2" TargetMode="External"/><Relationship Id="rId2" Type="http://schemas.openxmlformats.org/officeDocument/2006/relationships/hyperlink" Target="https://lsugme.atlassian.net/wiki/spaces/RESOURCES/overview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mp.org/residency-applicants/get-ready-for-the-match/are-you-eligible/" TargetMode="External"/><Relationship Id="rId7" Type="http://schemas.openxmlformats.org/officeDocument/2006/relationships/hyperlink" Target="https://lsugme.atlassian.net/wiki/spaces/FORMDOCS/pages/120815636/Interviewee+Acknowledgement+Form" TargetMode="External"/><Relationship Id="rId2" Type="http://schemas.openxmlformats.org/officeDocument/2006/relationships/hyperlink" Target="https://lsugme.atlassian.net/wiki/spaces/SELECTION/pages/1556021280/House+Officer+Selectio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sugme.atlassian.net/wiki/spaces/SELECTION/pages/1556021280/House+Officer+Selection?preview=/1245379/970457097/Sample%20Contract%202022-2023.pdf" TargetMode="External"/><Relationship Id="rId5" Type="http://schemas.openxmlformats.org/officeDocument/2006/relationships/hyperlink" Target="https://lsugme.atlassian.net/wiki/spaces/FORMDOCS/pages/11272291/Applicant+Information+Sheet" TargetMode="External"/><Relationship Id="rId4" Type="http://schemas.openxmlformats.org/officeDocument/2006/relationships/hyperlink" Target="https://www.nrmp.org/help/item/is-my-program-eligible-to-participate-in-the-match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7443C-0318-49F9-9ED9-247E7F87B9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Coordinator Meeting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9BC953-39FA-44A4-8C0D-2AD3F19C5A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tx1"/>
                </a:solidFill>
                <a:cs typeface="Calibri"/>
              </a:rPr>
              <a:t>September 19, 2023</a:t>
            </a:r>
          </a:p>
          <a:p>
            <a:endParaRPr lang="en-US">
              <a:solidFill>
                <a:schemeClr val="tx1"/>
              </a:solidFill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4308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6B00D-8AC8-4D3E-8C83-0C5DA2803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79668" y="2116272"/>
            <a:ext cx="3514955" cy="1078602"/>
          </a:xfrm>
        </p:spPr>
        <p:txBody>
          <a:bodyPr>
            <a:normAutofit fontScale="90000"/>
          </a:bodyPr>
          <a:lstStyle/>
          <a:p>
            <a:r>
              <a:rPr lang="en-US">
                <a:cs typeface="Calibri"/>
              </a:rPr>
              <a:t>Fellowship Match</a:t>
            </a:r>
            <a:endParaRPr lang="en-US"/>
          </a:p>
        </p:txBody>
      </p:sp>
      <p:pic>
        <p:nvPicPr>
          <p:cNvPr id="4" name="Picture 3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4EE1921E-9D92-BFAB-BF2D-C8316D190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330" y="467127"/>
            <a:ext cx="8508691" cy="592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77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DBAB0-A6BD-4D5D-B227-919DFA517F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31004"/>
            <a:ext cx="10363200" cy="1470025"/>
          </a:xfrm>
        </p:spPr>
        <p:txBody>
          <a:bodyPr/>
          <a:lstStyle/>
          <a:p>
            <a:r>
              <a:rPr lang="en-US">
                <a:cs typeface="Calibri"/>
              </a:rPr>
              <a:t>Compliance Audit 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532B6D-31EB-4D52-BC25-D1AF3C6CE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343" y="1425766"/>
            <a:ext cx="11637483" cy="318479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457200" indent="-457200" algn="l">
              <a:buChar char="•"/>
            </a:pPr>
            <a:r>
              <a:rPr lang="en-US" dirty="0">
                <a:solidFill>
                  <a:schemeClr val="tx1"/>
                </a:solidFill>
                <a:cs typeface="Calibri"/>
              </a:rPr>
              <a:t>Returning House Officers: TB</a:t>
            </a:r>
          </a:p>
          <a:p>
            <a:pPr marL="457200" indent="-457200" algn="l">
              <a:buChar char="•"/>
            </a:pPr>
            <a:r>
              <a:rPr lang="en-US" dirty="0">
                <a:solidFill>
                  <a:schemeClr val="tx1"/>
                </a:solidFill>
                <a:cs typeface="Calibri"/>
              </a:rPr>
              <a:t>Internal Transfers: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11 </a:t>
            </a:r>
            <a:r>
              <a:rPr lang="en-US" dirty="0">
                <a:solidFill>
                  <a:schemeClr val="tx1"/>
                </a:solidFill>
                <a:cs typeface="Calibri"/>
              </a:rPr>
              <a:t>incomplete 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Char char="•"/>
            </a:pPr>
            <a:r>
              <a:rPr lang="en-US" dirty="0">
                <a:solidFill>
                  <a:schemeClr val="tx1"/>
                </a:solidFill>
                <a:cs typeface="Calibri"/>
              </a:rPr>
              <a:t>Incoming House Officer Appointments: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36</a:t>
            </a:r>
            <a:r>
              <a:rPr lang="en-US" dirty="0">
                <a:solidFill>
                  <a:schemeClr val="tx1"/>
                </a:solidFill>
                <a:cs typeface="Calibri"/>
              </a:rPr>
              <a:t> incomplete 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Char char="•"/>
            </a:pPr>
            <a:r>
              <a:rPr lang="en-US" dirty="0">
                <a:solidFill>
                  <a:schemeClr val="tx1"/>
                </a:solidFill>
                <a:cs typeface="Calibri"/>
              </a:rPr>
              <a:t>Exit Packets: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109 </a:t>
            </a:r>
            <a:r>
              <a:rPr lang="en-US" dirty="0">
                <a:solidFill>
                  <a:schemeClr val="tx1"/>
                </a:solidFill>
                <a:cs typeface="Calibri"/>
              </a:rPr>
              <a:t>missing from 2022-2023</a:t>
            </a:r>
          </a:p>
          <a:p>
            <a:pPr marL="914400" lvl="1" indent="-457200" algn="l">
              <a:buChar char="•"/>
            </a:pP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24</a:t>
            </a:r>
            <a:r>
              <a:rPr lang="en-US" dirty="0">
                <a:solidFill>
                  <a:schemeClr val="tx1"/>
                </a:solidFill>
                <a:cs typeface="Calibri"/>
              </a:rPr>
              <a:t> missing for 23 AY</a:t>
            </a:r>
          </a:p>
          <a:p>
            <a:pPr marL="457200" indent="-457200" algn="l">
              <a:buChar char="•"/>
            </a:pPr>
            <a:r>
              <a:rPr lang="en-US" dirty="0">
                <a:solidFill>
                  <a:schemeClr val="tx1"/>
                </a:solidFill>
                <a:cs typeface="Calibri"/>
              </a:rPr>
              <a:t>Pagers: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40+</a:t>
            </a:r>
            <a:r>
              <a:rPr lang="en-US" dirty="0">
                <a:solidFill>
                  <a:schemeClr val="tx1"/>
                </a:solidFill>
                <a:cs typeface="Calibri"/>
              </a:rPr>
              <a:t> pagers assigned to Alumni</a:t>
            </a:r>
          </a:p>
          <a:p>
            <a:pPr marL="914400" lvl="1" indent="-457200" algn="l">
              <a:buChar char="•"/>
            </a:pPr>
            <a:r>
              <a:rPr lang="en-US" dirty="0">
                <a:solidFill>
                  <a:schemeClr val="tx1"/>
                </a:solidFill>
                <a:cs typeface="Calibri"/>
                <a:hlinkClick r:id="rId2"/>
              </a:rPr>
              <a:t>https://www.medschool.lsuhsc.edu/medical_education/graduate/pagers/</a:t>
            </a:r>
            <a:r>
              <a:rPr lang="en-US" dirty="0">
                <a:solidFill>
                  <a:schemeClr val="tx1"/>
                </a:solidFill>
                <a:cs typeface="Calibri"/>
              </a:rPr>
              <a:t> </a:t>
            </a:r>
          </a:p>
          <a:p>
            <a:pPr marL="914400" lvl="1" indent="-457200" algn="l">
              <a:buChar char="•"/>
            </a:pPr>
            <a:r>
              <a:rPr lang="en-US" dirty="0">
                <a:solidFill>
                  <a:schemeClr val="tx1"/>
                </a:solidFill>
                <a:cs typeface="Calibri"/>
              </a:rPr>
              <a:t>**need this reconciled asap</a:t>
            </a:r>
          </a:p>
          <a:p>
            <a:pPr marL="457200" indent="-457200" algn="l">
              <a:buChar char="•"/>
            </a:pPr>
            <a:endParaRPr lang="en-US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79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5F7D8-F173-44AB-A12E-E07AD34E0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42601"/>
            <a:ext cx="10363200" cy="1470025"/>
          </a:xfrm>
        </p:spPr>
        <p:txBody>
          <a:bodyPr/>
          <a:lstStyle/>
          <a:p>
            <a:r>
              <a:rPr lang="en-US"/>
              <a:t>Student Loan Deferment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5908DD-EE6D-4C2A-AAD7-45EA169E1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885" y="1612626"/>
            <a:ext cx="11527314" cy="30929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algn="l">
              <a:buChar char="•"/>
            </a:pPr>
            <a:r>
              <a:rPr lang="en-US">
                <a:solidFill>
                  <a:schemeClr val="tx1"/>
                </a:solidFill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www.studentaid.gov</a:t>
            </a:r>
            <a:r>
              <a:rPr lang="en-US">
                <a:solidFill>
                  <a:schemeClr val="tx1"/>
                </a:solidFill>
                <a:cs typeface="Calibri"/>
              </a:rPr>
              <a:t> -&gt; Federal Student Aid -&gt; Loan Forgiveness -&gt; Apply for Forgiveness -&gt; PSLF </a:t>
            </a:r>
          </a:p>
          <a:p>
            <a:pPr marL="457200" indent="-457200" algn="l">
              <a:buChar char="•"/>
            </a:pPr>
            <a:r>
              <a:rPr lang="en-US">
                <a:solidFill>
                  <a:schemeClr val="tx1"/>
                </a:solidFill>
                <a:cs typeface="Calibri"/>
              </a:rPr>
              <a:t>Application will be routed to HR if they apply online </a:t>
            </a:r>
          </a:p>
          <a:p>
            <a:pPr marL="457200" indent="-457200" algn="l">
              <a:buChar char="•"/>
            </a:pPr>
            <a:r>
              <a:rPr lang="en-US">
                <a:solidFill>
                  <a:schemeClr val="tx1"/>
                </a:solidFill>
                <a:cs typeface="Calibri"/>
              </a:rPr>
              <a:t>Manual form- they will need to route to HR</a:t>
            </a:r>
          </a:p>
          <a:p>
            <a:pPr lvl="1" algn="l"/>
            <a:endParaRPr lang="en-US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6744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E5908DD-EE6D-4C2A-AAD7-45EA169E1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1" y="400771"/>
            <a:ext cx="4834567" cy="13853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cs typeface="Calibri"/>
              </a:rPr>
              <a:t>Sherilyn Munoz (smunoz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@lsuhsc.edu </a:t>
            </a:r>
            <a:endParaRPr lang="en-US"/>
          </a:p>
          <a:p>
            <a:pPr algn="l"/>
            <a:endParaRPr lang="en-US" dirty="0">
              <a:solidFill>
                <a:schemeClr val="tx1"/>
              </a:solidFill>
              <a:cs typeface="Calibri"/>
            </a:endParaRPr>
          </a:p>
          <a:p>
            <a:pPr algn="l"/>
            <a:endParaRPr lang="en-US" dirty="0">
              <a:solidFill>
                <a:schemeClr val="tx1"/>
              </a:solidFill>
              <a:cs typeface="Calibri"/>
            </a:endParaRPr>
          </a:p>
          <a:p>
            <a:pPr algn="l"/>
            <a:endParaRPr lang="en-US" dirty="0">
              <a:solidFill>
                <a:schemeClr val="tx1"/>
              </a:solidFill>
              <a:cs typeface="Calibri"/>
            </a:endParaRPr>
          </a:p>
          <a:p>
            <a:pPr algn="l"/>
            <a:endParaRPr lang="en-US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4" name="Picture 3" descr="A black and gold text with stars&#10;&#10;Description automatically generated">
            <a:extLst>
              <a:ext uri="{FF2B5EF4-FFF2-40B4-BE49-F238E27FC236}">
                <a16:creationId xmlns:a16="http://schemas.microsoft.com/office/drawing/2014/main" id="{857F377E-A692-619A-8F76-8FC866242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80" y="1259217"/>
            <a:ext cx="5423971" cy="4018240"/>
          </a:xfrm>
          <a:prstGeom prst="rect">
            <a:avLst/>
          </a:prstGeom>
        </p:spPr>
      </p:pic>
      <p:pic>
        <p:nvPicPr>
          <p:cNvPr id="5" name="Picture 4" descr="A person taking a selfie&#10;&#10;Description automatically generated">
            <a:extLst>
              <a:ext uri="{FF2B5EF4-FFF2-40B4-BE49-F238E27FC236}">
                <a16:creationId xmlns:a16="http://schemas.microsoft.com/office/drawing/2014/main" id="{D7CE2306-FD79-90A0-C745-E57B926E6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228" y="1591937"/>
            <a:ext cx="2605016" cy="4114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0F0AAE-C6B9-2081-218A-23D8743263B9}"/>
              </a:ext>
            </a:extLst>
          </p:cNvPr>
          <p:cNvSpPr txBox="1"/>
          <p:nvPr/>
        </p:nvSpPr>
        <p:spPr>
          <a:xfrm>
            <a:off x="4177228" y="6132722"/>
            <a:ext cx="357130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cs typeface="Calibri"/>
              </a:rPr>
              <a:t>**gmecag@lsuhsc.edu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938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5F7D8-F173-44AB-A12E-E07AD34E0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42601"/>
            <a:ext cx="10363200" cy="1470025"/>
          </a:xfrm>
        </p:spPr>
        <p:txBody>
          <a:bodyPr/>
          <a:lstStyle/>
          <a:p>
            <a:r>
              <a:rPr lang="en-US" dirty="0">
                <a:cs typeface="Calibri"/>
              </a:rPr>
              <a:t>Systems outside LSU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5908DD-EE6D-4C2A-AAD7-45EA169E1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885" y="1759517"/>
            <a:ext cx="5357869" cy="29460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 dirty="0">
              <a:solidFill>
                <a:schemeClr val="tx1"/>
              </a:solidFill>
              <a:cs typeface="Calibri"/>
            </a:endParaRPr>
          </a:p>
          <a:p>
            <a:pPr marL="457200" indent="-457200" algn="l">
              <a:buChar char="•"/>
            </a:pPr>
            <a:r>
              <a:rPr lang="en-US" dirty="0">
                <a:solidFill>
                  <a:schemeClr val="tx1"/>
                </a:solidFill>
                <a:cs typeface="Calibri"/>
              </a:rPr>
              <a:t>Ex: AMION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Survey</a:t>
            </a:r>
            <a:r>
              <a:rPr lang="en-US" dirty="0"/>
              <a:t> </a:t>
            </a:r>
            <a:endParaRPr lang="en-US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4" name="Picture 3" descr="A qr code on a green background&#10;&#10;Description automatically generated">
            <a:extLst>
              <a:ext uri="{FF2B5EF4-FFF2-40B4-BE49-F238E27FC236}">
                <a16:creationId xmlns:a16="http://schemas.microsoft.com/office/drawing/2014/main" id="{1FB5F389-177F-49D8-0A60-BFCD7A9C0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677" y="1607544"/>
            <a:ext cx="4248838" cy="425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39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6B00D-8AC8-4D3E-8C83-0C5DA2803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3706" y="206681"/>
            <a:ext cx="7012810" cy="1078602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Reminders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96DB3B-DA0E-D5F6-21AC-994A3EBADECD}"/>
              </a:ext>
            </a:extLst>
          </p:cNvPr>
          <p:cNvSpPr txBox="1"/>
          <p:nvPr/>
        </p:nvSpPr>
        <p:spPr>
          <a:xfrm>
            <a:off x="697734" y="1147590"/>
            <a:ext cx="10392577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cs typeface="Calibri"/>
              </a:rPr>
              <a:t>BOM/EOM Reports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cs typeface="Calibri"/>
              </a:rPr>
              <a:t>August EOM Reports and CSOF PER 3s for August are due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cs typeface="Calibri"/>
              </a:rPr>
              <a:t>August &amp; September BOM Reports are Due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cs typeface="Calibri"/>
              </a:rPr>
              <a:t>October BOM Reports are Due October 2, 2023</a:t>
            </a:r>
          </a:p>
          <a:p>
            <a:pPr marL="742950" lvl="1" indent="-285750">
              <a:buFont typeface="Arial"/>
              <a:buChar char="•"/>
            </a:pPr>
            <a:endParaRPr lang="en-US" sz="2000">
              <a:cs typeface="Calibri"/>
            </a:endParaRPr>
          </a:p>
          <a:p>
            <a:pPr lvl="1"/>
            <a:endParaRPr lang="en-US" sz="20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Calibri"/>
              </a:rPr>
              <a:t>APE Reminder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Calibri"/>
              </a:rPr>
              <a:t>GME Track Program Survey &amp; Resident Survey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sz="2000" b="1" dirty="0">
                <a:cs typeface="Calibri"/>
              </a:rPr>
              <a:t>Survey Deadlines: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 dirty="0">
                <a:cs typeface="Calibri"/>
              </a:rPr>
              <a:t>September 29, 2023 – October FREIDA Upload Deadline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 dirty="0">
                <a:cs typeface="Calibri"/>
              </a:rPr>
              <a:t>December 15, 2023 – Final Deadline</a:t>
            </a:r>
          </a:p>
          <a:p>
            <a:pPr marL="285750" indent="-285750" algn="l">
              <a:buFont typeface="Arial"/>
              <a:buChar char="•"/>
            </a:pP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9357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B29C4-DBB1-4BD3-8D84-B95A3A5B6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11565"/>
            <a:ext cx="10363200" cy="1470025"/>
          </a:xfrm>
        </p:spPr>
        <p:txBody>
          <a:bodyPr/>
          <a:lstStyle/>
          <a:p>
            <a:r>
              <a:rPr lang="en-US"/>
              <a:t>CDS/Opioid Training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00E40-A7A7-4FBE-A9A1-DE6FF5524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543" y="1781590"/>
            <a:ext cx="10382416" cy="38182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 algn="l">
              <a:buChar char="•"/>
            </a:pPr>
            <a:r>
              <a:rPr lang="en-US" sz="2800" dirty="0">
                <a:solidFill>
                  <a:schemeClr val="tx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https://www.medschool.lsuhsc.edu/medical_education/cme/cds_opioid_training.aspx</a:t>
            </a:r>
            <a:r>
              <a:rPr lang="en-US" sz="28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</a:p>
          <a:p>
            <a:pPr marL="457200" indent="-457200" algn="l">
              <a:buChar char="•"/>
            </a:pPr>
            <a:r>
              <a:rPr lang="en-US" sz="2800" dirty="0">
                <a:solidFill>
                  <a:schemeClr val="tx1"/>
                </a:solidFill>
                <a:ea typeface="+mn-lt"/>
                <a:cs typeface="+mn-lt"/>
                <a:hlinkClick r:id="rId3"/>
              </a:rPr>
              <a:t>Tracker</a:t>
            </a:r>
            <a:r>
              <a:rPr lang="en-US" sz="28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</a:p>
          <a:p>
            <a:pPr marL="914400" lvl="1" indent="-457200" algn="l">
              <a:buChar char="•"/>
            </a:pPr>
            <a:r>
              <a:rPr lang="en-US" sz="2400" dirty="0">
                <a:solidFill>
                  <a:schemeClr val="tx1"/>
                </a:solidFill>
                <a:cs typeface="Calibri"/>
              </a:rPr>
              <a:t>-&gt;My Documents-&gt;CDS CME Opioid Training</a:t>
            </a:r>
          </a:p>
          <a:p>
            <a:pPr marL="457200" indent="-457200" algn="l">
              <a:buChar char="•"/>
            </a:pPr>
            <a:r>
              <a:rPr lang="en-US" sz="2800" dirty="0">
                <a:solidFill>
                  <a:schemeClr val="tx1"/>
                </a:solidFill>
                <a:cs typeface="Calibri"/>
              </a:rPr>
              <a:t>As of 9/15/23: </a:t>
            </a:r>
            <a:r>
              <a:rPr lang="en-US" sz="2800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211 </a:t>
            </a:r>
            <a:r>
              <a:rPr lang="en-US" sz="2800" dirty="0">
                <a:solidFill>
                  <a:schemeClr val="tx1"/>
                </a:solidFill>
                <a:cs typeface="Calibri"/>
              </a:rPr>
              <a:t>Outstanding (68 complete) </a:t>
            </a:r>
          </a:p>
          <a:p>
            <a:pPr marL="457200" indent="-457200" algn="l">
              <a:buChar char="•"/>
            </a:pPr>
            <a:r>
              <a:rPr lang="en-US" sz="2800" dirty="0">
                <a:solidFill>
                  <a:schemeClr val="tx1"/>
                </a:solidFill>
                <a:cs typeface="Calibri"/>
              </a:rPr>
              <a:t>****Due 10/15/23**** 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5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B29C4-DBB1-4BD3-8D84-B95A3A5B6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689" y="-239278"/>
            <a:ext cx="10363200" cy="1470025"/>
          </a:xfrm>
        </p:spPr>
        <p:txBody>
          <a:bodyPr/>
          <a:lstStyle/>
          <a:p>
            <a:r>
              <a:rPr lang="en-US"/>
              <a:t>Flu Season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00E40-A7A7-4FBE-A9A1-DE6FF5524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446" y="799252"/>
            <a:ext cx="10097814" cy="48198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 algn="l">
              <a:buChar char="•"/>
            </a:pPr>
            <a:r>
              <a:rPr lang="en-US" sz="2000" dirty="0">
                <a:solidFill>
                  <a:schemeClr val="tx1"/>
                </a:solidFill>
                <a:cs typeface="Calibri"/>
              </a:rPr>
              <a:t>Process: </a:t>
            </a:r>
          </a:p>
          <a:p>
            <a:pPr marL="914400" lvl="1" indent="-457200" algn="l">
              <a:buFont typeface="Arial,Sans-Serif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+mn-lt"/>
                <a:cs typeface="+mn-lt"/>
                <a:hlinkClick r:id="rId2"/>
              </a:rPr>
              <a:t>GME Electronic Doc Submission</a:t>
            </a: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</a:p>
          <a:p>
            <a:pPr marL="914400" lvl="1" indent="-457200" algn="l">
              <a:buFont typeface="Arial,Sans-Serif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**Need name and date of vaccination </a:t>
            </a:r>
          </a:p>
          <a:p>
            <a:pPr marL="914400" lvl="1" indent="-457200" algn="l">
              <a:buChar char="•"/>
            </a:pPr>
            <a:r>
              <a:rPr lang="en-US" sz="2000" dirty="0">
                <a:solidFill>
                  <a:schemeClr val="tx1"/>
                </a:solidFill>
                <a:ea typeface="+mn-lt"/>
                <a:cs typeface="+mn-lt"/>
                <a:hlinkClick r:id="rId3"/>
              </a:rPr>
              <a:t>Tracker</a:t>
            </a: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  </a:t>
            </a:r>
            <a:endParaRPr lang="en-US" sz="2000" dirty="0">
              <a:solidFill>
                <a:schemeClr val="tx1"/>
              </a:solidFill>
              <a:cs typeface="Calibri"/>
            </a:endParaRPr>
          </a:p>
          <a:p>
            <a:pPr marL="914400" lvl="1" indent="-457200" algn="l">
              <a:buChar char="•"/>
            </a:pPr>
            <a:endParaRPr lang="en-US" sz="2000" dirty="0">
              <a:solidFill>
                <a:schemeClr val="tx1"/>
              </a:solidFill>
              <a:cs typeface="Calibri"/>
            </a:endParaRPr>
          </a:p>
          <a:p>
            <a:pPr marL="914400" lvl="1" indent="-457200" algn="l">
              <a:buChar char="•"/>
            </a:pPr>
            <a:endParaRPr lang="en-US" sz="1600" dirty="0">
              <a:solidFill>
                <a:schemeClr val="tx1"/>
              </a:solidFill>
              <a:cs typeface="Calibri"/>
            </a:endParaRPr>
          </a:p>
          <a:p>
            <a:pPr marL="457200" indent="-457200" algn="l">
              <a:buChar char="•"/>
            </a:pPr>
            <a:r>
              <a:rPr lang="en-US" sz="2000" dirty="0">
                <a:solidFill>
                  <a:schemeClr val="tx1"/>
                </a:solidFill>
                <a:cs typeface="Calibri"/>
              </a:rPr>
              <a:t>LSU HSC Flu Fair: 10/19, 10/25, 10/26, 11/2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Char char="•"/>
            </a:pPr>
            <a:endParaRPr lang="en-US" sz="2000" dirty="0">
              <a:solidFill>
                <a:schemeClr val="tx1"/>
              </a:solidFill>
              <a:cs typeface="Calibri"/>
            </a:endParaRPr>
          </a:p>
          <a:p>
            <a:pPr marL="457200" indent="-457200" algn="l">
              <a:buChar char="•"/>
            </a:pPr>
            <a:r>
              <a:rPr lang="en-US" sz="2000" dirty="0">
                <a:solidFill>
                  <a:schemeClr val="tx1"/>
                </a:solidFill>
                <a:cs typeface="Calibri"/>
              </a:rPr>
              <a:t>VA: sign up with employee health here </a:t>
            </a:r>
            <a:r>
              <a:rPr lang="en-US" sz="2000" dirty="0">
                <a:cs typeface="Calibri"/>
                <a:hlinkClick r:id="rId4"/>
              </a:rPr>
              <a:t>https://outlook.office365.com/owa/calendar/SLVHCSEmployeeFluVaccineAppointments@DVAGOV.onmicrosoft.com/bookings/</a:t>
            </a:r>
            <a:endParaRPr lang="en-US" dirty="0">
              <a:solidFill>
                <a:srgbClr val="898989"/>
              </a:solidFill>
              <a:cs typeface="Calibri"/>
            </a:endParaRPr>
          </a:p>
          <a:p>
            <a:pPr marL="914400" lvl="1" indent="-457200" algn="l">
              <a:buChar char="•"/>
            </a:pPr>
            <a:r>
              <a:rPr lang="en-US" sz="1800" dirty="0">
                <a:solidFill>
                  <a:schemeClr val="tx1"/>
                </a:solidFill>
                <a:cs typeface="Calibri"/>
              </a:rPr>
              <a:t>There will also be vaccination in areas with mobile carts and flu champions</a:t>
            </a:r>
            <a:r>
              <a:rPr lang="en-US" sz="1200" dirty="0">
                <a:solidFill>
                  <a:schemeClr val="tx1"/>
                </a:solidFill>
                <a:cs typeface="Calibri"/>
              </a:rPr>
              <a:t> </a:t>
            </a:r>
            <a:endParaRPr lang="en-US" dirty="0">
              <a:solidFill>
                <a:schemeClr val="tx1"/>
              </a:solidFill>
              <a:cs typeface="Calibri"/>
            </a:endParaRPr>
          </a:p>
          <a:p>
            <a:pPr marL="457200" indent="-457200" algn="l">
              <a:buChar char="•"/>
            </a:pPr>
            <a:endParaRPr lang="en-US" sz="2000" dirty="0">
              <a:solidFill>
                <a:schemeClr val="tx1"/>
              </a:solidFill>
              <a:cs typeface="Calibri"/>
            </a:endParaRPr>
          </a:p>
          <a:p>
            <a:pPr marL="457200" indent="-457200" algn="l">
              <a:buChar char="•"/>
            </a:pPr>
            <a:endParaRPr lang="en-US" sz="1100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0393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B29C4-DBB1-4BD3-8D84-B95A3A5B6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5170" y="329925"/>
            <a:ext cx="4560984" cy="864099"/>
          </a:xfrm>
        </p:spPr>
        <p:txBody>
          <a:bodyPr/>
          <a:lstStyle/>
          <a:p>
            <a:r>
              <a:rPr lang="en-US"/>
              <a:t>Flu Season Cont.'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00E40-A7A7-4FBE-A9A1-DE6FF5524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7024" y="542194"/>
            <a:ext cx="10593572" cy="641640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spcBef>
                <a:spcPts val="20"/>
              </a:spcBef>
            </a:pPr>
            <a:r>
              <a:rPr lang="en-US" sz="2000" dirty="0">
                <a:solidFill>
                  <a:schemeClr val="tx1"/>
                </a:solidFill>
                <a:cs typeface="Calibri"/>
              </a:rPr>
              <a:t>LCMC: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spcBef>
                <a:spcPts val="20"/>
              </a:spcBef>
              <a:buChar char="•"/>
            </a:pPr>
            <a:r>
              <a:rPr lang="en-US" sz="2000" dirty="0">
                <a:solidFill>
                  <a:schemeClr val="tx1"/>
                </a:solidFill>
                <a:cs typeface="Calibri"/>
              </a:rPr>
              <a:t>Employee Health Ready Ste account: </a:t>
            </a:r>
          </a:p>
          <a:p>
            <a:pPr marL="1371600" lvl="2" indent="-457200" algn="l">
              <a:spcBef>
                <a:spcPts val="20"/>
              </a:spcBef>
              <a:buChar char="•"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https://lcmchealth.readysetsecure.com</a:t>
            </a:r>
          </a:p>
          <a:p>
            <a:pPr marL="1371600" lvl="2" indent="-457200" algn="l">
              <a:spcBef>
                <a:spcPts val="20"/>
              </a:spcBef>
              <a:buChar char="•"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Select New Participant</a:t>
            </a:r>
          </a:p>
          <a:p>
            <a:pPr marL="1371600" lvl="2" indent="-457200" algn="l">
              <a:spcBef>
                <a:spcPts val="20"/>
              </a:spcBef>
              <a:buChar char="•"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Access/Org Code: 3761</a:t>
            </a:r>
          </a:p>
          <a:p>
            <a:pPr marL="1371600" lvl="2" indent="-457200" algn="l">
              <a:spcBef>
                <a:spcPts val="20"/>
              </a:spcBef>
              <a:buChar char="•"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Population Type: CONTRACT</a:t>
            </a:r>
          </a:p>
          <a:p>
            <a:pPr marL="1371600" lvl="2" indent="-457200" algn="l">
              <a:spcBef>
                <a:spcPts val="20"/>
              </a:spcBef>
              <a:buChar char="•"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Complete the demographics and create a username and password</a:t>
            </a:r>
          </a:p>
          <a:p>
            <a:pPr marL="1371600" lvl="2" indent="-457200" algn="l">
              <a:spcBef>
                <a:spcPts val="20"/>
              </a:spcBef>
              <a:buChar char="•"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Complete the Flu survey once it is assigned in </a:t>
            </a:r>
            <a:r>
              <a:rPr lang="en-US" sz="1600" dirty="0" err="1">
                <a:solidFill>
                  <a:schemeClr val="tx1"/>
                </a:solidFill>
                <a:cs typeface="Calibri"/>
              </a:rPr>
              <a:t>ReadySet</a:t>
            </a:r>
            <a:endParaRPr lang="en-US" sz="1600" dirty="0">
              <a:solidFill>
                <a:schemeClr val="tx1"/>
              </a:solidFill>
              <a:cs typeface="Calibri"/>
            </a:endParaRPr>
          </a:p>
          <a:p>
            <a:pPr marL="914400" lvl="1" indent="-457200" algn="l">
              <a:spcBef>
                <a:spcPts val="20"/>
              </a:spcBef>
              <a:buChar char="•"/>
            </a:pPr>
            <a:r>
              <a:rPr lang="en-US" sz="2000" dirty="0">
                <a:solidFill>
                  <a:schemeClr val="tx1"/>
                </a:solidFill>
                <a:cs typeface="Calibri"/>
              </a:rPr>
              <a:t>Touro:</a:t>
            </a:r>
          </a:p>
          <a:p>
            <a:pPr marL="1371600" lvl="2" indent="-457200" algn="l">
              <a:spcBef>
                <a:spcPts val="20"/>
              </a:spcBef>
              <a:buChar char="•"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Oct. 4,  7:30a-3p (President's Room)</a:t>
            </a:r>
          </a:p>
          <a:p>
            <a:pPr marL="1371600" lvl="2" indent="-457200" algn="l">
              <a:spcBef>
                <a:spcPts val="20"/>
              </a:spcBef>
              <a:buChar char="•"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Oct. 9,  7:30a-3p (10th floor Medical Library)</a:t>
            </a:r>
            <a:endParaRPr lang="en-US" dirty="0">
              <a:solidFill>
                <a:schemeClr val="tx1"/>
              </a:solidFill>
            </a:endParaRPr>
          </a:p>
          <a:p>
            <a:pPr marL="1371600" lvl="2" indent="-457200" algn="l">
              <a:spcBef>
                <a:spcPts val="20"/>
              </a:spcBef>
              <a:buChar char="•"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Oct. 11, 7:30a-3p (President's Room)</a:t>
            </a:r>
          </a:p>
          <a:p>
            <a:pPr marL="1371600" lvl="2" indent="-457200" algn="l">
              <a:spcBef>
                <a:spcPts val="20"/>
              </a:spcBef>
              <a:buChar char="•"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Oct. 20, 7:30a-3p (Coliseum Room)</a:t>
            </a:r>
          </a:p>
          <a:p>
            <a:pPr marL="1371600" lvl="2" indent="-457200" algn="l">
              <a:spcBef>
                <a:spcPts val="20"/>
              </a:spcBef>
              <a:buChar char="•"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Oct. 25, 7:30a-3p (Coliseum Room)</a:t>
            </a:r>
          </a:p>
          <a:p>
            <a:pPr marL="1371600" lvl="2" indent="-457200" algn="l">
              <a:spcBef>
                <a:spcPts val="20"/>
              </a:spcBef>
              <a:buChar char="•"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Oct. 30, 7:30a-3p (Coliseum Room)</a:t>
            </a:r>
          </a:p>
          <a:p>
            <a:pPr marL="914400" lvl="1" indent="-457200" algn="l">
              <a:spcBef>
                <a:spcPts val="20"/>
              </a:spcBef>
              <a:buChar char="•"/>
            </a:pPr>
            <a:r>
              <a:rPr lang="en-US" sz="2000" dirty="0">
                <a:solidFill>
                  <a:schemeClr val="tx1"/>
                </a:solidFill>
                <a:cs typeface="Calibri"/>
              </a:rPr>
              <a:t>UMC:</a:t>
            </a:r>
          </a:p>
          <a:p>
            <a:pPr marL="1371600" lvl="2" indent="-457200" algn="l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Location: 1st Floor ACB Room 1104</a:t>
            </a:r>
          </a:p>
          <a:p>
            <a:pPr marL="1371600" lvl="2" indent="-457200" algn="l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6am-8pm </a:t>
            </a:r>
          </a:p>
          <a:p>
            <a:pPr marL="1371600" lvl="2" indent="-457200" algn="l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Oct. 4, 5, 6, 25, 26, 27</a:t>
            </a:r>
          </a:p>
          <a:p>
            <a:pPr marL="1371600" lvl="2" indent="-457200" algn="l">
              <a:spcBef>
                <a:spcPts val="20"/>
              </a:spcBef>
              <a:buFont typeface="Arial,Sans-Serif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cs typeface="Calibri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1568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B29C4-DBB1-4BD3-8D84-B95A3A5B6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5170" y="329925"/>
            <a:ext cx="4560984" cy="864099"/>
          </a:xfrm>
        </p:spPr>
        <p:txBody>
          <a:bodyPr/>
          <a:lstStyle/>
          <a:p>
            <a:r>
              <a:rPr lang="en-US"/>
              <a:t>Flu Season Cont.'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00E40-A7A7-4FBE-A9A1-DE6FF5524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6205" y="174965"/>
            <a:ext cx="10593572" cy="641640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spcBef>
                <a:spcPts val="20"/>
              </a:spcBef>
            </a:pPr>
            <a:r>
              <a:rPr lang="en-US" sz="2000" dirty="0">
                <a:solidFill>
                  <a:schemeClr val="tx1"/>
                </a:solidFill>
                <a:cs typeface="Calibri"/>
              </a:rPr>
              <a:t>LCMC: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>
              <a:spcBef>
                <a:spcPts val="20"/>
              </a:spcBef>
              <a:buChar char="•"/>
            </a:pPr>
            <a:r>
              <a:rPr lang="en-US" sz="2000" dirty="0">
                <a:solidFill>
                  <a:schemeClr val="tx1"/>
                </a:solidFill>
                <a:cs typeface="Calibri"/>
              </a:rPr>
              <a:t>EJGH: </a:t>
            </a:r>
            <a:endParaRPr lang="en-US" dirty="0"/>
          </a:p>
          <a:p>
            <a:pPr marL="1371600" lvl="2" indent="-457200" algn="l">
              <a:spcBef>
                <a:spcPts val="20"/>
              </a:spcBef>
              <a:buChar char="•"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Esplanade Rooms 1 &amp; 2</a:t>
            </a:r>
          </a:p>
          <a:p>
            <a:pPr marL="1371600" lvl="2" indent="-457200" algn="l">
              <a:spcBef>
                <a:spcPts val="20"/>
              </a:spcBef>
              <a:buChar char="•"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Oct. 5, 7am-4pm</a:t>
            </a:r>
          </a:p>
          <a:p>
            <a:pPr marL="914400" lvl="1" indent="-457200" algn="l">
              <a:spcBef>
                <a:spcPts val="20"/>
              </a:spcBef>
              <a:buChar char="•"/>
            </a:pPr>
            <a:r>
              <a:rPr lang="en-US" sz="2000" dirty="0">
                <a:solidFill>
                  <a:schemeClr val="tx1"/>
                </a:solidFill>
                <a:cs typeface="Calibri"/>
              </a:rPr>
              <a:t>CHNOLA:</a:t>
            </a:r>
          </a:p>
          <a:p>
            <a:pPr marL="1371600" lvl="2" indent="-457200" algn="l">
              <a:spcBef>
                <a:spcPts val="20"/>
              </a:spcBef>
              <a:buChar char="•"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Location: Employee Health Office State St. 3rd floor</a:t>
            </a:r>
          </a:p>
          <a:p>
            <a:pPr marL="1828800" lvl="3" indent="-457200" algn="l">
              <a:spcBef>
                <a:spcPts val="20"/>
              </a:spcBef>
              <a:buChar char="•"/>
            </a:pPr>
            <a:r>
              <a:rPr lang="en-US" sz="1200" dirty="0">
                <a:solidFill>
                  <a:schemeClr val="tx1"/>
                </a:solidFill>
                <a:cs typeface="Calibri"/>
              </a:rPr>
              <a:t>1pm-3pm</a:t>
            </a:r>
          </a:p>
          <a:p>
            <a:pPr marL="1828800" lvl="3" indent="-457200" algn="l">
              <a:spcBef>
                <a:spcPts val="20"/>
              </a:spcBef>
              <a:buChar char="•"/>
            </a:pPr>
            <a:r>
              <a:rPr lang="en-US" sz="1200" dirty="0">
                <a:solidFill>
                  <a:schemeClr val="tx1"/>
                </a:solidFill>
                <a:cs typeface="Calibri"/>
              </a:rPr>
              <a:t>Oct. 3 &amp; 12</a:t>
            </a:r>
          </a:p>
          <a:p>
            <a:pPr marL="1371600" lvl="2" indent="-457200" algn="l">
              <a:spcBef>
                <a:spcPts val="20"/>
              </a:spcBef>
              <a:buChar char="•"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Location: Main Campus Conference Room #2</a:t>
            </a:r>
          </a:p>
          <a:p>
            <a:pPr marL="1828800" lvl="3" indent="-457200" algn="l">
              <a:spcBef>
                <a:spcPts val="20"/>
              </a:spcBef>
              <a:buChar char="•"/>
            </a:pPr>
            <a:r>
              <a:rPr lang="en-US" sz="1200" dirty="0">
                <a:solidFill>
                  <a:schemeClr val="tx1"/>
                </a:solidFill>
                <a:cs typeface="Calibri"/>
              </a:rPr>
              <a:t>7am-4pm</a:t>
            </a:r>
          </a:p>
          <a:p>
            <a:pPr marL="1828800" lvl="3" indent="-457200" algn="l">
              <a:spcBef>
                <a:spcPts val="20"/>
              </a:spcBef>
              <a:buChar char="•"/>
            </a:pPr>
            <a:r>
              <a:rPr lang="en-US" sz="1200" dirty="0">
                <a:solidFill>
                  <a:schemeClr val="tx1"/>
                </a:solidFill>
                <a:cs typeface="Calibri"/>
              </a:rPr>
              <a:t>Oct. 2, 5, 10, 13, 17, 20</a:t>
            </a:r>
          </a:p>
          <a:p>
            <a:pPr marL="914400" lvl="1" indent="-457200" algn="l">
              <a:spcBef>
                <a:spcPts val="20"/>
              </a:spcBef>
              <a:buChar char="•"/>
            </a:pPr>
            <a:r>
              <a:rPr lang="en-US" sz="2000" dirty="0">
                <a:solidFill>
                  <a:schemeClr val="tx1"/>
                </a:solidFill>
                <a:cs typeface="Calibri"/>
              </a:rPr>
              <a:t>West Jeff </a:t>
            </a:r>
          </a:p>
          <a:p>
            <a:pPr marL="1371600" lvl="2" indent="-457200" algn="l">
              <a:spcBef>
                <a:spcPts val="20"/>
              </a:spcBef>
              <a:buChar char="•"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Location: Gretna Classroom</a:t>
            </a:r>
          </a:p>
          <a:p>
            <a:pPr marL="1828800" lvl="3" indent="-457200" algn="l">
              <a:spcBef>
                <a:spcPts val="20"/>
              </a:spcBef>
              <a:buChar char="•"/>
            </a:pPr>
            <a:r>
              <a:rPr lang="en-US" sz="1200" dirty="0">
                <a:solidFill>
                  <a:schemeClr val="tx1"/>
                </a:solidFill>
                <a:cs typeface="Calibri"/>
              </a:rPr>
              <a:t>8:30am-4pm</a:t>
            </a:r>
          </a:p>
          <a:p>
            <a:pPr marL="1828800" lvl="3" indent="-457200" algn="l">
              <a:spcBef>
                <a:spcPts val="20"/>
              </a:spcBef>
              <a:buChar char="•"/>
            </a:pPr>
            <a:r>
              <a:rPr lang="en-US" sz="1200" dirty="0">
                <a:solidFill>
                  <a:schemeClr val="tx1"/>
                </a:solidFill>
                <a:cs typeface="Calibri"/>
              </a:rPr>
              <a:t>Oct. 10 &amp; 13</a:t>
            </a:r>
          </a:p>
          <a:p>
            <a:pPr marL="1371600" lvl="2" indent="-457200" algn="l">
              <a:spcBef>
                <a:spcPts val="20"/>
              </a:spcBef>
              <a:buChar char="•"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Location: Auditorium</a:t>
            </a:r>
          </a:p>
          <a:p>
            <a:pPr marL="1828800" lvl="3" indent="-457200" algn="l">
              <a:spcBef>
                <a:spcPts val="20"/>
              </a:spcBef>
              <a:buChar char="•"/>
            </a:pPr>
            <a:r>
              <a:rPr lang="en-US" sz="1200" dirty="0">
                <a:solidFill>
                  <a:schemeClr val="tx1"/>
                </a:solidFill>
                <a:cs typeface="Calibri"/>
              </a:rPr>
              <a:t>11am-3pm</a:t>
            </a:r>
          </a:p>
          <a:p>
            <a:pPr marL="1828800" lvl="3" indent="-457200" algn="l">
              <a:spcBef>
                <a:spcPts val="20"/>
              </a:spcBef>
              <a:buChar char="•"/>
            </a:pPr>
            <a:r>
              <a:rPr lang="en-US" sz="1200" dirty="0">
                <a:solidFill>
                  <a:schemeClr val="tx1"/>
                </a:solidFill>
                <a:cs typeface="Calibri"/>
              </a:rPr>
              <a:t>Oct. 4</a:t>
            </a:r>
          </a:p>
          <a:p>
            <a:pPr marL="914400" lvl="1" indent="-457200" algn="l">
              <a:spcBef>
                <a:spcPts val="20"/>
              </a:spcBef>
              <a:buChar char="•"/>
            </a:pPr>
            <a:r>
              <a:rPr lang="en-US" sz="2000" dirty="0">
                <a:solidFill>
                  <a:schemeClr val="tx1"/>
                </a:solidFill>
                <a:cs typeface="Calibri"/>
              </a:rPr>
              <a:t>NOEH</a:t>
            </a:r>
            <a:endParaRPr lang="en-US" dirty="0">
              <a:solidFill>
                <a:schemeClr val="tx1"/>
              </a:solidFill>
              <a:cs typeface="Calibri"/>
            </a:endParaRPr>
          </a:p>
          <a:p>
            <a:pPr marL="1371600" lvl="2" indent="-457200" algn="l">
              <a:spcBef>
                <a:spcPts val="20"/>
              </a:spcBef>
              <a:buChar char="•"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Nurse Finance Conference Room</a:t>
            </a:r>
          </a:p>
          <a:p>
            <a:pPr marL="1371600" lvl="2" indent="-457200" algn="l">
              <a:spcBef>
                <a:spcPts val="20"/>
              </a:spcBef>
              <a:buChar char="•"/>
            </a:pPr>
            <a:r>
              <a:rPr lang="en-US" sz="1600" dirty="0">
                <a:solidFill>
                  <a:schemeClr val="tx1"/>
                </a:solidFill>
                <a:cs typeface="Calibri"/>
              </a:rPr>
              <a:t>Oct. 25th 6am-6pm</a:t>
            </a:r>
          </a:p>
          <a:p>
            <a:pPr marL="1371600" lvl="2" indent="-457200" algn="l">
              <a:spcBef>
                <a:spcPts val="20"/>
              </a:spcBef>
              <a:buChar char="•"/>
            </a:pPr>
            <a:endParaRPr lang="en-US" sz="1600" dirty="0">
              <a:solidFill>
                <a:schemeClr val="tx1"/>
              </a:solidFill>
              <a:cs typeface="Calibri"/>
            </a:endParaRPr>
          </a:p>
          <a:p>
            <a:pPr marL="1371600" lvl="2" indent="-457200" algn="l">
              <a:spcBef>
                <a:spcPts val="20"/>
              </a:spcBef>
              <a:buChar char="•"/>
            </a:pPr>
            <a:endParaRPr lang="en-US" sz="1600" dirty="0">
              <a:solidFill>
                <a:schemeClr val="tx1"/>
              </a:solidFill>
              <a:cs typeface="Calibri"/>
            </a:endParaRPr>
          </a:p>
          <a:p>
            <a:pPr marL="457200" indent="-457200" algn="l">
              <a:spcBef>
                <a:spcPts val="20"/>
              </a:spcBef>
              <a:buChar char="•"/>
            </a:pPr>
            <a:endParaRPr lang="en-US" sz="1600">
              <a:solidFill>
                <a:schemeClr val="tx1"/>
              </a:solidFill>
              <a:cs typeface="Calibri"/>
            </a:endParaRPr>
          </a:p>
          <a:p>
            <a:pPr marL="457200" indent="-457200" algn="l">
              <a:buChar char="•"/>
            </a:pPr>
            <a:endParaRPr lang="en-US" sz="200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5360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D8D7F-0556-4B84-8623-19249AE01E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954" y="498"/>
            <a:ext cx="10363200" cy="1470025"/>
          </a:xfrm>
        </p:spPr>
        <p:txBody>
          <a:bodyPr/>
          <a:lstStyle/>
          <a:p>
            <a:r>
              <a:rPr lang="en-US">
                <a:cs typeface="Calibri"/>
              </a:rPr>
              <a:t>In-Person Event Resources 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25D9BA-1A8C-400A-B044-796227D56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187" y="1067718"/>
            <a:ext cx="11343699" cy="38090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 sz="2800" dirty="0">
              <a:solidFill>
                <a:srgbClr val="898989"/>
              </a:solidFill>
              <a:cs typeface="Calibri"/>
            </a:endParaRPr>
          </a:p>
          <a:p>
            <a:pPr marL="457200" indent="-457200" algn="l">
              <a:buFont typeface="Arial,Sans-Serif"/>
              <a:buChar char="•"/>
            </a:pPr>
            <a:r>
              <a:rPr lang="en-US" sz="2800" dirty="0">
                <a:hlinkClick r:id="rId2"/>
              </a:rPr>
              <a:t>Event Resources - GME Knowledge Base (atlassian.net)</a:t>
            </a:r>
            <a:r>
              <a:rPr lang="en-US" sz="2800" dirty="0"/>
              <a:t> </a:t>
            </a:r>
            <a:endParaRPr lang="en-US" sz="2800" dirty="0">
              <a:solidFill>
                <a:srgbClr val="898989"/>
              </a:solidFill>
              <a:cs typeface="Calibri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indent="-457200" algn="l">
              <a:buFont typeface="Arial,Sans-Serif"/>
              <a:buChar char="•"/>
            </a:pPr>
            <a:r>
              <a:rPr lang="en-US" sz="2800" dirty="0">
                <a:solidFill>
                  <a:srgbClr val="898989"/>
                </a:solidFill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Panel</a:t>
            </a:r>
            <a:r>
              <a:rPr lang="en-US" sz="2800" dirty="0">
                <a:solidFill>
                  <a:srgbClr val="898989"/>
                </a:solidFill>
                <a:cs typeface="Calibri"/>
                <a:hlinkClick r:id="rId3"/>
              </a:rPr>
              <a:t> Discussion with In Person Event </a:t>
            </a:r>
            <a:r>
              <a:rPr lang="en-US" sz="2800" dirty="0">
                <a:solidFill>
                  <a:srgbClr val="898989"/>
                </a:solidFill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Resources</a:t>
            </a:r>
            <a:r>
              <a:rPr lang="en-US" sz="2800" dirty="0">
                <a:solidFill>
                  <a:srgbClr val="898989"/>
                </a:solidFill>
                <a:cs typeface="Calibri"/>
              </a:rPr>
              <a:t> </a:t>
            </a:r>
          </a:p>
          <a:p>
            <a:pPr marL="457200" indent="-457200" algn="l">
              <a:buFont typeface="Arial,Sans-Serif"/>
              <a:buChar char="•"/>
            </a:pPr>
            <a:endParaRPr lang="en-US" sz="2800" dirty="0">
              <a:solidFill>
                <a:srgbClr val="898989"/>
              </a:solidFill>
              <a:cs typeface="Calibri"/>
            </a:endParaRPr>
          </a:p>
          <a:p>
            <a:pPr marL="457200" indent="-457200" algn="l">
              <a:buFont typeface="Arial,Sans-Serif"/>
              <a:buChar char="•"/>
            </a:pPr>
            <a:r>
              <a:rPr lang="en-US" sz="2800" dirty="0">
                <a:solidFill>
                  <a:schemeClr val="tx1"/>
                </a:solidFill>
                <a:cs typeface="Calibri"/>
              </a:rPr>
              <a:t>Marriot: corporate code of </a:t>
            </a:r>
            <a:r>
              <a:rPr lang="en-US" sz="2800" dirty="0">
                <a:solidFill>
                  <a:schemeClr val="tx1"/>
                </a:solidFill>
                <a:highlight>
                  <a:srgbClr val="FFFF00"/>
                </a:highlight>
                <a:cs typeface="Calibri"/>
              </a:rPr>
              <a:t>L7S </a:t>
            </a:r>
            <a:endParaRPr lang="en-US" sz="2800" dirty="0">
              <a:solidFill>
                <a:schemeClr val="tx1"/>
              </a:solidFill>
              <a:highlight>
                <a:srgbClr val="FFFF00"/>
              </a:highlight>
              <a:latin typeface="Calibri"/>
              <a:cs typeface="Calibri"/>
            </a:endParaRPr>
          </a:p>
          <a:p>
            <a:pPr marL="914400" lvl="1" indent="-457200" algn="l">
              <a:buFont typeface="Arial,Sans-Serif"/>
              <a:buChar char="•"/>
            </a:pPr>
            <a:endParaRPr lang="en-US" sz="2400" dirty="0">
              <a:solidFill>
                <a:srgbClr val="898989"/>
              </a:solidFill>
              <a:cs typeface="Calibri"/>
            </a:endParaRPr>
          </a:p>
          <a:p>
            <a:pPr marL="914400" lvl="1" indent="-457200" algn="l">
              <a:buFont typeface="Arial,Sans-Serif"/>
              <a:buChar char="•"/>
            </a:pPr>
            <a:endParaRPr lang="en-US" sz="2000" dirty="0">
              <a:solidFill>
                <a:srgbClr val="000000"/>
              </a:solidFill>
              <a:cs typeface="Calibri"/>
            </a:endParaRPr>
          </a:p>
          <a:p>
            <a:pPr marL="914400" lvl="1" indent="-457200" algn="l">
              <a:buFont typeface="Arial,Sans-Serif"/>
              <a:buChar char="•"/>
            </a:pPr>
            <a:endParaRPr lang="en-US" sz="1600" dirty="0">
              <a:solidFill>
                <a:srgbClr val="000000"/>
              </a:solidFill>
              <a:cs typeface="Calibri"/>
            </a:endParaRPr>
          </a:p>
          <a:p>
            <a:pPr marL="457200" indent="-457200" algn="l">
              <a:buFont typeface="Arial,Sans-Serif"/>
              <a:buChar char="•"/>
            </a:pPr>
            <a:endParaRPr lang="en-US" sz="2800" dirty="0">
              <a:solidFill>
                <a:srgbClr val="898989"/>
              </a:solidFill>
              <a:cs typeface="Calibri"/>
            </a:endParaRPr>
          </a:p>
          <a:p>
            <a:pPr algn="l"/>
            <a:endParaRPr lang="en-US" dirty="0">
              <a:solidFill>
                <a:srgbClr val="000000"/>
              </a:solidFill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AE9F8BF-798F-B4C7-A14A-B077B2B02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546" y="3822846"/>
            <a:ext cx="7471272" cy="257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15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D8D7F-0556-4B84-8623-19249AE01E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954" y="498"/>
            <a:ext cx="10363200" cy="1470025"/>
          </a:xfrm>
        </p:spPr>
        <p:txBody>
          <a:bodyPr/>
          <a:lstStyle/>
          <a:p>
            <a:r>
              <a:rPr lang="en-US">
                <a:cs typeface="Calibri"/>
              </a:rPr>
              <a:t>Interview Resources Available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25D9BA-1A8C-400A-B044-796227D56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897" y="792297"/>
            <a:ext cx="11306977" cy="47271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 sz="2800">
              <a:solidFill>
                <a:srgbClr val="898989"/>
              </a:solidFill>
              <a:cs typeface="Calibri"/>
            </a:endParaRPr>
          </a:p>
          <a:p>
            <a:pPr marL="457200" indent="-457200" algn="l">
              <a:buFont typeface="Arial,Sans-Serif"/>
              <a:buChar char="•"/>
            </a:pPr>
            <a:r>
              <a:rPr lang="en-US" sz="2800">
                <a:solidFill>
                  <a:srgbClr val="898989"/>
                </a:solidFill>
                <a:cs typeface="Calibri"/>
                <a:hlinkClick r:id="rId2"/>
              </a:rPr>
              <a:t>KB- House Officer Selection</a:t>
            </a:r>
            <a:r>
              <a:rPr lang="en-US" sz="2800">
                <a:solidFill>
                  <a:srgbClr val="898989"/>
                </a:solidFill>
                <a:cs typeface="Calibri"/>
              </a:rPr>
              <a:t> </a:t>
            </a:r>
          </a:p>
          <a:p>
            <a:pPr marL="914400" lvl="1" indent="-457200" algn="l">
              <a:buFont typeface="Arial,Sans-Serif"/>
              <a:buChar char="•"/>
            </a:pPr>
            <a:r>
              <a:rPr lang="en-US" sz="2000">
                <a:solidFill>
                  <a:schemeClr val="tx1"/>
                </a:solidFill>
                <a:cs typeface="Calibri"/>
              </a:rPr>
              <a:t>Eligibility-</a:t>
            </a:r>
          </a:p>
          <a:p>
            <a:pPr marL="1371600" lvl="2" indent="-342900" algn="l">
              <a:buFont typeface="Arial,Sans-Serif"/>
              <a:buChar char="•"/>
            </a:pPr>
            <a:r>
              <a:rPr lang="en-US" sz="1600">
                <a:solidFill>
                  <a:schemeClr val="tx1"/>
                </a:solidFill>
                <a:cs typeface="Calibri"/>
              </a:rPr>
              <a:t> </a:t>
            </a:r>
            <a:r>
              <a:rPr lang="en-US" sz="1600">
                <a:solidFill>
                  <a:srgbClr val="0000FF"/>
                </a:solidFill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NRMP Eligibility </a:t>
            </a:r>
            <a:r>
              <a:rPr lang="en-US" sz="1600">
                <a:solidFill>
                  <a:srgbClr val="898989"/>
                </a:solidFill>
                <a:cs typeface="Calibri"/>
              </a:rPr>
              <a:t> </a:t>
            </a:r>
          </a:p>
          <a:p>
            <a:pPr marL="1371600" lvl="2" indent="-342900" algn="l">
              <a:buFont typeface="Arial,Sans-Serif"/>
              <a:buChar char="•"/>
            </a:pPr>
            <a:r>
              <a:rPr lang="en-US" sz="1600">
                <a:solidFill>
                  <a:srgbClr val="0000FF"/>
                </a:solidFill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 Eligibility </a:t>
            </a:r>
            <a:r>
              <a:rPr lang="en-US" sz="1600">
                <a:solidFill>
                  <a:srgbClr val="898989"/>
                </a:solidFill>
                <a:cs typeface="Calibri"/>
              </a:rPr>
              <a:t> </a:t>
            </a:r>
          </a:p>
          <a:p>
            <a:pPr marL="1371600" lvl="2" indent="-342900" algn="l">
              <a:buFont typeface="Arial,Sans-Serif"/>
              <a:buChar char="•"/>
            </a:pPr>
            <a:r>
              <a:rPr lang="en-US" sz="1600">
                <a:solidFill>
                  <a:schemeClr val="tx1"/>
                </a:solidFill>
                <a:cs typeface="Calibri"/>
              </a:rPr>
              <a:t>LSU Criteria: </a:t>
            </a:r>
          </a:p>
          <a:p>
            <a:pPr marL="1371600" indent="-285750" algn="l">
              <a:buFont typeface="Arial,Sans-Serif"/>
              <a:buChar char="•"/>
            </a:pPr>
            <a:r>
              <a:rPr lang="en-US" sz="1100">
                <a:solidFill>
                  <a:srgbClr val="333333"/>
                </a:solidFill>
                <a:cs typeface="Calibri"/>
              </a:rPr>
              <a:t>US Citizens</a:t>
            </a:r>
          </a:p>
          <a:p>
            <a:pPr marL="1657350" lvl="3" indent="-285750" algn="l">
              <a:buFont typeface="Arial,Sans-Serif"/>
              <a:buChar char="•"/>
            </a:pPr>
            <a:r>
              <a:rPr lang="en-US" sz="1100">
                <a:solidFill>
                  <a:srgbClr val="333333"/>
                </a:solidFill>
                <a:cs typeface="Calibri"/>
              </a:rPr>
              <a:t>Permanent Residents of the United States</a:t>
            </a:r>
          </a:p>
          <a:p>
            <a:pPr marL="1657350" lvl="3" indent="-285750" algn="l">
              <a:buFont typeface="Arial,Sans-Serif"/>
              <a:buChar char="•"/>
            </a:pPr>
            <a:r>
              <a:rPr lang="en-US" sz="1100">
                <a:solidFill>
                  <a:srgbClr val="333333"/>
                </a:solidFill>
                <a:cs typeface="Calibri"/>
              </a:rPr>
              <a:t>J1 Sponsored by ECFMG</a:t>
            </a:r>
          </a:p>
          <a:p>
            <a:pPr marL="2114550" lvl="4" indent="-285750" algn="l">
              <a:buFont typeface="Arial,Sans-Serif"/>
              <a:buChar char="•"/>
            </a:pPr>
            <a:r>
              <a:rPr lang="en-US" sz="1100">
                <a:solidFill>
                  <a:srgbClr val="333333"/>
                </a:solidFill>
                <a:cs typeface="Calibri"/>
              </a:rPr>
              <a:t>ECFMG Certificate Required for all non US Medical School Graduates</a:t>
            </a:r>
          </a:p>
          <a:p>
            <a:pPr marL="914400" lvl="1" indent="-457200" algn="l">
              <a:buFont typeface="Arial,Sans-Serif"/>
              <a:buChar char="•"/>
            </a:pPr>
            <a:r>
              <a:rPr lang="en-US" sz="2000">
                <a:solidFill>
                  <a:schemeClr val="tx1"/>
                </a:solidFill>
                <a:cs typeface="Calibri"/>
              </a:rPr>
              <a:t>Applicant Requirements </a:t>
            </a:r>
          </a:p>
          <a:p>
            <a:pPr marL="1371600" lvl="2" indent="-457200" algn="l">
              <a:buFont typeface="Arial,Sans-Serif"/>
              <a:buChar char="•"/>
            </a:pPr>
            <a:r>
              <a:rPr lang="en-US" sz="1600">
                <a:solidFill>
                  <a:srgbClr val="898989"/>
                </a:solidFill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Applicant Information Sheet</a:t>
            </a:r>
            <a:endParaRPr lang="en-US" sz="1600">
              <a:solidFill>
                <a:srgbClr val="898989"/>
              </a:solidFill>
              <a:cs typeface="Calibri"/>
            </a:endParaRPr>
          </a:p>
          <a:p>
            <a:pPr marL="1371600" lvl="2" indent="-457200" algn="l">
              <a:buFont typeface="Arial,Sans-Serif"/>
              <a:buChar char="•"/>
            </a:pPr>
            <a:r>
              <a:rPr lang="en-US" sz="1600">
                <a:solidFill>
                  <a:srgbClr val="0000FF"/>
                </a:solidFill>
                <a:cs typeface="Calibri"/>
                <a:hlinkClick r:id="rId6"/>
              </a:rPr>
              <a:t>Sample Contract</a:t>
            </a:r>
            <a:r>
              <a:rPr lang="en-US" sz="1600">
                <a:solidFill>
                  <a:srgbClr val="898989"/>
                </a:solidFill>
                <a:cs typeface="Calibri"/>
              </a:rPr>
              <a:t>  </a:t>
            </a:r>
          </a:p>
          <a:p>
            <a:pPr marL="1371600" lvl="2" indent="-457200" algn="l">
              <a:buFont typeface="Arial,Sans-Serif"/>
              <a:buChar char="•"/>
            </a:pPr>
            <a:r>
              <a:rPr lang="en-US" sz="1600">
                <a:solidFill>
                  <a:srgbClr val="0000FF"/>
                </a:solidFill>
                <a:cs typeface="Calibri"/>
                <a:hlinkClick r:id="rId7"/>
              </a:rPr>
              <a:t>Interviewee Acknowledgement Form</a:t>
            </a:r>
            <a:r>
              <a:rPr lang="en-US" sz="1600">
                <a:solidFill>
                  <a:srgbClr val="898989"/>
                </a:solidFill>
                <a:cs typeface="Calibri"/>
              </a:rPr>
              <a:t> </a:t>
            </a:r>
          </a:p>
          <a:p>
            <a:pPr marL="914400" lvl="1" indent="-457200" algn="l">
              <a:buFont typeface="Arial,Sans-Serif"/>
              <a:buChar char="•"/>
            </a:pPr>
            <a:r>
              <a:rPr lang="en-US" sz="2000">
                <a:solidFill>
                  <a:schemeClr val="tx1"/>
                </a:solidFill>
                <a:cs typeface="Calibri"/>
              </a:rPr>
              <a:t>Selection (ERAS, NRMP, Main Match, San Francisco Match,  AUA, Applicant Requirements)</a:t>
            </a:r>
          </a:p>
          <a:p>
            <a:pPr marL="914400" lvl="1" indent="-457200" algn="l">
              <a:buFont typeface="Arial,Sans-Serif"/>
              <a:buChar char="•"/>
            </a:pPr>
            <a:endParaRPr lang="en-US" sz="1600">
              <a:solidFill>
                <a:schemeClr val="tx1"/>
              </a:solidFill>
              <a:cs typeface="Calibri"/>
            </a:endParaRPr>
          </a:p>
          <a:p>
            <a:pPr marL="457200" indent="-457200" algn="l">
              <a:buFont typeface="Arial,Sans-Serif"/>
              <a:buChar char="•"/>
            </a:pPr>
            <a:endParaRPr lang="en-US" sz="2800">
              <a:solidFill>
                <a:srgbClr val="898989"/>
              </a:solidFill>
              <a:cs typeface="Calibri"/>
            </a:endParaRPr>
          </a:p>
          <a:p>
            <a:pPr algn="l"/>
            <a:endParaRPr lang="en-US">
              <a:solidFill>
                <a:schemeClr val="tx1"/>
              </a:solidFill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9255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6B00D-8AC8-4D3E-8C83-0C5DA2803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621" y="105694"/>
            <a:ext cx="10887075" cy="1096963"/>
          </a:xfrm>
        </p:spPr>
        <p:txBody>
          <a:bodyPr/>
          <a:lstStyle/>
          <a:p>
            <a:r>
              <a:rPr lang="en-US">
                <a:cs typeface="Calibri"/>
              </a:rPr>
              <a:t>NRMP Main March Match 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22E0A-E6CE-49C0-B643-DC577FD3B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167" y="1054044"/>
            <a:ext cx="11534775" cy="466451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l">
              <a:buChar char="•"/>
            </a:pPr>
            <a:r>
              <a:rPr lang="en-US" sz="3600" dirty="0">
                <a:solidFill>
                  <a:schemeClr val="tx1"/>
                </a:solidFill>
                <a:cs typeface="Calibri"/>
              </a:rPr>
              <a:t>Match Registration opened September 15, 2023;  the Institution must register the institution and activate programs before programs can complete their NRMP registration</a:t>
            </a:r>
          </a:p>
          <a:p>
            <a:pPr algn="l">
              <a:buChar char="•"/>
            </a:pPr>
            <a:r>
              <a:rPr lang="en-US" sz="3600" dirty="0">
                <a:solidFill>
                  <a:schemeClr val="tx1"/>
                </a:solidFill>
                <a:cs typeface="Calibri"/>
              </a:rPr>
              <a:t>NRMP will probably send out a notification about upcoming webinars to help prepare for the 2024 Match.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buChar char="•"/>
            </a:pPr>
            <a:r>
              <a:rPr lang="en-US" sz="3600" dirty="0">
                <a:solidFill>
                  <a:schemeClr val="tx1"/>
                </a:solidFill>
                <a:cs typeface="Calibri"/>
              </a:rPr>
              <a:t>Important Dates</a:t>
            </a:r>
            <a:endParaRPr lang="en-US" dirty="0">
              <a:solidFill>
                <a:schemeClr val="tx1"/>
              </a:solidFill>
              <a:cs typeface="Calibri"/>
            </a:endParaRPr>
          </a:p>
          <a:p>
            <a:pPr lvl="1" algn="l">
              <a:buChar char="•"/>
            </a:pPr>
            <a:r>
              <a:rPr lang="en-US" sz="1900" b="1" dirty="0">
                <a:solidFill>
                  <a:schemeClr val="tx1"/>
                </a:solidFill>
                <a:cs typeface="Calibri"/>
              </a:rPr>
              <a:t>September 28, 2023</a:t>
            </a:r>
            <a:r>
              <a:rPr lang="en-US" sz="1900" dirty="0">
                <a:solidFill>
                  <a:schemeClr val="tx1"/>
                </a:solidFill>
                <a:cs typeface="Calibri"/>
              </a:rPr>
              <a:t> – Applications available in ERAS system  (ERAS system and Match are separate organizations with separate systems).  This is not the date to start interviewing.</a:t>
            </a:r>
          </a:p>
          <a:p>
            <a:pPr lvl="2" algn="l">
              <a:buChar char="•"/>
            </a:pPr>
            <a:r>
              <a:rPr lang="en-US" sz="1700" dirty="0">
                <a:solidFill>
                  <a:schemeClr val="tx1"/>
                </a:solidFill>
                <a:cs typeface="Calibri"/>
              </a:rPr>
              <a:t>Some program societies have set a window of dates for Applicant interview invitations, Follow your specialty organization's guidelines for scheduling interviews</a:t>
            </a:r>
          </a:p>
          <a:p>
            <a:pPr lvl="1" algn="l">
              <a:buChar char="•"/>
            </a:pPr>
            <a:r>
              <a:rPr lang="en-US" sz="2700" b="1" dirty="0">
                <a:solidFill>
                  <a:schemeClr val="tx1"/>
                </a:solidFill>
                <a:cs typeface="Calibri"/>
              </a:rPr>
              <a:t>January 31, 2024</a:t>
            </a:r>
            <a:r>
              <a:rPr lang="en-US" sz="2700" dirty="0">
                <a:solidFill>
                  <a:schemeClr val="tx1"/>
                </a:solidFill>
                <a:cs typeface="Calibri"/>
              </a:rPr>
              <a:t> – Quota Change, Withdrawal &amp; SOAP Participation Status Deadline  10:59 pm Central Time</a:t>
            </a:r>
          </a:p>
          <a:p>
            <a:pPr lvl="1" algn="l">
              <a:buChar char="•"/>
            </a:pPr>
            <a:r>
              <a:rPr lang="en-US" sz="2700" b="1" dirty="0">
                <a:solidFill>
                  <a:schemeClr val="tx1"/>
                </a:solidFill>
                <a:cs typeface="Calibri"/>
              </a:rPr>
              <a:t>February 1, 2024</a:t>
            </a:r>
            <a:r>
              <a:rPr lang="en-US" sz="2700" dirty="0">
                <a:solidFill>
                  <a:schemeClr val="tx1"/>
                </a:solidFill>
                <a:cs typeface="Calibri"/>
              </a:rPr>
              <a:t> – Ranking Opens 11:00 a.m. Central Time</a:t>
            </a:r>
          </a:p>
          <a:p>
            <a:pPr lvl="1" algn="l">
              <a:buChar char="•"/>
            </a:pPr>
            <a:r>
              <a:rPr lang="en-US" sz="2700" b="1" dirty="0">
                <a:solidFill>
                  <a:schemeClr val="tx1"/>
                </a:solidFill>
                <a:cs typeface="Calibri"/>
              </a:rPr>
              <a:t>February 28, 2024 </a:t>
            </a:r>
            <a:r>
              <a:rPr lang="en-US" sz="2700" dirty="0">
                <a:solidFill>
                  <a:schemeClr val="tx1"/>
                </a:solidFill>
                <a:cs typeface="Calibri"/>
              </a:rPr>
              <a:t> – Rank Order List Certification Deadline 8:00 pm Central Time</a:t>
            </a:r>
          </a:p>
          <a:p>
            <a:pPr lvl="1" algn="l">
              <a:buChar char="•"/>
            </a:pPr>
            <a:r>
              <a:rPr lang="en-US" sz="2700" b="1" dirty="0">
                <a:solidFill>
                  <a:schemeClr val="tx1"/>
                </a:solidFill>
                <a:cs typeface="Calibri"/>
              </a:rPr>
              <a:t>March 11, 2024</a:t>
            </a:r>
            <a:r>
              <a:rPr lang="en-US" sz="2700" dirty="0">
                <a:solidFill>
                  <a:schemeClr val="tx1"/>
                </a:solidFill>
                <a:cs typeface="Calibri"/>
              </a:rPr>
              <a:t>- Match Week (all Central Time): </a:t>
            </a:r>
            <a:endParaRPr lang="en-US" dirty="0">
              <a:solidFill>
                <a:schemeClr val="tx1"/>
              </a:solidFill>
              <a:cs typeface="Calibri"/>
            </a:endParaRPr>
          </a:p>
          <a:p>
            <a:pPr lvl="2" algn="l">
              <a:buChar char="•"/>
            </a:pPr>
            <a:r>
              <a:rPr lang="en-US" sz="2100" dirty="0">
                <a:solidFill>
                  <a:schemeClr val="tx1"/>
                </a:solidFill>
                <a:cs typeface="Calibri"/>
              </a:rPr>
              <a:t>8:30 a.m. Unmatched Applicants report available </a:t>
            </a:r>
          </a:p>
          <a:p>
            <a:pPr lvl="2" algn="l">
              <a:buChar char="•"/>
            </a:pPr>
            <a:r>
              <a:rPr lang="en-US" sz="1700" dirty="0">
                <a:solidFill>
                  <a:schemeClr val="tx1"/>
                </a:solidFill>
                <a:cs typeface="Calibri"/>
              </a:rPr>
              <a:t>9:00 a.m. applicant match status and program fill status available, SOAP begins</a:t>
            </a:r>
          </a:p>
          <a:p>
            <a:pPr lvl="2" algn="l">
              <a:buChar char="•"/>
            </a:pPr>
            <a:r>
              <a:rPr lang="en-US" sz="1700" dirty="0">
                <a:solidFill>
                  <a:schemeClr val="tx1"/>
                </a:solidFill>
                <a:cs typeface="Calibri"/>
              </a:rPr>
              <a:t>10 a.m. SOAP applications can start preparing applications in ERAS</a:t>
            </a:r>
          </a:p>
          <a:p>
            <a:pPr marL="457200" indent="-457200" algn="l">
              <a:buChar char="•"/>
            </a:pPr>
            <a:endParaRPr lang="en-US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6217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6B00D-8AC8-4D3E-8C83-0C5DA2803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621" y="105694"/>
            <a:ext cx="10887075" cy="1096963"/>
          </a:xfrm>
        </p:spPr>
        <p:txBody>
          <a:bodyPr/>
          <a:lstStyle/>
          <a:p>
            <a:r>
              <a:rPr lang="en-US">
                <a:cs typeface="Calibri"/>
              </a:rPr>
              <a:t>NRMP Main March Match Cont'd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22E0A-E6CE-49C0-B643-DC577FD3B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167" y="1054044"/>
            <a:ext cx="11534775" cy="4664513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algn="l">
              <a:buChar char="•"/>
            </a:pPr>
            <a:r>
              <a:rPr lang="en-US" sz="3600">
                <a:solidFill>
                  <a:schemeClr val="tx1"/>
                </a:solidFill>
                <a:cs typeface="Calibri"/>
              </a:rPr>
              <a:t>All Match Participants must electronically sign the Match Participation Agreement (MPA)as part of the registration process</a:t>
            </a:r>
          </a:p>
          <a:p>
            <a:pPr lvl="1" algn="l">
              <a:buChar char="•"/>
            </a:pPr>
            <a:r>
              <a:rPr lang="en-US" sz="3200">
                <a:solidFill>
                  <a:schemeClr val="tx1"/>
                </a:solidFill>
                <a:cs typeface="Calibri"/>
              </a:rPr>
              <a:t>Read the Match Participation Agreement</a:t>
            </a:r>
          </a:p>
          <a:p>
            <a:pPr lvl="2" algn="l">
              <a:buChar char="•"/>
            </a:pPr>
            <a:r>
              <a:rPr lang="en-US" sz="2800">
                <a:solidFill>
                  <a:schemeClr val="tx1"/>
                </a:solidFill>
                <a:cs typeface="Calibri"/>
              </a:rPr>
              <a:t>All parties involved in the applicant interview, selection, decision making, and Match process must be familiar with the Match Participation Agreement </a:t>
            </a:r>
          </a:p>
          <a:p>
            <a:pPr lvl="2" algn="l">
              <a:buChar char="•"/>
            </a:pPr>
            <a:r>
              <a:rPr lang="en-US" sz="2800">
                <a:solidFill>
                  <a:schemeClr val="tx1"/>
                </a:solidFill>
                <a:cs typeface="Calibri"/>
              </a:rPr>
              <a:t>Two new Match Policies</a:t>
            </a:r>
          </a:p>
          <a:p>
            <a:pPr lvl="3" algn="l">
              <a:buChar char="•"/>
            </a:pPr>
            <a:r>
              <a:rPr lang="en-US" sz="2400">
                <a:solidFill>
                  <a:schemeClr val="tx1"/>
                </a:solidFill>
                <a:cs typeface="Calibri"/>
              </a:rPr>
              <a:t>Interview Period Policy</a:t>
            </a:r>
          </a:p>
          <a:p>
            <a:pPr lvl="3" algn="l">
              <a:buChar char="•"/>
            </a:pPr>
            <a:r>
              <a:rPr lang="en-US" sz="2400">
                <a:solidFill>
                  <a:schemeClr val="tx1"/>
                </a:solidFill>
                <a:cs typeface="Calibri"/>
              </a:rPr>
              <a:t>Three-Year Medical Education Curriculum Policy</a:t>
            </a:r>
          </a:p>
          <a:p>
            <a:pPr lvl="1" algn="l">
              <a:buChar char="•"/>
            </a:pPr>
            <a:r>
              <a:rPr lang="en-US" sz="3200">
                <a:solidFill>
                  <a:schemeClr val="tx1"/>
                </a:solidFill>
                <a:cs typeface="Calibri"/>
              </a:rPr>
              <a:t>Review the rules governing the Matching Process - Important Policies to Review:  All Parties involved in the applicant interview, selection, decision making, and Match process must be familiar with these and all Match Policies.</a:t>
            </a:r>
          </a:p>
          <a:p>
            <a:pPr lvl="2" algn="l">
              <a:buChar char="•"/>
            </a:pPr>
            <a:r>
              <a:rPr lang="en-US" sz="2800">
                <a:solidFill>
                  <a:schemeClr val="tx1"/>
                </a:solidFill>
                <a:cs typeface="Calibri"/>
              </a:rPr>
              <a:t>Code of Conduct </a:t>
            </a:r>
          </a:p>
          <a:p>
            <a:pPr lvl="2" algn="l">
              <a:buChar char="•"/>
            </a:pPr>
            <a:r>
              <a:rPr lang="en-US" sz="2800">
                <a:solidFill>
                  <a:schemeClr val="tx1"/>
                </a:solidFill>
                <a:cs typeface="Calibri"/>
              </a:rPr>
              <a:t>All-In Policy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lvl="2" algn="l">
              <a:buChar char="•"/>
            </a:pPr>
            <a:r>
              <a:rPr lang="en-US" sz="2800">
                <a:solidFill>
                  <a:schemeClr val="tx1"/>
                </a:solidFill>
                <a:cs typeface="Calibri"/>
              </a:rPr>
              <a:t>Restrictions on Persuasion</a:t>
            </a:r>
          </a:p>
          <a:p>
            <a:pPr lvl="2" algn="l">
              <a:buChar char="•"/>
            </a:pPr>
            <a:r>
              <a:rPr lang="en-US" sz="2800">
                <a:solidFill>
                  <a:schemeClr val="tx1"/>
                </a:solidFill>
                <a:cs typeface="Calibri"/>
              </a:rPr>
              <a:t>Provide applicants with complete, timely, accurate information (Contract they will sign, pre-employment drug screening and background Check,   VISA Status-J1 Sponsored by ECFMG, LSU GME Applicant Selection Sheet, LSU GME signed Acknowledgement form)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lvl="2" algn="l">
              <a:buChar char="•"/>
            </a:pPr>
            <a:r>
              <a:rPr lang="en-US" sz="2800">
                <a:solidFill>
                  <a:schemeClr val="tx1"/>
                </a:solidFill>
                <a:cs typeface="Calibri"/>
              </a:rPr>
              <a:t>Applicant Match History </a:t>
            </a:r>
          </a:p>
          <a:p>
            <a:pPr lvl="3" algn="l">
              <a:buChar char="•"/>
            </a:pPr>
            <a:r>
              <a:rPr lang="en-US" sz="2400">
                <a:solidFill>
                  <a:schemeClr val="tx1"/>
                </a:solidFill>
                <a:cs typeface="Calibri"/>
              </a:rPr>
              <a:t>Determine whether an applicant is eligible for appointment prior to offering interviews or </a:t>
            </a:r>
            <a:r>
              <a:rPr lang="en-US" sz="2400" err="1">
                <a:solidFill>
                  <a:schemeClr val="tx1"/>
                </a:solidFill>
                <a:cs typeface="Calibri"/>
              </a:rPr>
              <a:t>tf</a:t>
            </a:r>
            <a:r>
              <a:rPr lang="en-US" sz="2400">
                <a:solidFill>
                  <a:schemeClr val="tx1"/>
                </a:solidFill>
                <a:cs typeface="Calibri"/>
              </a:rPr>
              <a:t> they have a waiver/violation history</a:t>
            </a:r>
          </a:p>
          <a:p>
            <a:pPr lvl="3" algn="l">
              <a:buChar char="•"/>
            </a:pPr>
            <a:r>
              <a:rPr lang="en-US" sz="2400">
                <a:solidFill>
                  <a:schemeClr val="tx1"/>
                </a:solidFill>
                <a:cs typeface="Calibri"/>
              </a:rPr>
              <a:t>Senior Students and applicants who have not participated in an NRMP Match will not appear in search results</a:t>
            </a:r>
          </a:p>
          <a:p>
            <a:pPr lvl="1" algn="l">
              <a:buChar char="•"/>
            </a:pPr>
            <a:r>
              <a:rPr lang="en-US" sz="3200">
                <a:solidFill>
                  <a:schemeClr val="tx1"/>
                </a:solidFill>
                <a:cs typeface="Calibri"/>
              </a:rPr>
              <a:t>Ensure program director/coordinator and public contact information is updated: address, email, website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lvl="2" algn="l">
              <a:buChar char="•"/>
            </a:pPr>
            <a:r>
              <a:rPr lang="en-US" sz="2800">
                <a:solidFill>
                  <a:schemeClr val="tx1"/>
                </a:solidFill>
                <a:cs typeface="Calibri"/>
              </a:rPr>
              <a:t>Program information rolls over from the previous Match</a:t>
            </a:r>
          </a:p>
          <a:p>
            <a:pPr lvl="2" algn="l">
              <a:buChar char="•"/>
            </a:pPr>
            <a:r>
              <a:rPr lang="en-US" sz="2800">
                <a:solidFill>
                  <a:schemeClr val="tx1"/>
                </a:solidFill>
                <a:cs typeface="Calibri"/>
              </a:rPr>
              <a:t>Quota information rolls over from the previous Match</a:t>
            </a:r>
          </a:p>
          <a:p>
            <a:pPr lvl="2" algn="l">
              <a:buChar char="•"/>
            </a:pPr>
            <a:r>
              <a:rPr lang="en-US" sz="2800">
                <a:solidFill>
                  <a:schemeClr val="tx1"/>
                </a:solidFill>
                <a:cs typeface="Calibri"/>
              </a:rPr>
              <a:t>Reversions DO NOT roll over from the previous Match, it must be set every year</a:t>
            </a:r>
          </a:p>
          <a:p>
            <a:pPr lvl="1" algn="l">
              <a:buChar char="•"/>
            </a:pPr>
            <a:r>
              <a:rPr lang="en-US" sz="3200">
                <a:solidFill>
                  <a:schemeClr val="tx1"/>
                </a:solidFill>
                <a:cs typeface="Calibri"/>
              </a:rPr>
              <a:t>Program Director can set SOAP Participation indicator</a:t>
            </a:r>
          </a:p>
          <a:p>
            <a:pPr lvl="1" algn="l">
              <a:buChar char="•"/>
            </a:pPr>
            <a:r>
              <a:rPr lang="en-US" sz="3200">
                <a:solidFill>
                  <a:schemeClr val="tx1"/>
                </a:solidFill>
                <a:cs typeface="Calibri"/>
              </a:rPr>
              <a:t>There are Video resources and support guides on the NRMP website and the NRMP staff are also available to assist and answer questions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algn="l">
              <a:buChar char="•"/>
            </a:pPr>
            <a:endParaRPr lang="en-US" sz="360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0293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FC6CA915225C4BB9F3585CD0332040" ma:contentTypeVersion="7" ma:contentTypeDescription="Create a new document." ma:contentTypeScope="" ma:versionID="084aeadf619c47b944ddcec653af269d">
  <xsd:schema xmlns:xsd="http://www.w3.org/2001/XMLSchema" xmlns:xs="http://www.w3.org/2001/XMLSchema" xmlns:p="http://schemas.microsoft.com/office/2006/metadata/properties" xmlns:ns2="975e37a8-7f5f-4888-af20-2bf05acb12f4" xmlns:ns3="ce103bb2-26e4-4432-b4c4-0552ce98cd7c" targetNamespace="http://schemas.microsoft.com/office/2006/metadata/properties" ma:root="true" ma:fieldsID="787fdd3be0b1ecefb8d2201f1f616430" ns2:_="" ns3:_="">
    <xsd:import namespace="975e37a8-7f5f-4888-af20-2bf05acb12f4"/>
    <xsd:import namespace="ce103bb2-26e4-4432-b4c4-0552ce98cd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5e37a8-7f5f-4888-af20-2bf05acb12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03bb2-26e4-4432-b4c4-0552ce98cd7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69780E-10D4-43CA-B567-D978399C1F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A70B31-A3C9-4DF6-82AD-4EE747E1122B}">
  <ds:schemaRefs>
    <ds:schemaRef ds:uri="975e37a8-7f5f-4888-af20-2bf05acb12f4"/>
    <ds:schemaRef ds:uri="ce103bb2-26e4-4432-b4c4-0552ce98cd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C27C891-D902-4E27-9DEB-3760D5A67769}">
  <ds:schemaRefs>
    <ds:schemaRef ds:uri="http://schemas.microsoft.com/office/infopath/2007/PartnerControls"/>
    <ds:schemaRef ds:uri="ce103bb2-26e4-4432-b4c4-0552ce98cd7c"/>
    <ds:schemaRef ds:uri="http://purl.org/dc/elements/1.1/"/>
    <ds:schemaRef ds:uri="http://schemas.microsoft.com/office/2006/metadata/properties"/>
    <ds:schemaRef ds:uri="975e37a8-7f5f-4888-af20-2bf05acb12f4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1093</Words>
  <Application>Microsoft Office PowerPoint</Application>
  <PresentationFormat>Widescreen</PresentationFormat>
  <Paragraphs>160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Arial,Sans-Serif</vt:lpstr>
      <vt:lpstr>Calibri</vt:lpstr>
      <vt:lpstr>1_Office Theme</vt:lpstr>
      <vt:lpstr>Coordinator Meeting</vt:lpstr>
      <vt:lpstr>CDS/Opioid Training 2023</vt:lpstr>
      <vt:lpstr>Flu Season</vt:lpstr>
      <vt:lpstr>Flu Season Cont.'</vt:lpstr>
      <vt:lpstr>Flu Season Cont.'</vt:lpstr>
      <vt:lpstr>In-Person Event Resources </vt:lpstr>
      <vt:lpstr>Interview Resources Available</vt:lpstr>
      <vt:lpstr>NRMP Main March Match </vt:lpstr>
      <vt:lpstr>NRMP Main March Match Cont'd</vt:lpstr>
      <vt:lpstr>Fellowship Match</vt:lpstr>
      <vt:lpstr>Compliance Audit </vt:lpstr>
      <vt:lpstr>Student Loan Deferment </vt:lpstr>
      <vt:lpstr>PowerPoint Presentation</vt:lpstr>
      <vt:lpstr>Systems outside LSU</vt:lpstr>
      <vt:lpstr>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Blakemore, Sara B.</dc:creator>
  <cp:lastModifiedBy>Blakemore, Sara B.</cp:lastModifiedBy>
  <cp:revision>154</cp:revision>
  <dcterms:created xsi:type="dcterms:W3CDTF">2021-09-15T14:06:56Z</dcterms:created>
  <dcterms:modified xsi:type="dcterms:W3CDTF">2023-09-19T14:42:48Z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0x010100E8FC6CA915225C4BB9F3585CD0332040</vt:lpwstr>
  </property>
</Properties>
</file>