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9" r:id="rId5"/>
    <p:sldId id="261" r:id="rId6"/>
    <p:sldId id="278" r:id="rId7"/>
    <p:sldId id="276" r:id="rId8"/>
    <p:sldId id="277" r:id="rId9"/>
    <p:sldId id="262" r:id="rId10"/>
    <p:sldId id="282" r:id="rId11"/>
    <p:sldId id="284" r:id="rId12"/>
    <p:sldId id="285" r:id="rId13"/>
    <p:sldId id="286" r:id="rId14"/>
    <p:sldId id="287" r:id="rId15"/>
    <p:sldId id="271" r:id="rId16"/>
    <p:sldId id="264" r:id="rId17"/>
    <p:sldId id="267" r:id="rId18"/>
    <p:sldId id="279" r:id="rId19"/>
    <p:sldId id="280" r:id="rId20"/>
    <p:sldId id="281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341631-7193-4BF4-BDC8-6A7C12CAA185}" v="418" dt="2022-09-19T20:09:59.499"/>
    <p1510:client id="{1BB10EB6-0372-4067-B073-CDEF68848C13}" v="465" dt="2022-09-19T17:26:02.355"/>
    <p1510:client id="{207CDA1E-F903-4156-857A-524FB73B49CF}" v="94" dt="2022-09-20T14:14:09.225"/>
    <p1510:client id="{40494C65-71EE-48A3-A63A-27B65D1C25CE}" v="17" dt="2022-09-19T18:33:22.079"/>
    <p1510:client id="{4B953854-FB9F-422B-920D-7E16A9937AFE}" v="204" dt="2022-09-19T21:09:26.691"/>
    <p1510:client id="{4C070D73-4B24-455E-87C8-A26534935AEF}" v="2" dt="2022-09-19T18:39:21.699"/>
    <p1510:client id="{5ABAD34F-0972-4A0B-A988-82D4A8DAAC62}" v="102" dt="2022-09-19T19:54:20.053"/>
    <p1510:client id="{67BAD4C5-8FA5-4BF5-8485-460CEC58384C}" v="39" dt="2022-09-20T12:58:38.272"/>
    <p1510:client id="{80C59619-20E7-497C-A98A-84E95F2A797E}" v="185" dt="2022-09-20T14:08:22.202"/>
    <p1510:client id="{93387D94-7A4F-4D53-BDBB-617A7AE398BC}" v="1" dt="2022-09-19T18:38:22.186"/>
    <p1510:client id="{BA68777C-A322-4CFD-B78D-C8AD7AF07265}" v="1" dt="2022-09-20T14:14:44.950"/>
    <p1510:client id="{E8CF390C-16DD-4CDC-BA95-A973F98BFBE5}" v="436" dt="2022-09-19T20:34:50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6324601"/>
            <a:ext cx="2844800" cy="365125"/>
          </a:xfrm>
        </p:spPr>
        <p:txBody>
          <a:bodyPr/>
          <a:lstStyle/>
          <a:p>
            <a:fld id="{7E5B49D3-E3B8-4CC3-AEBB-C5777793C70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8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B49D3-E3B8-4CC3-AEBB-C5777793C70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5791200"/>
            <a:ext cx="2514598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sugme.atlassian.net/wiki/spaces/SELECTION/pages/1556021280/House+Officer+Selection" TargetMode="External"/><Relationship Id="rId2" Type="http://schemas.openxmlformats.org/officeDocument/2006/relationships/hyperlink" Target="https://lsugme.atlassian.net/wiki/spaces/SELECTION/overview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sugme.atlassian.net/wiki/spaces/FORMDOCS/pages/120815636/Interviewee+Acknowledgement+For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rmp.org/about/news/2022/09/nrmp-hosts-introduction-to-the-2023-main-residency-match-webinar-for-residency-programs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jcain2@lsuhsc.edu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me-ccalla-serv.master.lsuhsc.edu/ResidentDataStatus/DutyHours.aspx" TargetMode="External"/><Relationship Id="rId2" Type="http://schemas.openxmlformats.org/officeDocument/2006/relationships/hyperlink" Target="https://www.new-innov.com/DutyHours/DutyHours_Host.aspx?Control=Start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cain2@lsuhsc.ed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UMCAdacemicAffairs@lcmchealth.org" TargetMode="External"/><Relationship Id="rId2" Type="http://schemas.openxmlformats.org/officeDocument/2006/relationships/hyperlink" Target="mailto:LCMCAcademicAffairs@lcmchealth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lsuhsc.edu/medical_education/CME/Credits.aspx" TargetMode="External"/><Relationship Id="rId2" Type="http://schemas.openxmlformats.org/officeDocument/2006/relationships/hyperlink" Target="https://www.medschool.lsuhsc.edu/medical_education/cme/events/opioid.asp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lsuhsc.edu/medical_education/graduate/Process_Tracking/Logon.aspx?ReturnUrl=%2fmedical_education%2fGraduate%2fProcess_Tracking%2f" TargetMode="External"/><Relationship Id="rId2" Type="http://schemas.openxmlformats.org/officeDocument/2006/relationships/hyperlink" Target="https://www.medschool.lsuhsc.edu/medical_education/graduate/FileSubmission/Logon.aspx?ReturnUrl=%2fmedical_education%2fgraduate%2ffileSubmission%2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me-ccalla-serv.master.lsuhsc.edu/GME_Files/login.aspx?ReturnUrl=%2fgme_files%2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7443C-0318-49F9-9ED9-247E7F87B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963" y="1503364"/>
            <a:ext cx="10363200" cy="1470025"/>
          </a:xfrm>
        </p:spPr>
        <p:txBody>
          <a:bodyPr/>
          <a:lstStyle/>
          <a:p>
            <a:r>
              <a:rPr lang="en-US">
                <a:cs typeface="Calibri"/>
              </a:rPr>
              <a:t>Coordinator Meeting 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9BC953-39FA-44A4-8C0D-2AD3F19C5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3550" y="3425825"/>
            <a:ext cx="8534400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tx1"/>
                </a:solidFill>
                <a:cs typeface="Calibri"/>
              </a:rPr>
              <a:t>September 20, 2022</a:t>
            </a:r>
          </a:p>
          <a:p>
            <a:r>
              <a:rPr lang="en-US">
                <a:solidFill>
                  <a:schemeClr val="tx1"/>
                </a:solidFill>
                <a:cs typeface="Calibri"/>
              </a:rPr>
              <a:t>CDS/Opioid Training, Flu Season, Records, Interviewing, NRMP Match, AMA Training</a:t>
            </a:r>
          </a:p>
          <a:p>
            <a:endParaRPr lang="en-US">
              <a:solidFill>
                <a:schemeClr val="tx1"/>
              </a:solidFill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4308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9A955-EB7F-4150-9B75-13628657B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8861" y="1381278"/>
            <a:ext cx="6913265" cy="1620750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Approved Request 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3960AF-C83F-46E1-BADC-7D462764A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9273" y="2792688"/>
            <a:ext cx="5526485" cy="20959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800" kern="120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Quick </a:t>
            </a:r>
            <a:r>
              <a:rPr lang="en-US" sz="2800">
                <a:solidFill>
                  <a:schemeClr val="tx1"/>
                </a:solidFill>
                <a:latin typeface="Calibri"/>
              </a:rPr>
              <a:t>turnaround</a:t>
            </a:r>
            <a:r>
              <a:rPr lang="en-US" sz="2800" kern="120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– only 7 days to receive approved request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D1FD9D0-99A5-5B33-B45A-AA3406C00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49" y="324545"/>
            <a:ext cx="4175090" cy="526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03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9A955-EB7F-4150-9B75-13628657B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2839" y="409937"/>
            <a:ext cx="6913265" cy="1620750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Certificate of Destruction 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3960AF-C83F-46E1-BADC-7D462764A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9273" y="1737612"/>
            <a:ext cx="5526485" cy="49345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ea typeface="+mn-lt"/>
                <a:cs typeface="+mn-lt"/>
              </a:rPr>
              <a:t>•If confidential information is being destroyed the </a:t>
            </a:r>
            <a:r>
              <a:rPr lang="en-US" sz="2800" kern="1200">
                <a:solidFill>
                  <a:schemeClr val="tx1"/>
                </a:solidFill>
                <a:ea typeface="+mn-lt"/>
                <a:cs typeface="+mn-lt"/>
              </a:rPr>
              <a:t>only </a:t>
            </a:r>
            <a:r>
              <a:rPr lang="en-US" sz="2800">
                <a:solidFill>
                  <a:schemeClr val="tx1"/>
                </a:solidFill>
                <a:ea typeface="+mn-lt"/>
                <a:cs typeface="+mn-lt"/>
              </a:rPr>
              <a:t>methods of destruction approved are incineration or shredding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algn="l"/>
            <a:r>
              <a:rPr lang="en-US" sz="2800">
                <a:solidFill>
                  <a:schemeClr val="tx1"/>
                </a:solidFill>
                <a:ea typeface="+mn-lt"/>
                <a:cs typeface="+mn-lt"/>
              </a:rPr>
              <a:t>•Certificate of Destruction must be retained with </a:t>
            </a:r>
            <a:r>
              <a:rPr lang="en-US" sz="2800" kern="1200">
                <a:solidFill>
                  <a:schemeClr val="tx1"/>
                </a:solidFill>
                <a:ea typeface="+mn-lt"/>
                <a:cs typeface="+mn-lt"/>
              </a:rPr>
              <a:t>approved request</a:t>
            </a:r>
            <a:r>
              <a:rPr lang="en-US" sz="2800">
                <a:solidFill>
                  <a:schemeClr val="tx1"/>
                </a:solidFill>
                <a:ea typeface="+mn-lt"/>
                <a:cs typeface="+mn-lt"/>
              </a:rPr>
              <a:t> 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algn="l"/>
            <a:r>
              <a:rPr lang="en-US" sz="2800">
                <a:solidFill>
                  <a:schemeClr val="tx1"/>
                </a:solidFill>
                <a:ea typeface="+mn-lt"/>
                <a:cs typeface="+mn-lt"/>
              </a:rPr>
              <a:t>•If using a shredding bin provided by a shredding contractor, documents are considered destroyed once they are placed in the bin</a:t>
            </a:r>
            <a:endParaRPr lang="en-US">
              <a:solidFill>
                <a:schemeClr val="tx1"/>
              </a:solidFill>
            </a:endParaRPr>
          </a:p>
          <a:p>
            <a:pPr algn="l"/>
            <a:endParaRPr lang="en-US" sz="2800">
              <a:solidFill>
                <a:schemeClr val="tx1"/>
              </a:solidFill>
              <a:cs typeface="Calibri"/>
            </a:endParaRP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3DF0C126-C028-35B9-BDDE-BEC686FAB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23" y="444979"/>
            <a:ext cx="4133221" cy="505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14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D8D7F-0556-4B84-8623-19249AE01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46402"/>
            <a:ext cx="10363200" cy="1470025"/>
          </a:xfrm>
        </p:spPr>
        <p:txBody>
          <a:bodyPr/>
          <a:lstStyle/>
          <a:p>
            <a:r>
              <a:rPr lang="en-US">
                <a:cs typeface="Calibri"/>
              </a:rPr>
              <a:t>Virtual Interviews Resources Available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25D9BA-1A8C-400A-B044-796227D56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13" y="1343140"/>
            <a:ext cx="11306977" cy="456805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 algn="l">
              <a:buChar char="•"/>
            </a:pPr>
            <a:r>
              <a:rPr lang="en-US">
                <a:solidFill>
                  <a:schemeClr val="tx1"/>
                </a:solidFill>
                <a:cs typeface="Calibri"/>
              </a:rPr>
              <a:t>The Knowledge Base has resources available to aid you in preparing for </a:t>
            </a:r>
            <a:r>
              <a:rPr lang="en-US">
                <a:solidFill>
                  <a:schemeClr val="tx1"/>
                </a:solidFill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Interviews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marL="914400" lvl="1" algn="l">
              <a:buChar char="•"/>
            </a:pPr>
            <a:r>
              <a:rPr lang="en-US">
                <a:solidFill>
                  <a:schemeClr val="tx1"/>
                </a:solidFill>
                <a:cs typeface="Calibri"/>
              </a:rPr>
              <a:t>This includes information on Pre-Recruitment, Recruitment, Post Recruitment and the Selection Process</a:t>
            </a:r>
          </a:p>
          <a:p>
            <a:pPr marL="914400" lvl="1" algn="l">
              <a:buChar char="•"/>
            </a:pPr>
            <a:r>
              <a:rPr lang="en-US">
                <a:solidFill>
                  <a:schemeClr val="tx1"/>
                </a:solidFill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House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Officer Selection 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marL="1371600" lvl="2" algn="l">
              <a:buChar char="•"/>
            </a:pPr>
            <a:r>
              <a:rPr lang="en-US">
                <a:solidFill>
                  <a:schemeClr val="tx1"/>
                </a:solidFill>
                <a:cs typeface="Calibri"/>
              </a:rPr>
              <a:t>This includes NRMP Policy links </a:t>
            </a:r>
          </a:p>
          <a:p>
            <a:pPr marL="457200" indent="-457200" algn="l"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Interviewee Acknowledgement Form </a:t>
            </a:r>
            <a:endParaRPr lang="en-US">
              <a:solidFill>
                <a:schemeClr val="tx1"/>
              </a:solidFill>
              <a:ea typeface="+mn-lt"/>
              <a:cs typeface="+mn-lt"/>
            </a:endParaRPr>
          </a:p>
          <a:p>
            <a:pPr marL="457200" indent="-457200" algn="l">
              <a:buChar char="•"/>
            </a:pPr>
            <a:r>
              <a:rPr lang="en-US">
                <a:solidFill>
                  <a:schemeClr val="tx1"/>
                </a:solidFill>
                <a:cs typeface="Calibri"/>
              </a:rPr>
              <a:t>Feel free to reach out if you have questions about this process for your program. </a:t>
            </a:r>
            <a:endParaRPr lang="en-US">
              <a:solidFill>
                <a:schemeClr val="tx1"/>
              </a:solidFill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9255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0E9CB-575A-45D9-9FD6-6C614E0C8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497" y="435633"/>
            <a:ext cx="10371137" cy="1223963"/>
          </a:xfrm>
        </p:spPr>
        <p:txBody>
          <a:bodyPr/>
          <a:lstStyle/>
          <a:p>
            <a:r>
              <a:rPr lang="en-US">
                <a:cs typeface="Calibri"/>
              </a:rPr>
              <a:t>NRMP Main March Match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89D895-EA8A-4F72-8A1F-57B97014A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561" y="1507166"/>
            <a:ext cx="11423921" cy="450472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914400" lvl="1" indent="-457200" algn="l">
              <a:buChar char="•"/>
            </a:pPr>
            <a:r>
              <a:rPr lang="en-US">
                <a:solidFill>
                  <a:schemeClr val="tx1"/>
                </a:solidFill>
                <a:cs typeface="Calibri"/>
              </a:rPr>
              <a:t>Match Opened September 15, 2022</a:t>
            </a:r>
            <a:endParaRPr lang="en-US">
              <a:solidFill>
                <a:schemeClr val="tx1"/>
              </a:solidFill>
            </a:endParaRPr>
          </a:p>
          <a:p>
            <a:pPr marL="914400" lvl="1" indent="-457200" algn="l"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NRMP Hosts Introduction To The 2023 Main Residency Match Webinar For Residency Programs | NRMP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 with PP slides</a:t>
            </a:r>
            <a:endParaRPr lang="en-US">
              <a:solidFill>
                <a:schemeClr val="tx1"/>
              </a:solidFill>
            </a:endParaRPr>
          </a:p>
          <a:p>
            <a:pPr marL="914400" lvl="1" indent="-457200" algn="l">
              <a:buChar char="•"/>
            </a:pPr>
            <a:r>
              <a:rPr lang="en-US">
                <a:solidFill>
                  <a:schemeClr val="tx1"/>
                </a:solidFill>
                <a:cs typeface="Calibri"/>
              </a:rPr>
              <a:t>Important Dates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marL="1714500" lvl="2" indent="-342900" algn="l">
              <a:buChar char="•"/>
            </a:pPr>
            <a:r>
              <a:rPr lang="en-US" b="1">
                <a:solidFill>
                  <a:schemeClr val="tx1"/>
                </a:solidFill>
                <a:cs typeface="Calibri"/>
              </a:rPr>
              <a:t>September 28, 2022</a:t>
            </a:r>
            <a:r>
              <a:rPr lang="en-US">
                <a:solidFill>
                  <a:schemeClr val="tx1"/>
                </a:solidFill>
                <a:cs typeface="Calibri"/>
              </a:rPr>
              <a:t> – Applications available in ERAS system  (ERAS system and Match are separate organizations with separate systems)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marL="1714500" lvl="2" indent="-342900" algn="l">
              <a:buChar char="•"/>
            </a:pPr>
            <a:r>
              <a:rPr lang="en-US" b="1">
                <a:solidFill>
                  <a:schemeClr val="tx1"/>
                </a:solidFill>
                <a:cs typeface="Calibri"/>
              </a:rPr>
              <a:t>January 31, 2023</a:t>
            </a:r>
            <a:r>
              <a:rPr lang="en-US">
                <a:solidFill>
                  <a:schemeClr val="tx1"/>
                </a:solidFill>
                <a:cs typeface="Calibri"/>
              </a:rPr>
              <a:t> – Quota Change, Withdrawal &amp; SOAP Participation Status Deadline  10:59 pm Central Time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marL="1714500" lvl="2" indent="-342900" algn="l">
              <a:buChar char="•"/>
            </a:pPr>
            <a:r>
              <a:rPr lang="en-US" b="1">
                <a:solidFill>
                  <a:schemeClr val="tx1"/>
                </a:solidFill>
                <a:cs typeface="Calibri"/>
              </a:rPr>
              <a:t>February 1, 2023</a:t>
            </a:r>
            <a:r>
              <a:rPr lang="en-US">
                <a:solidFill>
                  <a:schemeClr val="tx1"/>
                </a:solidFill>
                <a:cs typeface="Calibri"/>
              </a:rPr>
              <a:t> – Ranking Opens 11:00 a.m. Central Time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marL="1714500" lvl="2" indent="-342900" algn="l">
              <a:buChar char="•"/>
            </a:pPr>
            <a:r>
              <a:rPr lang="en-US" b="1">
                <a:solidFill>
                  <a:schemeClr val="tx1"/>
                </a:solidFill>
                <a:cs typeface="Calibri"/>
              </a:rPr>
              <a:t>March 1, 2023</a:t>
            </a:r>
            <a:r>
              <a:rPr lang="en-US">
                <a:solidFill>
                  <a:schemeClr val="tx1"/>
                </a:solidFill>
                <a:cs typeface="Calibri"/>
              </a:rPr>
              <a:t> – Rank Order List Certification Deadline 8:00 pm Central Time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marL="1714500" lvl="2" indent="-342900" algn="l">
              <a:buChar char="•"/>
            </a:pPr>
            <a:r>
              <a:rPr lang="en-US" b="1">
                <a:solidFill>
                  <a:schemeClr val="tx1"/>
                </a:solidFill>
                <a:cs typeface="Calibri"/>
              </a:rPr>
              <a:t>March 13, 2023</a:t>
            </a:r>
            <a:r>
              <a:rPr lang="en-US">
                <a:solidFill>
                  <a:schemeClr val="tx1"/>
                </a:solidFill>
                <a:cs typeface="Calibri"/>
              </a:rPr>
              <a:t>- Match Week (all Central Time): 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marL="2171700" lvl="3" algn="l">
              <a:buChar char="•"/>
            </a:pPr>
            <a:r>
              <a:rPr lang="en-US">
                <a:solidFill>
                  <a:schemeClr val="tx1"/>
                </a:solidFill>
                <a:cs typeface="Calibri"/>
              </a:rPr>
              <a:t>  8:30 a.m. Unmatched Applicants report available 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marL="2171700" lvl="3" algn="l">
              <a:buChar char="•"/>
            </a:pPr>
            <a:r>
              <a:rPr lang="en-US">
                <a:solidFill>
                  <a:schemeClr val="tx1"/>
                </a:solidFill>
                <a:cs typeface="Calibri"/>
              </a:rPr>
              <a:t>  9:00 a.m. applicant match status and program fill status available, SOAP begins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marL="2171700" lvl="3" algn="l">
              <a:buChar char="•"/>
            </a:pPr>
            <a:r>
              <a:rPr lang="en-US">
                <a:solidFill>
                  <a:schemeClr val="tx1"/>
                </a:solidFill>
                <a:cs typeface="Calibri"/>
              </a:rPr>
              <a:t>  10 a.m. SOAP applications can start preparing applications in ERAS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marL="1371600" lvl="2" algn="l">
              <a:buChar char="•"/>
            </a:pPr>
            <a:endParaRPr lang="en-US">
              <a:solidFill>
                <a:schemeClr val="tx1"/>
              </a:solidFill>
              <a:cs typeface="Calibri"/>
            </a:endParaRPr>
          </a:p>
          <a:p>
            <a:pPr marL="1371600" lvl="2" algn="l">
              <a:buChar char="•"/>
            </a:pPr>
            <a:endParaRPr lang="en-US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716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6B00D-8AC8-4D3E-8C83-0C5DA2803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525" y="638176"/>
            <a:ext cx="10887075" cy="1096963"/>
          </a:xfrm>
        </p:spPr>
        <p:txBody>
          <a:bodyPr/>
          <a:lstStyle/>
          <a:p>
            <a:r>
              <a:rPr lang="en-US">
                <a:cs typeface="Calibri"/>
              </a:rPr>
              <a:t>NRMP Main March Match Cont'd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22E0A-E6CE-49C0-B643-DC577FD3B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613" y="1687513"/>
            <a:ext cx="11534775" cy="4379911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457200" indent="-457200" algn="l">
              <a:buChar char="•"/>
            </a:pPr>
            <a:r>
              <a:rPr lang="en-US">
                <a:solidFill>
                  <a:schemeClr val="tx1"/>
                </a:solidFill>
                <a:cs typeface="Calibri"/>
              </a:rPr>
              <a:t>All Match Participants must electronically sign the Match Participation Agreement (MPA)as part of the registration process</a:t>
            </a:r>
            <a:endParaRPr lang="en-US">
              <a:solidFill>
                <a:schemeClr val="tx1"/>
              </a:solidFill>
            </a:endParaRPr>
          </a:p>
          <a:p>
            <a:pPr marL="914400" lvl="1" algn="l">
              <a:buChar char="•"/>
            </a:pPr>
            <a:r>
              <a:rPr lang="en-US" b="1">
                <a:solidFill>
                  <a:schemeClr val="tx1"/>
                </a:solidFill>
                <a:cs typeface="Calibri"/>
              </a:rPr>
              <a:t>Read the Match Participation Agreement</a:t>
            </a:r>
            <a:endParaRPr lang="en-US" b="1">
              <a:solidFill>
                <a:schemeClr val="tx1"/>
              </a:solidFill>
              <a:ea typeface="Calibri"/>
              <a:cs typeface="Calibri"/>
            </a:endParaRPr>
          </a:p>
          <a:p>
            <a:pPr marL="1371600" lvl="2" algn="l">
              <a:buChar char="•"/>
            </a:pPr>
            <a:r>
              <a:rPr lang="en-US">
                <a:solidFill>
                  <a:schemeClr val="tx1"/>
                </a:solidFill>
                <a:cs typeface="Calibri"/>
              </a:rPr>
              <a:t>All parties involved in the applicant interview, selection, decision making, and Match process must be familiar with the Match Participation Agreement 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marL="1371600" lvl="2" algn="l">
              <a:buChar char="•"/>
            </a:pP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Two new Match Policies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marL="1828800" lvl="3" algn="l">
              <a:buChar char="•"/>
            </a:pP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Interview Period Policy</a:t>
            </a:r>
          </a:p>
          <a:p>
            <a:pPr marL="1828800" lvl="3" algn="l">
              <a:buChar char="•"/>
            </a:pP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Three-Year Medical Education Curriculum Policy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marL="914400" lvl="1" algn="l">
              <a:buChar char="•"/>
            </a:pPr>
            <a:r>
              <a:rPr lang="en-US" b="1">
                <a:solidFill>
                  <a:schemeClr val="tx1"/>
                </a:solidFill>
                <a:cs typeface="Calibri"/>
              </a:rPr>
              <a:t>Review the rules governing the Matching Process - Important Policies to Review:  </a:t>
            </a:r>
            <a:r>
              <a:rPr lang="en-US">
                <a:solidFill>
                  <a:schemeClr val="tx1"/>
                </a:solidFill>
                <a:cs typeface="Calibri"/>
              </a:rPr>
              <a:t>All Parties involved in the applicant interview, selection, decision making, and Match process must be familiar with these and all Match Policies.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marL="1371600" lvl="2" algn="l">
              <a:buChar char="•"/>
            </a:pPr>
            <a:r>
              <a:rPr lang="en-US" u="sng">
                <a:solidFill>
                  <a:schemeClr val="tx1"/>
                </a:solidFill>
                <a:cs typeface="Calibri"/>
              </a:rPr>
              <a:t>Code of Conduct</a:t>
            </a:r>
            <a:endParaRPr lang="en-US" u="sng">
              <a:solidFill>
                <a:schemeClr val="tx1"/>
              </a:solidFill>
              <a:ea typeface="Calibri"/>
              <a:cs typeface="Calibri"/>
            </a:endParaRPr>
          </a:p>
          <a:p>
            <a:pPr marL="1371600" lvl="2" algn="l">
              <a:buChar char="•"/>
            </a:pPr>
            <a:r>
              <a:rPr lang="en-US" u="sng">
                <a:solidFill>
                  <a:schemeClr val="tx1"/>
                </a:solidFill>
                <a:cs typeface="Calibri"/>
              </a:rPr>
              <a:t>All-In Policy</a:t>
            </a:r>
            <a:endParaRPr lang="en-US" u="sng">
              <a:solidFill>
                <a:schemeClr val="tx1"/>
              </a:solidFill>
              <a:ea typeface="Calibri"/>
              <a:cs typeface="Calibri"/>
            </a:endParaRPr>
          </a:p>
          <a:p>
            <a:pPr marL="1371600" lvl="2" algn="l">
              <a:buChar char="•"/>
            </a:pPr>
            <a:r>
              <a:rPr lang="en-US" u="sng">
                <a:solidFill>
                  <a:schemeClr val="tx1"/>
                </a:solidFill>
                <a:cs typeface="Calibri"/>
              </a:rPr>
              <a:t>Restrictions on Persuasion</a:t>
            </a:r>
            <a:endParaRPr lang="en-US" u="sng">
              <a:solidFill>
                <a:schemeClr val="tx1"/>
              </a:solidFill>
              <a:ea typeface="Calibri"/>
              <a:cs typeface="Calibri"/>
            </a:endParaRPr>
          </a:p>
          <a:p>
            <a:pPr marL="1371600" lvl="2" algn="l">
              <a:buChar char="•"/>
            </a:pPr>
            <a:r>
              <a:rPr lang="en-US" u="sng">
                <a:solidFill>
                  <a:schemeClr val="tx1"/>
                </a:solidFill>
                <a:cs typeface="Calibri"/>
              </a:rPr>
              <a:t>Provide applicants with complete, timely, accurate information</a:t>
            </a:r>
            <a:r>
              <a:rPr lang="en-US">
                <a:solidFill>
                  <a:schemeClr val="tx1"/>
                </a:solidFill>
                <a:cs typeface="Calibri"/>
              </a:rPr>
              <a:t> (Contract they will sign, pre-employment drug screening and background Check,   VISA Status-J1 Sponsored by ECFMG, LSU GME Applicant Selection Sheet, LSU GME signed Acknowledgement form)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marL="1371600" lvl="2" algn="l">
              <a:buChar char="•"/>
            </a:pPr>
            <a:r>
              <a:rPr lang="en-US" u="sng">
                <a:solidFill>
                  <a:schemeClr val="tx1"/>
                </a:solidFill>
                <a:cs typeface="Calibri"/>
              </a:rPr>
              <a:t>Applicant Match History </a:t>
            </a:r>
            <a:endParaRPr lang="en-US" u="sng">
              <a:solidFill>
                <a:schemeClr val="tx1"/>
              </a:solidFill>
              <a:ea typeface="Calibri"/>
              <a:cs typeface="Calibri"/>
            </a:endParaRPr>
          </a:p>
          <a:p>
            <a:pPr marL="1828800" lvl="3" algn="l">
              <a:buChar char="•"/>
            </a:pPr>
            <a:r>
              <a:rPr lang="en-US">
                <a:solidFill>
                  <a:schemeClr val="tx1"/>
                </a:solidFill>
                <a:cs typeface="Calibri"/>
              </a:rPr>
              <a:t>Determine whether an applicant is eligible for appointment prior to offering interviews or </a:t>
            </a:r>
            <a:r>
              <a:rPr lang="en-US" err="1">
                <a:solidFill>
                  <a:schemeClr val="tx1"/>
                </a:solidFill>
                <a:cs typeface="Calibri"/>
              </a:rPr>
              <a:t>tf</a:t>
            </a:r>
            <a:r>
              <a:rPr lang="en-US">
                <a:solidFill>
                  <a:schemeClr val="tx1"/>
                </a:solidFill>
                <a:cs typeface="Calibri"/>
              </a:rPr>
              <a:t> they have a waiver/violation history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marL="1828800" lvl="3" algn="l">
              <a:buChar char="•"/>
            </a:pPr>
            <a:r>
              <a:rPr lang="en-US">
                <a:solidFill>
                  <a:schemeClr val="tx1"/>
                </a:solidFill>
                <a:cs typeface="Calibri"/>
              </a:rPr>
              <a:t>Senior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Students and applicants who have not participated in an NRMP Match will not appear in search results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Char char="•"/>
            </a:pPr>
            <a:r>
              <a:rPr lang="en-US">
                <a:solidFill>
                  <a:schemeClr val="tx1"/>
                </a:solidFill>
                <a:cs typeface="Calibri"/>
              </a:rPr>
              <a:t>Ensure program director/coordinator and public contact information is updated: address, email, website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marL="914400" lvl="1" algn="l">
              <a:buChar char="•"/>
            </a:pPr>
            <a:r>
              <a:rPr lang="en-US">
                <a:solidFill>
                  <a:schemeClr val="tx1"/>
                </a:solidFill>
                <a:cs typeface="Calibri"/>
              </a:rPr>
              <a:t>Program information rolls over from the previous Match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marL="914400" lvl="1" algn="l">
              <a:buChar char="•"/>
            </a:pPr>
            <a:r>
              <a:rPr lang="en-US">
                <a:solidFill>
                  <a:schemeClr val="tx1"/>
                </a:solidFill>
                <a:cs typeface="Calibri"/>
              </a:rPr>
              <a:t>Quota information rolls over from the previous Match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marL="914400" lvl="1" algn="l">
              <a:buChar char="•"/>
            </a:pPr>
            <a:r>
              <a:rPr lang="en-US">
                <a:solidFill>
                  <a:schemeClr val="tx1"/>
                </a:solidFill>
                <a:cs typeface="Calibri"/>
              </a:rPr>
              <a:t>Reversions DO NOT roll over from the previous Match, it must be set every year</a:t>
            </a:r>
            <a:endParaRPr lang="en-US">
              <a:solidFill>
                <a:schemeClr val="tx1"/>
              </a:solidFill>
            </a:endParaRPr>
          </a:p>
          <a:p>
            <a:pPr marL="457200" indent="-457200" algn="l">
              <a:buChar char="•"/>
            </a:pPr>
            <a:r>
              <a:rPr lang="en-US">
                <a:solidFill>
                  <a:schemeClr val="tx1"/>
                </a:solidFill>
                <a:cs typeface="Calibri"/>
              </a:rPr>
              <a:t>Program Director can set SOAP Participation indicator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marL="457200" indent="-457200" algn="l">
              <a:buChar char="•"/>
            </a:pP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There are Video resources and support guides on the NRMP website and the NRMP staff are also available to assist and answer questions</a:t>
            </a:r>
          </a:p>
        </p:txBody>
      </p:sp>
    </p:spTree>
    <p:extLst>
      <p:ext uri="{BB962C8B-B14F-4D97-AF65-F5344CB8AC3E}">
        <p14:creationId xmlns:p14="http://schemas.microsoft.com/office/powerpoint/2010/main" val="4066217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A0578-3DD5-A7F7-D9D8-BAEF39458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588" y="146051"/>
            <a:ext cx="10363200" cy="962025"/>
          </a:xfrm>
        </p:spPr>
        <p:txBody>
          <a:bodyPr/>
          <a:lstStyle/>
          <a:p>
            <a:r>
              <a:rPr lang="en-US">
                <a:cs typeface="Calibri"/>
              </a:rPr>
              <a:t>Fellowship Calendar</a:t>
            </a:r>
            <a:endParaRPr lang="en-US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75E65F29-DD90-BC22-DAFC-CB4E01AFD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275" y="1297363"/>
            <a:ext cx="7124700" cy="492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25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845D-C73E-2EDF-2E41-10006C2B7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84176"/>
            <a:ext cx="10363200" cy="1470025"/>
          </a:xfrm>
        </p:spPr>
        <p:txBody>
          <a:bodyPr/>
          <a:lstStyle/>
          <a:p>
            <a:r>
              <a:rPr lang="en-US">
                <a:cs typeface="Calibri"/>
              </a:rPr>
              <a:t>AMA Training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4EB076-4E06-6C7C-9938-6D5E1272F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113" y="1981200"/>
            <a:ext cx="10804524" cy="407221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solidFill>
                  <a:schemeClr val="tx1"/>
                </a:solidFill>
                <a:cs typeface="Calibri"/>
              </a:rPr>
              <a:t>Dustin and Nicholas will be giving an AMA Training on Thursday, </a:t>
            </a:r>
            <a:r>
              <a:rPr lang="en-US" b="1">
                <a:solidFill>
                  <a:schemeClr val="tx1"/>
                </a:solidFill>
                <a:cs typeface="Calibri"/>
              </a:rPr>
              <a:t>November 3, at 10 am</a:t>
            </a:r>
            <a:r>
              <a:rPr lang="en-US">
                <a:solidFill>
                  <a:schemeClr val="tx1"/>
                </a:solidFill>
                <a:cs typeface="Calibri"/>
              </a:rPr>
              <a:t>. Be looking for an invite soon! 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  <a:cs typeface="Calibri"/>
              </a:rPr>
              <a:t>If there is something specific you would like for them to go over, please forward your request to Julie at</a:t>
            </a:r>
            <a:r>
              <a:rPr lang="en-US">
                <a:cs typeface="Calibri"/>
              </a:rPr>
              <a:t> </a:t>
            </a:r>
            <a:r>
              <a:rPr lang="en-US">
                <a:cs typeface="Calibri"/>
                <a:hlinkClick r:id="rId2"/>
              </a:rPr>
              <a:t>jcain2@lsuhsc.edu</a:t>
            </a:r>
            <a:r>
              <a:rPr lang="en-US">
                <a:cs typeface="Calibri"/>
              </a:rPr>
              <a:t> </a:t>
            </a:r>
            <a:r>
              <a:rPr lang="en-US">
                <a:solidFill>
                  <a:schemeClr val="tx1"/>
                </a:solidFill>
                <a:cs typeface="Calibri"/>
              </a:rPr>
              <a:t>by Friday, </a:t>
            </a:r>
            <a:r>
              <a:rPr lang="en-US" b="1">
                <a:solidFill>
                  <a:schemeClr val="tx1"/>
                </a:solidFill>
                <a:cs typeface="Calibri"/>
              </a:rPr>
              <a:t>Sept. 30th</a:t>
            </a:r>
            <a:r>
              <a:rPr lang="en-US">
                <a:solidFill>
                  <a:schemeClr val="tx1"/>
                </a:solidFill>
                <a:cs typeface="Calibri"/>
              </a:rPr>
              <a:t>.</a:t>
            </a:r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  <a:cs typeface="Calibri"/>
            </a:endParaRPr>
          </a:p>
          <a:p>
            <a:r>
              <a:rPr lang="en-US">
                <a:solidFill>
                  <a:schemeClr val="tx1"/>
                </a:solidFill>
                <a:cs typeface="Calibri"/>
              </a:rPr>
              <a:t>**2 Modules have been added to all residents/fellows</a:t>
            </a:r>
          </a:p>
          <a:p>
            <a:r>
              <a:rPr lang="en-US">
                <a:solidFill>
                  <a:srgbClr val="7030A0"/>
                </a:solidFill>
                <a:cs typeface="Calibri"/>
              </a:rPr>
              <a:t>Basics of Health Equity for GME</a:t>
            </a:r>
          </a:p>
          <a:p>
            <a:r>
              <a:rPr lang="en-US">
                <a:solidFill>
                  <a:srgbClr val="7030A0"/>
                </a:solidFill>
                <a:cs typeface="Calibri"/>
              </a:rPr>
              <a:t>Racism in Medicine: An Introduction</a:t>
            </a:r>
          </a:p>
        </p:txBody>
      </p:sp>
    </p:spTree>
    <p:extLst>
      <p:ext uri="{BB962C8B-B14F-4D97-AF65-F5344CB8AC3E}">
        <p14:creationId xmlns:p14="http://schemas.microsoft.com/office/powerpoint/2010/main" val="2094005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C8976-D451-2CAC-CAA5-6D8AC5F04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232" y="-186897"/>
            <a:ext cx="10363200" cy="1470025"/>
          </a:xfrm>
        </p:spPr>
        <p:txBody>
          <a:bodyPr/>
          <a:lstStyle/>
          <a:p>
            <a:r>
              <a:rPr lang="en-US">
                <a:cs typeface="Calibri"/>
              </a:rPr>
              <a:t>Work Hours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AC429B-DD81-0C8A-CE4F-1332488FD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072" y="1309781"/>
            <a:ext cx="11106149" cy="468620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>
                <a:solidFill>
                  <a:schemeClr val="tx1"/>
                </a:solidFill>
                <a:cs typeface="Calibri"/>
              </a:rPr>
              <a:t>The GME office is continuing to monitor Work Hours. Please check your program for: </a:t>
            </a:r>
          </a:p>
          <a:p>
            <a:r>
              <a:rPr lang="en-US">
                <a:solidFill>
                  <a:schemeClr val="tx1"/>
                </a:solidFill>
                <a:cs typeface="Calibri"/>
              </a:rPr>
              <a:t>*All residents/fellows logging hours</a:t>
            </a:r>
          </a:p>
          <a:p>
            <a:r>
              <a:rPr lang="en-US">
                <a:solidFill>
                  <a:schemeClr val="tx1"/>
                </a:solidFill>
                <a:cs typeface="Calibri"/>
              </a:rPr>
              <a:t>*Hours up-to-date (within 1-2 weeks)</a:t>
            </a:r>
          </a:p>
          <a:p>
            <a:r>
              <a:rPr lang="en-US">
                <a:solidFill>
                  <a:schemeClr val="tx1"/>
                </a:solidFill>
                <a:cs typeface="Calibri"/>
              </a:rPr>
              <a:t>*Schedules input into New Innovations</a:t>
            </a:r>
          </a:p>
          <a:p>
            <a:r>
              <a:rPr lang="en-US">
                <a:solidFill>
                  <a:schemeClr val="tx1"/>
                </a:solidFill>
                <a:cs typeface="Calibri"/>
              </a:rPr>
              <a:t>*Violations</a:t>
            </a:r>
          </a:p>
          <a:p>
            <a:r>
              <a:rPr lang="en-US">
                <a:solidFill>
                  <a:schemeClr val="tx1"/>
                </a:solidFill>
                <a:cs typeface="Calibri"/>
              </a:rPr>
              <a:t>Reports that can help you monitor</a:t>
            </a:r>
          </a:p>
          <a:p>
            <a:r>
              <a:rPr lang="en-US">
                <a:ea typeface="+mn-lt"/>
                <a:cs typeface="+mn-lt"/>
                <a:hlinkClick r:id="rId2"/>
              </a:rPr>
              <a:t>New Innovations Work Hours</a:t>
            </a:r>
            <a:r>
              <a:rPr lang="en-US">
                <a:solidFill>
                  <a:srgbClr val="898989"/>
                </a:solidFill>
                <a:ea typeface="+mn-lt"/>
                <a:cs typeface="+mn-lt"/>
              </a:rPr>
              <a:t> 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(Dashboard)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  <a:cs typeface="Calibri"/>
              </a:rPr>
              <a:t>OR</a:t>
            </a:r>
          </a:p>
          <a:p>
            <a:r>
              <a:rPr lang="en-US">
                <a:ea typeface="+mn-lt"/>
                <a:cs typeface="+mn-lt"/>
                <a:hlinkClick r:id="rId3"/>
              </a:rPr>
              <a:t>Duty Hour Monitoring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endParaRPr lang="en-US">
              <a:solidFill>
                <a:srgbClr val="898989"/>
              </a:solidFill>
              <a:cs typeface="Calibri"/>
            </a:endParaRPr>
          </a:p>
          <a:p>
            <a:r>
              <a:rPr lang="en-US">
                <a:solidFill>
                  <a:schemeClr val="tx1"/>
                </a:solidFill>
                <a:cs typeface="Calibri"/>
              </a:rPr>
              <a:t>Questions can be directed to Julie – </a:t>
            </a:r>
            <a:r>
              <a:rPr lang="en-US">
                <a:solidFill>
                  <a:schemeClr val="tx1"/>
                </a:solidFill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jcain2@lsuhsc.edu</a:t>
            </a:r>
            <a:r>
              <a:rPr lang="en-US">
                <a:solidFill>
                  <a:schemeClr val="tx1"/>
                </a:solidFill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70052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2F9DC33-ACB2-45B3-A108-6CB317B18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426" y="1131888"/>
            <a:ext cx="10542587" cy="469741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indent="-457200" algn="l">
              <a:buChar char="•"/>
            </a:pPr>
            <a:r>
              <a:rPr lang="en-US">
                <a:solidFill>
                  <a:schemeClr val="tx1"/>
                </a:solidFill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LCMCAcademicAffairs@lcmchealth.org</a:t>
            </a:r>
            <a:r>
              <a:rPr lang="en-US">
                <a:solidFill>
                  <a:schemeClr val="tx1"/>
                </a:solidFill>
                <a:cs typeface="Calibri"/>
              </a:rPr>
              <a:t> has officially replaced </a:t>
            </a:r>
            <a:r>
              <a:rPr lang="en-US">
                <a:solidFill>
                  <a:schemeClr val="tx1"/>
                </a:solidFill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UMCAdacemicAffairs@lcmchealth.org</a:t>
            </a:r>
            <a:r>
              <a:rPr lang="en-US">
                <a:solidFill>
                  <a:schemeClr val="tx1"/>
                </a:solidFill>
                <a:cs typeface="Calibri"/>
              </a:rPr>
              <a:t> </a:t>
            </a:r>
            <a:endParaRPr lang="en-US">
              <a:solidFill>
                <a:schemeClr val="tx1"/>
              </a:solidFill>
            </a:endParaRPr>
          </a:p>
          <a:p>
            <a:pPr marL="457200" indent="-457200" algn="l">
              <a:buChar char="•"/>
            </a:pPr>
            <a:r>
              <a:rPr lang="en-US">
                <a:solidFill>
                  <a:schemeClr val="tx1"/>
                </a:solidFill>
                <a:cs typeface="Calibri"/>
              </a:rPr>
              <a:t>Exit Packets- 100+ outstanding</a:t>
            </a:r>
          </a:p>
          <a:p>
            <a:pPr marL="457200" indent="-457200" algn="l">
              <a:buChar char="•"/>
            </a:pPr>
            <a:r>
              <a:rPr lang="en-US">
                <a:solidFill>
                  <a:schemeClr val="tx1"/>
                </a:solidFill>
                <a:cs typeface="Calibri"/>
              </a:rPr>
              <a:t>BOM/EOM Reports</a:t>
            </a:r>
            <a:endParaRPr lang="en-US">
              <a:solidFill>
                <a:schemeClr val="tx1"/>
              </a:solidFill>
            </a:endParaRPr>
          </a:p>
          <a:p>
            <a:pPr marL="914400" lvl="1" indent="-457200" algn="l">
              <a:buChar char="•"/>
            </a:pPr>
            <a:r>
              <a:rPr lang="en-US">
                <a:solidFill>
                  <a:schemeClr val="tx1"/>
                </a:solidFill>
                <a:cs typeface="Calibri"/>
              </a:rPr>
              <a:t>August EOM Reports and CSOF PER 3s for August are due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marL="914400" lvl="1" indent="-457200" algn="l">
              <a:buChar char="•"/>
            </a:pPr>
            <a:r>
              <a:rPr lang="en-US">
                <a:solidFill>
                  <a:schemeClr val="tx1"/>
                </a:solidFill>
                <a:cs typeface="Calibri"/>
              </a:rPr>
              <a:t>August &amp; September BOM Reports are Due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marL="914400" lvl="1" indent="-457200" algn="l">
              <a:buChar char="•"/>
            </a:pP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October BOM Reports are Due October 3, 2022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Char char="•"/>
            </a:pPr>
            <a:r>
              <a:rPr lang="en-US">
                <a:solidFill>
                  <a:schemeClr val="tx1"/>
                </a:solidFill>
                <a:cs typeface="Calibri"/>
              </a:rPr>
              <a:t>GME Track Program Survey &amp; Resident Survey</a:t>
            </a:r>
            <a:endParaRPr lang="en-US">
              <a:solidFill>
                <a:schemeClr val="tx1"/>
              </a:solidFill>
            </a:endParaRPr>
          </a:p>
          <a:p>
            <a:pPr marL="742950" lvl="1" indent="-285750" algn="l">
              <a:buChar char="•"/>
            </a:pPr>
            <a:r>
              <a:rPr lang="en-US" sz="2400" b="1">
                <a:solidFill>
                  <a:schemeClr val="tx1"/>
                </a:solidFill>
                <a:ea typeface="+mn-lt"/>
                <a:cs typeface="+mn-lt"/>
              </a:rPr>
              <a:t>Survey Deadlines:</a:t>
            </a:r>
            <a:endParaRPr lang="en-US" sz="2400">
              <a:solidFill>
                <a:schemeClr val="tx1"/>
              </a:solidFill>
              <a:ea typeface="+mn-lt"/>
              <a:cs typeface="+mn-lt"/>
            </a:endParaRPr>
          </a:p>
          <a:p>
            <a:pPr marL="1200150" lvl="2" indent="-285750" algn="l">
              <a:buChar char="•"/>
            </a:pPr>
            <a:r>
              <a:rPr lang="en-US">
                <a:solidFill>
                  <a:schemeClr val="tx1"/>
                </a:solidFill>
                <a:cs typeface="Calibri"/>
              </a:rPr>
              <a:t>September 30, 2022 – October FREIDA Upload Deadline</a:t>
            </a:r>
            <a:endParaRPr lang="en-US">
              <a:solidFill>
                <a:schemeClr val="tx1"/>
              </a:solidFill>
              <a:ea typeface="+mn-lt"/>
              <a:cs typeface="+mn-lt"/>
            </a:endParaRPr>
          </a:p>
          <a:p>
            <a:pPr marL="1200150" lvl="2" indent="-285750" algn="l">
              <a:buChar char="•"/>
            </a:pPr>
            <a:r>
              <a:rPr lang="en-US">
                <a:solidFill>
                  <a:schemeClr val="tx1"/>
                </a:solidFill>
                <a:cs typeface="Calibri"/>
              </a:rPr>
              <a:t>December 16, 2022 – Final Deadline</a:t>
            </a:r>
            <a:endParaRPr lang="en-US">
              <a:solidFill>
                <a:schemeClr val="tx1"/>
              </a:solidFill>
              <a:ea typeface="+mn-lt"/>
              <a:cs typeface="+mn-lt"/>
            </a:endParaRPr>
          </a:p>
          <a:p>
            <a:pPr marL="1200150" lvl="2" indent="-285750" algn="l">
              <a:buChar char="•"/>
            </a:pPr>
            <a:endParaRPr lang="en-US">
              <a:solidFill>
                <a:schemeClr val="tx1"/>
              </a:solidFill>
              <a:cs typeface="Calibri"/>
            </a:endParaRPr>
          </a:p>
          <a:p>
            <a:pPr marL="1200150" lvl="2" indent="-285750" algn="l">
              <a:buChar char="•"/>
            </a:pPr>
            <a:endParaRPr lang="en-US">
              <a:solidFill>
                <a:schemeClr val="tx1"/>
              </a:solidFill>
              <a:cs typeface="Calibri"/>
            </a:endParaRPr>
          </a:p>
          <a:p>
            <a:pPr marL="914400" lvl="1" algn="l">
              <a:buChar char="•"/>
            </a:pPr>
            <a:endParaRPr lang="en-US">
              <a:solidFill>
                <a:schemeClr val="tx1"/>
              </a:solidFill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D1D6FE-DB85-4302-8C28-437212404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338" y="598489"/>
            <a:ext cx="10363200" cy="8509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ea typeface="+mj-lt"/>
                <a:cs typeface="+mj-lt"/>
              </a:rPr>
              <a:t>Reminders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0931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B29C4-DBB1-4BD3-8D84-B95A3A5B6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775" y="160752"/>
            <a:ext cx="10363200" cy="1470025"/>
          </a:xfrm>
        </p:spPr>
        <p:txBody>
          <a:bodyPr/>
          <a:lstStyle/>
          <a:p>
            <a:r>
              <a:rPr lang="en-US"/>
              <a:t>CDS/Opioid Training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00E40-A7A7-4FBE-A9A1-DE6FF5524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716" y="1556044"/>
            <a:ext cx="11097939" cy="4634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algn="l">
              <a:buChar char="•"/>
            </a:pPr>
            <a:r>
              <a:rPr lang="en-US" sz="2800">
                <a:solidFill>
                  <a:schemeClr val="tx1"/>
                </a:solidFill>
                <a:ea typeface="+mn-lt"/>
                <a:cs typeface="+mn-lt"/>
              </a:rPr>
              <a:t> All Louisiana licensed physicians who prescribe controlled dangerous substances </a:t>
            </a:r>
            <a:r>
              <a:rPr lang="en-US" sz="2800" b="1">
                <a:solidFill>
                  <a:schemeClr val="tx1"/>
                </a:solidFill>
                <a:ea typeface="+mn-lt"/>
                <a:cs typeface="+mn-lt"/>
              </a:rPr>
              <a:t>MUST</a:t>
            </a:r>
            <a:r>
              <a:rPr lang="en-US" sz="2800">
                <a:solidFill>
                  <a:schemeClr val="tx1"/>
                </a:solidFill>
                <a:ea typeface="+mn-lt"/>
                <a:cs typeface="+mn-lt"/>
              </a:rPr>
              <a:t> complete a </a:t>
            </a:r>
            <a:r>
              <a:rPr lang="en-US" sz="2800" b="1">
                <a:solidFill>
                  <a:schemeClr val="tx1"/>
                </a:solidFill>
                <a:ea typeface="+mn-lt"/>
                <a:cs typeface="+mn-lt"/>
              </a:rPr>
              <a:t>3 hour</a:t>
            </a:r>
            <a:r>
              <a:rPr lang="en-US" sz="28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2800">
                <a:solidFill>
                  <a:srgbClr val="FF0000"/>
                </a:solidFill>
                <a:ea typeface="+mn-lt"/>
                <a:cs typeface="+mn-lt"/>
              </a:rPr>
              <a:t>LSBME APPROVED </a:t>
            </a:r>
            <a:r>
              <a:rPr lang="en-US" sz="2800">
                <a:solidFill>
                  <a:schemeClr val="tx1"/>
                </a:solidFill>
                <a:ea typeface="+mn-lt"/>
                <a:cs typeface="+mn-lt"/>
              </a:rPr>
              <a:t>CME course prior to their 2023 license or permit renewal as mandated by the State of Louisiana. </a:t>
            </a:r>
            <a:endParaRPr lang="en-US" sz="2800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Char char="•"/>
            </a:pPr>
            <a:r>
              <a:rPr lang="en-US" sz="2800">
                <a:solidFill>
                  <a:schemeClr val="tx1"/>
                </a:solidFill>
                <a:ea typeface="+mn-lt"/>
                <a:cs typeface="+mn-lt"/>
              </a:rPr>
              <a:t>These modules have been created by our LSU faculty and affiliates as a convenience to satisfy the training requirements.</a:t>
            </a:r>
          </a:p>
          <a:p>
            <a:pPr marL="457200" indent="-457200" algn="l">
              <a:buChar char="•"/>
            </a:pPr>
            <a:r>
              <a:rPr lang="en-US" sz="280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2800" b="1">
                <a:solidFill>
                  <a:schemeClr val="tx1"/>
                </a:solidFill>
                <a:ea typeface="+mn-lt"/>
                <a:cs typeface="+mn-lt"/>
              </a:rPr>
              <a:t>LSU GME will include your certificate with your renewal paperwork and forward to the LSBME. LSBME will record that you have satisfied the Louisiana lifetime requirement for this training.</a:t>
            </a:r>
            <a:endParaRPr lang="en-US" sz="2800">
              <a:solidFill>
                <a:schemeClr val="tx1"/>
              </a:solidFill>
              <a:ea typeface="+mn-lt"/>
              <a:cs typeface="+mn-lt"/>
            </a:endParaRPr>
          </a:p>
          <a:p>
            <a:pPr marL="457200" indent="-457200" algn="l">
              <a:buChar char="•"/>
            </a:pPr>
            <a:endParaRPr lang="en-US" sz="2800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Char char="•"/>
            </a:pPr>
            <a:endParaRPr lang="en-US" sz="2800">
              <a:solidFill>
                <a:srgbClr val="898989"/>
              </a:solidFill>
              <a:cs typeface="Calibri"/>
            </a:endParaRPr>
          </a:p>
          <a:p>
            <a:pPr marL="457200" indent="-457200" algn="l">
              <a:buChar char="•"/>
            </a:pPr>
            <a:endParaRPr lang="en-US" sz="2800">
              <a:solidFill>
                <a:srgbClr val="898989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597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B29C4-DBB1-4BD3-8D84-B95A3A5B6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775" y="160752"/>
            <a:ext cx="10363200" cy="1470025"/>
          </a:xfrm>
        </p:spPr>
        <p:txBody>
          <a:bodyPr/>
          <a:lstStyle/>
          <a:p>
            <a:r>
              <a:rPr lang="en-US"/>
              <a:t>CDS/Opioid Training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00E40-A7A7-4FBE-A9A1-DE6FF5524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646" y="1511714"/>
            <a:ext cx="11097939" cy="47847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 algn="l">
              <a:buAutoNum type="arabicPeriod"/>
            </a:pPr>
            <a:r>
              <a:rPr lang="en-US" sz="2400">
                <a:solidFill>
                  <a:schemeClr val="tx1"/>
                </a:solidFill>
                <a:latin typeface="Calibri"/>
                <a:ea typeface="Arial"/>
                <a:cs typeface="Arial"/>
              </a:rPr>
              <a:t>Email to House Officers September 21, 2022 with instructions</a:t>
            </a:r>
            <a:endParaRPr lang="en-US">
              <a:solidFill>
                <a:schemeClr val="tx1"/>
              </a:solidFill>
            </a:endParaRPr>
          </a:p>
          <a:p>
            <a:pPr marL="971550" lvl="1" indent="-342900" algn="l">
              <a:buAutoNum type="arabicPeriod"/>
            </a:pPr>
            <a:r>
              <a:rPr lang="en-US" sz="2400">
                <a:solidFill>
                  <a:schemeClr val="tx1"/>
                </a:solidFill>
                <a:cs typeface="Calibri"/>
              </a:rPr>
              <a:t>***</a:t>
            </a:r>
            <a:r>
              <a:rPr lang="en-US" sz="2400">
                <a:solidFill>
                  <a:schemeClr val="tx1"/>
                </a:solidFill>
                <a:ea typeface="+mn-lt"/>
                <a:cs typeface="+mn-lt"/>
              </a:rPr>
              <a:t>November 15, 2022 due date</a:t>
            </a:r>
            <a:endParaRPr lang="en-US" sz="2400">
              <a:solidFill>
                <a:schemeClr val="tx1"/>
              </a:solidFill>
              <a:cs typeface="Calibri"/>
            </a:endParaRPr>
          </a:p>
          <a:p>
            <a:pPr marL="514350" indent="-514350" algn="l">
              <a:buAutoNum type="arabicPeriod"/>
            </a:pPr>
            <a:r>
              <a:rPr lang="en-US" sz="2400">
                <a:solidFill>
                  <a:schemeClr val="tx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CME: CDS/Opioids (lsuhsc.edu)</a:t>
            </a:r>
            <a:endParaRPr lang="en-US" sz="2400">
              <a:solidFill>
                <a:schemeClr val="tx1"/>
              </a:solidFill>
              <a:cs typeface="Arial"/>
            </a:endParaRPr>
          </a:p>
          <a:p>
            <a:pPr marL="514350" indent="-514350" algn="l">
              <a:buAutoNum type="arabicPeriod"/>
            </a:pPr>
            <a:r>
              <a:rPr lang="en-US" sz="2400">
                <a:solidFill>
                  <a:schemeClr val="tx1"/>
                </a:solidFill>
                <a:cs typeface="Arial"/>
              </a:rPr>
              <a:t>House Officer completes training </a:t>
            </a:r>
          </a:p>
          <a:p>
            <a:pPr marL="514350" indent="-514350" algn="l">
              <a:buAutoNum type="arabicPeriod"/>
            </a:pPr>
            <a:r>
              <a:rPr lang="en-US" sz="2400">
                <a:solidFill>
                  <a:schemeClr val="tx1"/>
                </a:solidFill>
                <a:cs typeface="Arial"/>
              </a:rPr>
              <a:t>Certificates generated by Laura weekly</a:t>
            </a:r>
          </a:p>
          <a:p>
            <a:pPr marL="514350" indent="-514350" algn="l">
              <a:buAutoNum type="arabicPeriod"/>
            </a:pPr>
            <a:r>
              <a:rPr lang="en-US" sz="2400">
                <a:solidFill>
                  <a:schemeClr val="tx1"/>
                </a:solidFill>
                <a:cs typeface="Arial"/>
              </a:rPr>
              <a:t>Sara uploads certificates to GME Resident Files weekly</a:t>
            </a:r>
          </a:p>
          <a:p>
            <a:pPr marL="514350" indent="-514350" algn="l">
              <a:buAutoNum type="arabicPeriod"/>
            </a:pPr>
            <a:r>
              <a:rPr lang="en-US" sz="2400">
                <a:solidFill>
                  <a:schemeClr val="tx1"/>
                </a:solidFill>
                <a:cs typeface="Arial"/>
              </a:rPr>
              <a:t>Tracker updated weekly</a:t>
            </a:r>
          </a:p>
          <a:p>
            <a:pPr marL="514350" indent="-514350" algn="l">
              <a:buAutoNum type="arabicPeriod"/>
            </a:pPr>
            <a:r>
              <a:rPr lang="en-US" sz="2400">
                <a:solidFill>
                  <a:schemeClr val="tx1"/>
                </a:solidFill>
                <a:cs typeface="Arial"/>
              </a:rPr>
              <a:t>Certificates printed and delivered to LSBME with Renewals in January</a:t>
            </a:r>
          </a:p>
          <a:p>
            <a:pPr marL="514350" indent="-514350" algn="l">
              <a:buAutoNum type="arabicPeriod"/>
            </a:pPr>
            <a:r>
              <a:rPr lang="en-US" sz="2400">
                <a:solidFill>
                  <a:schemeClr val="tx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CME Transcripts</a:t>
            </a:r>
            <a:r>
              <a:rPr lang="en-US" sz="2400">
                <a:solidFill>
                  <a:schemeClr val="tx1"/>
                </a:solidFill>
                <a:ea typeface="+mn-lt"/>
                <a:cs typeface="+mn-lt"/>
              </a:rPr>
              <a:t> </a:t>
            </a:r>
            <a:endParaRPr lang="en-US" sz="2400">
              <a:solidFill>
                <a:schemeClr val="tx1"/>
              </a:solidFill>
              <a:cs typeface="Calibri"/>
            </a:endParaRPr>
          </a:p>
          <a:p>
            <a:pPr marL="514350" indent="-514350" algn="l">
              <a:buAutoNum type="arabicPeriod"/>
            </a:pPr>
            <a:endParaRPr lang="en-US">
              <a:solidFill>
                <a:srgbClr val="0000FF"/>
              </a:solidFill>
              <a:cs typeface="Arial"/>
            </a:endParaRPr>
          </a:p>
          <a:p>
            <a:pPr marL="514350" indent="-514350" algn="l">
              <a:buAutoNum type="arabicPeriod"/>
            </a:pPr>
            <a:endParaRPr lang="en-US">
              <a:solidFill>
                <a:srgbClr val="0000FF"/>
              </a:solidFill>
              <a:cs typeface="Arial"/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F965BA56-5044-FBA1-AA2A-893D1FC81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4240" y="847725"/>
            <a:ext cx="1957395" cy="548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6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B29C4-DBB1-4BD3-8D84-B95A3A5B6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11565"/>
            <a:ext cx="10363200" cy="1470025"/>
          </a:xfrm>
        </p:spPr>
        <p:txBody>
          <a:bodyPr/>
          <a:lstStyle/>
          <a:p>
            <a:r>
              <a:rPr lang="en-US"/>
              <a:t>Flu Season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00E40-A7A7-4FBE-A9A1-DE6FF5524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7082" y="1781590"/>
            <a:ext cx="10089877" cy="39433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algn="l">
              <a:buChar char="•"/>
            </a:pPr>
            <a:r>
              <a:rPr lang="en-US" sz="2800">
                <a:solidFill>
                  <a:schemeClr val="tx1"/>
                </a:solidFill>
                <a:ea typeface="+mn-lt"/>
                <a:cs typeface="+mn-lt"/>
              </a:rPr>
              <a:t>Flu Shot Policy- submit annually an Influenza Attestation Form or submit an Influenza Waiver/Declination Form.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Char char="•"/>
            </a:pPr>
            <a:endParaRPr lang="en-US" sz="2800">
              <a:solidFill>
                <a:schemeClr val="tx1"/>
              </a:solidFill>
              <a:ea typeface="Calibri"/>
              <a:cs typeface="Calibri"/>
            </a:endParaRPr>
          </a:p>
          <a:p>
            <a:pPr marL="457200" indent="-457200" algn="l">
              <a:buChar char="•"/>
            </a:pPr>
            <a:r>
              <a:rPr lang="en-US" sz="2800">
                <a:solidFill>
                  <a:schemeClr val="tx1"/>
                </a:solidFill>
                <a:ea typeface="+mn-lt"/>
                <a:cs typeface="+mn-lt"/>
              </a:rPr>
              <a:t>Process:</a:t>
            </a:r>
            <a:r>
              <a:rPr lang="en-US" sz="2800">
                <a:ea typeface="+mn-lt"/>
                <a:cs typeface="+mn-lt"/>
              </a:rPr>
              <a:t> </a:t>
            </a:r>
          </a:p>
          <a:p>
            <a:pPr marL="914400" lvl="1" algn="l">
              <a:buChar char="•"/>
            </a:pPr>
            <a:r>
              <a:rPr lang="en-US" sz="2400">
                <a:solidFill>
                  <a:schemeClr val="tx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GME Electronic Document Submission Login (lsuhsc.edu)</a:t>
            </a:r>
            <a:endParaRPr lang="en-US" sz="2400">
              <a:solidFill>
                <a:schemeClr val="tx1"/>
              </a:solidFill>
              <a:ea typeface="+mn-lt"/>
              <a:cs typeface="+mn-lt"/>
            </a:endParaRPr>
          </a:p>
          <a:p>
            <a:pPr marL="914400" lvl="1" algn="l">
              <a:buChar char="•"/>
            </a:pPr>
            <a:r>
              <a:rPr lang="en-US" sz="2400">
                <a:solidFill>
                  <a:schemeClr val="tx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GME Process Tracking System: Login (lsuhsc.edu)</a:t>
            </a:r>
            <a:endParaRPr lang="en-US" sz="2400">
              <a:solidFill>
                <a:schemeClr val="tx1"/>
              </a:solidFill>
              <a:ea typeface="+mn-lt"/>
              <a:cs typeface="+mn-lt"/>
            </a:endParaRPr>
          </a:p>
          <a:p>
            <a:pPr marL="1371600" lvl="2" algn="l"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Under "Flu Shots" </a:t>
            </a:r>
          </a:p>
          <a:p>
            <a:pPr marL="914400" lvl="1" algn="l">
              <a:buChar char="•"/>
            </a:pPr>
            <a:r>
              <a:rPr lang="en-US" sz="2400">
                <a:solidFill>
                  <a:schemeClr val="tx1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GME Resident Files</a:t>
            </a:r>
            <a:endParaRPr lang="en-US" sz="2400">
              <a:solidFill>
                <a:schemeClr val="tx1"/>
              </a:solidFill>
              <a:ea typeface="Calibri"/>
              <a:cs typeface="Calibri"/>
            </a:endParaRPr>
          </a:p>
          <a:p>
            <a:pPr marL="457200" indent="-457200" algn="l">
              <a:buChar char="•"/>
            </a:pPr>
            <a:endParaRPr lang="en-US" sz="2400">
              <a:solidFill>
                <a:srgbClr val="898989"/>
              </a:solidFill>
              <a:ea typeface="Calibri"/>
              <a:cs typeface="Calibri"/>
            </a:endParaRPr>
          </a:p>
          <a:p>
            <a:pPr marL="457200" indent="-457200" algn="l">
              <a:buChar char="•"/>
            </a:pPr>
            <a:endParaRPr lang="en-US" sz="2800">
              <a:solidFill>
                <a:srgbClr val="898989"/>
              </a:solidFill>
              <a:ea typeface="Calibri"/>
              <a:cs typeface="Calibri"/>
            </a:endParaRPr>
          </a:p>
          <a:p>
            <a:pPr marL="457200" indent="-457200" algn="l">
              <a:buChar char="•"/>
            </a:pPr>
            <a:endParaRPr lang="en-US" sz="2800">
              <a:solidFill>
                <a:srgbClr val="898989"/>
              </a:solidFill>
              <a:ea typeface="Calibri"/>
              <a:cs typeface="Calibri"/>
            </a:endParaRPr>
          </a:p>
          <a:p>
            <a:pPr marL="457200" indent="-457200" algn="l">
              <a:buChar char="•"/>
            </a:pPr>
            <a:endParaRPr lang="en-US" sz="2800">
              <a:solidFill>
                <a:srgbClr val="898989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410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B29C4-DBB1-4BD3-8D84-B95A3A5B6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775" y="136940"/>
            <a:ext cx="10363200" cy="850900"/>
          </a:xfrm>
        </p:spPr>
        <p:txBody>
          <a:bodyPr/>
          <a:lstStyle/>
          <a:p>
            <a:r>
              <a:rPr lang="en-US"/>
              <a:t>Flu Season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00E40-A7A7-4FBE-A9A1-DE6FF5524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520" y="987839"/>
            <a:ext cx="10089877" cy="39433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l">
              <a:spcBef>
                <a:spcPts val="20"/>
              </a:spcBef>
              <a:buChar char="•"/>
            </a:pPr>
            <a:r>
              <a:rPr lang="en-US" sz="2400">
                <a:solidFill>
                  <a:schemeClr val="tx1"/>
                </a:solidFill>
                <a:ea typeface="+mn-lt"/>
                <a:cs typeface="+mn-lt"/>
              </a:rPr>
              <a:t>LSU HSC NOLA: LSU Healthcare Network Campus Multispecialty Clinic – 478 S. Johnson Street, New Orleans. LA 70112</a:t>
            </a:r>
          </a:p>
          <a:p>
            <a:pPr marL="800100" lvl="1" indent="-342900" algn="l">
              <a:spcBef>
                <a:spcPts val="20"/>
              </a:spcBef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Wednesday, September 21st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marL="800100" lvl="1" indent="-342900" algn="l">
              <a:spcBef>
                <a:spcPts val="20"/>
              </a:spcBef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Thursday September 22nd 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marL="342900" indent="-342900" algn="l">
              <a:spcBef>
                <a:spcPts val="20"/>
              </a:spcBef>
              <a:buChar char="•"/>
            </a:pPr>
            <a:r>
              <a:rPr lang="en-US" sz="2400">
                <a:solidFill>
                  <a:schemeClr val="tx1"/>
                </a:solidFill>
                <a:ea typeface="+mn-lt"/>
                <a:cs typeface="+mn-lt"/>
              </a:rPr>
              <a:t>UMC: </a:t>
            </a:r>
            <a:endParaRPr lang="en-US">
              <a:solidFill>
                <a:schemeClr val="tx1"/>
              </a:solidFill>
            </a:endParaRPr>
          </a:p>
          <a:p>
            <a:pPr marL="800100" lvl="1" indent="-342900" algn="l">
              <a:spcBef>
                <a:spcPts val="20"/>
              </a:spcBef>
              <a:buChar char="•"/>
            </a:pPr>
            <a:r>
              <a:rPr lang="en-US" sz="2000" b="1">
                <a:solidFill>
                  <a:schemeClr val="tx1"/>
                </a:solidFill>
                <a:ea typeface="+mn-lt"/>
                <a:cs typeface="+mn-lt"/>
              </a:rPr>
              <a:t>October 4th, 7th, 25th and 26th</a:t>
            </a: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 in the conference center for 6:30am-8pm all 4 days. </a:t>
            </a:r>
            <a:endParaRPr lang="en-US">
              <a:solidFill>
                <a:schemeClr val="tx1"/>
              </a:solidFill>
              <a:ea typeface="+mn-lt"/>
              <a:cs typeface="+mn-lt"/>
            </a:endParaRPr>
          </a:p>
          <a:p>
            <a:pPr marL="800100" lvl="1" indent="-342900" algn="l">
              <a:spcBef>
                <a:spcPts val="20"/>
              </a:spcBef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More information on the LCMC Intranet with </a:t>
            </a:r>
            <a:r>
              <a:rPr lang="en-US" sz="2000" err="1">
                <a:solidFill>
                  <a:schemeClr val="tx1"/>
                </a:solidFill>
                <a:ea typeface="+mn-lt"/>
                <a:cs typeface="+mn-lt"/>
              </a:rPr>
              <a:t>ReadySet</a:t>
            </a: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 instructions coming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marL="342900" indent="-342900" algn="l">
              <a:spcBef>
                <a:spcPts val="20"/>
              </a:spcBef>
              <a:buChar char="•"/>
            </a:pPr>
            <a:r>
              <a:rPr lang="en-US" sz="2400">
                <a:solidFill>
                  <a:schemeClr val="tx1"/>
                </a:solidFill>
                <a:ea typeface="+mn-lt"/>
                <a:cs typeface="+mn-lt"/>
              </a:rPr>
              <a:t>VA: </a:t>
            </a:r>
            <a:endParaRPr lang="en-US">
              <a:solidFill>
                <a:schemeClr val="tx1"/>
              </a:solidFill>
            </a:endParaRPr>
          </a:p>
          <a:p>
            <a:pPr marL="800100" lvl="1" indent="-342900" algn="l">
              <a:spcBef>
                <a:spcPts val="20"/>
              </a:spcBef>
              <a:buChar char="•"/>
            </a:pPr>
            <a:r>
              <a:rPr lang="en-US" sz="2000">
                <a:solidFill>
                  <a:schemeClr val="tx1"/>
                </a:solidFill>
                <a:ea typeface="+mn-lt"/>
                <a:cs typeface="+mn-lt"/>
              </a:rPr>
              <a:t>Walk-ins at the Vaccine Center- 1A 301-302. First floor main hallway next to the PERC (Patient Education Resource Center). 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marL="342900" indent="-342900" algn="l">
              <a:buChar char="•"/>
            </a:pPr>
            <a:r>
              <a:rPr lang="en-US" sz="2400">
                <a:solidFill>
                  <a:schemeClr val="tx1"/>
                </a:solidFill>
                <a:ea typeface="+mn-lt"/>
                <a:cs typeface="+mn-lt"/>
              </a:rPr>
              <a:t>Childrens: walk-ins: </a:t>
            </a:r>
            <a:endParaRPr lang="en-US">
              <a:solidFill>
                <a:schemeClr val="tx1"/>
              </a:solidFill>
              <a:ea typeface="+mn-lt"/>
              <a:cs typeface="+mn-lt"/>
            </a:endParaRPr>
          </a:p>
          <a:p>
            <a:pPr marL="800100" lvl="1" indent="-342900" algn="l">
              <a:buChar char="•"/>
            </a:pPr>
            <a:r>
              <a:rPr lang="en-US" sz="2000">
                <a:solidFill>
                  <a:schemeClr val="tx1"/>
                </a:solidFill>
                <a:cs typeface="Calibri"/>
              </a:rPr>
              <a:t>9:30-11am: </a:t>
            </a:r>
            <a:r>
              <a:rPr lang="en-US" sz="2000" b="1">
                <a:solidFill>
                  <a:schemeClr val="tx1"/>
                </a:solidFill>
                <a:cs typeface="Calibri"/>
              </a:rPr>
              <a:t>9/19/22, 9/20/22, 9/21/22, 9/27/22</a:t>
            </a:r>
          </a:p>
          <a:p>
            <a:pPr marL="800100" lvl="1" indent="-342900" algn="l">
              <a:buChar char="•"/>
            </a:pPr>
            <a:r>
              <a:rPr lang="en-US" sz="2000">
                <a:solidFill>
                  <a:schemeClr val="tx1"/>
                </a:solidFill>
                <a:cs typeface="Calibri"/>
              </a:rPr>
              <a:t>7:30-10:30am:</a:t>
            </a:r>
            <a:r>
              <a:rPr lang="en-US" sz="2000" b="1">
                <a:solidFill>
                  <a:schemeClr val="tx1"/>
                </a:solidFill>
                <a:cs typeface="Calibri"/>
              </a:rPr>
              <a:t> 9/28/22 </a:t>
            </a:r>
          </a:p>
          <a:p>
            <a:pPr marL="800100" lvl="1" indent="-342900" algn="l">
              <a:buChar char="•"/>
            </a:pPr>
            <a:r>
              <a:rPr lang="en-US" sz="2000">
                <a:solidFill>
                  <a:schemeClr val="tx1"/>
                </a:solidFill>
                <a:cs typeface="Calibri"/>
              </a:rPr>
              <a:t>Employee Health will be attending some Resident Conferences to do bulk shots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  <a:ea typeface="Calibri"/>
              <a:cs typeface="Calibri"/>
            </a:endParaRPr>
          </a:p>
          <a:p>
            <a:pPr marL="971550" lvl="1" indent="-342900" algn="l">
              <a:buChar char="•"/>
            </a:pPr>
            <a:endParaRPr lang="en-US" sz="2400">
              <a:solidFill>
                <a:srgbClr val="000000"/>
              </a:solidFill>
              <a:ea typeface="Calibri"/>
              <a:cs typeface="Calibri"/>
            </a:endParaRPr>
          </a:p>
          <a:p>
            <a:pPr marL="1257300" lvl="1" indent="-342900" algn="l">
              <a:buChar char="•"/>
            </a:pPr>
            <a:endParaRPr lang="en-US" sz="2400">
              <a:solidFill>
                <a:srgbClr val="898989"/>
              </a:solidFill>
              <a:ea typeface="Calibri"/>
              <a:cs typeface="Calibri"/>
            </a:endParaRPr>
          </a:p>
          <a:p>
            <a:pPr marL="457200" indent="-457200" algn="l">
              <a:buChar char="•"/>
            </a:pPr>
            <a:endParaRPr lang="en-US" sz="2800">
              <a:solidFill>
                <a:srgbClr val="898989"/>
              </a:solidFill>
              <a:ea typeface="Calibri"/>
              <a:cs typeface="Calibri"/>
            </a:endParaRPr>
          </a:p>
          <a:p>
            <a:pPr marL="457200" indent="-457200" algn="l">
              <a:buChar char="•"/>
            </a:pPr>
            <a:endParaRPr lang="en-US" sz="2800">
              <a:solidFill>
                <a:srgbClr val="898989"/>
              </a:solidFill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B675B4-108F-B2A1-4A8F-6BEBE96A8578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66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9A955-EB7F-4150-9B75-13628657B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51322"/>
            <a:ext cx="10363200" cy="1470025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Request for Authority to Dispose of Records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3960AF-C83F-46E1-BADC-7D462764A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230" y="1821347"/>
            <a:ext cx="10525539" cy="38878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Why not?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The process is easy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The work has already been done for you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Turn around time is brief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There are  many bins around for record disposal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You wont have to pack and unpack it once you’re moved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algn="l"/>
            <a:endParaRPr lang="en-US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376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9A955-EB7F-4150-9B75-13628657B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51322"/>
            <a:ext cx="10363200" cy="1470025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Request to Dispose of Records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3960AF-C83F-46E1-BADC-7D462764A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230" y="1821347"/>
            <a:ext cx="10525539" cy="388787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Review pages 12-13 (Graduate Education &amp; Employment File Section) of the Records Retention Schedule 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Complete Form SSARC-930 – Request for Authority to Dispose of Records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Submit completed form to the Records Officer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Hold documents until approval is received 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Place documents in bin or shred them once approved 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Complete Form SSARC- 933 – Certificate of Destruction 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  <a:cs typeface="Calibri"/>
            </a:endParaRPr>
          </a:p>
          <a:p>
            <a:pPr algn="l"/>
            <a:endParaRPr lang="en-US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4433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9A955-EB7F-4150-9B75-13628657B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345" y="778376"/>
            <a:ext cx="3923882" cy="1101586"/>
          </a:xfrm>
        </p:spPr>
        <p:txBody>
          <a:bodyPr>
            <a:normAutofit fontScale="90000"/>
          </a:bodyPr>
          <a:lstStyle/>
          <a:p>
            <a:r>
              <a:rPr lang="en-US">
                <a:ea typeface="+mj-lt"/>
                <a:cs typeface="+mj-lt"/>
              </a:rPr>
              <a:t>ERAS Records of Non-Hires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3960AF-C83F-46E1-BADC-7D462764A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9" y="2240028"/>
            <a:ext cx="4940331" cy="38878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Review the Retention Period 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Note Record Series Title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Note Item Number 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Note page number 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  <a:cs typeface="Calibri"/>
            </a:endParaRPr>
          </a:p>
          <a:p>
            <a:pPr algn="l"/>
            <a:endParaRPr lang="en-US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  <a:cs typeface="Calibri"/>
            </a:endParaRP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84D91786-68E5-8C1C-25EC-60E4911D8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411" y="1183451"/>
            <a:ext cx="5883309" cy="464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48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9A955-EB7F-4150-9B75-13628657B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268" y="376443"/>
            <a:ext cx="6913265" cy="1620750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Request for Authority to Dispose of Records 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3960AF-C83F-46E1-BADC-7D462764A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9" y="1930204"/>
            <a:ext cx="6221495" cy="388787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SSARC-930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•Use department name and address under Agency contact name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List Christie Richardson as the Records Officer along with her phone and email 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Be sure to check box A or B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Complete the table at the bottom of the page with information noted from schedule and document dates 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Submit completed form to Christie Richardson at email address listed on the form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Wait for approval 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algn="l"/>
            <a:endParaRPr lang="en-US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  <a:cs typeface="Calibri"/>
            </a:endParaRPr>
          </a:p>
        </p:txBody>
      </p:sp>
      <p:pic>
        <p:nvPicPr>
          <p:cNvPr id="9" name="Picture 9" descr="Table&#10;&#10;Description automatically generated">
            <a:extLst>
              <a:ext uri="{FF2B5EF4-FFF2-40B4-BE49-F238E27FC236}">
                <a16:creationId xmlns:a16="http://schemas.microsoft.com/office/drawing/2014/main" id="{31B695D6-0A25-E4AA-CEE3-DA9AABFE4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081" y="1126884"/>
            <a:ext cx="4133221" cy="51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244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C6CA915225C4BB9F3585CD0332040" ma:contentTypeVersion="6" ma:contentTypeDescription="Create a new document." ma:contentTypeScope="" ma:versionID="84501fc04754bad632d0b96611f2ab41">
  <xsd:schema xmlns:xsd="http://www.w3.org/2001/XMLSchema" xmlns:xs="http://www.w3.org/2001/XMLSchema" xmlns:p="http://schemas.microsoft.com/office/2006/metadata/properties" xmlns:ns2="975e37a8-7f5f-4888-af20-2bf05acb12f4" xmlns:ns3="ce103bb2-26e4-4432-b4c4-0552ce98cd7c" targetNamespace="http://schemas.microsoft.com/office/2006/metadata/properties" ma:root="true" ma:fieldsID="d1d7570fcd187dc3ca56b57d3f36d0fd" ns2:_="" ns3:_="">
    <xsd:import namespace="975e37a8-7f5f-4888-af20-2bf05acb12f4"/>
    <xsd:import namespace="ce103bb2-26e4-4432-b4c4-0552ce98cd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e37a8-7f5f-4888-af20-2bf05acb12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03bb2-26e4-4432-b4c4-0552ce98cd7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27C891-D902-4E27-9DEB-3760D5A67769}">
  <ds:schemaRefs>
    <ds:schemaRef ds:uri="975e37a8-7f5f-4888-af20-2bf05acb12f4"/>
    <ds:schemaRef ds:uri="ce103bb2-26e4-4432-b4c4-0552ce98cd7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64A7E0-E4A2-4A41-B1EB-4E01BACE6AA8}">
  <ds:schemaRefs>
    <ds:schemaRef ds:uri="975e37a8-7f5f-4888-af20-2bf05acb12f4"/>
    <ds:schemaRef ds:uri="ce103bb2-26e4-4432-b4c4-0552ce98cd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B69780E-10D4-43CA-B567-D978399C1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1_Office Theme</vt:lpstr>
      <vt:lpstr>Coordinator Meeting </vt:lpstr>
      <vt:lpstr>CDS/Opioid Training </vt:lpstr>
      <vt:lpstr>CDS/Opioid Training </vt:lpstr>
      <vt:lpstr>Flu Season</vt:lpstr>
      <vt:lpstr>Flu Season</vt:lpstr>
      <vt:lpstr>Request for Authority to Dispose of Records</vt:lpstr>
      <vt:lpstr>Request to Dispose of Records Process</vt:lpstr>
      <vt:lpstr>ERAS Records of Non-Hires</vt:lpstr>
      <vt:lpstr>Request for Authority to Dispose of Records </vt:lpstr>
      <vt:lpstr>Approved Request </vt:lpstr>
      <vt:lpstr>Certificate of Destruction </vt:lpstr>
      <vt:lpstr>Virtual Interviews Resources Available</vt:lpstr>
      <vt:lpstr>NRMP Main March Match</vt:lpstr>
      <vt:lpstr>NRMP Main March Match Cont'd</vt:lpstr>
      <vt:lpstr>Fellowship Calendar</vt:lpstr>
      <vt:lpstr>AMA Training</vt:lpstr>
      <vt:lpstr>Work Hours</vt:lpstr>
      <vt:lpstr>Reminders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Blakemore, Sara B.</dc:creator>
  <cp:revision>1</cp:revision>
  <dcterms:created xsi:type="dcterms:W3CDTF">2021-09-15T14:06:56Z</dcterms:created>
  <dcterms:modified xsi:type="dcterms:W3CDTF">2022-09-20T14:34:47Z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0x010100E8FC6CA915225C4BB9F3585CD0332040</vt:lpwstr>
  </property>
</Properties>
</file>