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7" r:id="rId5"/>
    <p:sldId id="336" r:id="rId6"/>
    <p:sldId id="346" r:id="rId7"/>
    <p:sldId id="337" r:id="rId8"/>
    <p:sldId id="296" r:id="rId9"/>
    <p:sldId id="262" r:id="rId10"/>
    <p:sldId id="263" r:id="rId11"/>
    <p:sldId id="264" r:id="rId12"/>
    <p:sldId id="266" r:id="rId13"/>
    <p:sldId id="344" r:id="rId14"/>
    <p:sldId id="297" r:id="rId15"/>
    <p:sldId id="298" r:id="rId16"/>
    <p:sldId id="334" r:id="rId17"/>
    <p:sldId id="310" r:id="rId18"/>
    <p:sldId id="341" r:id="rId19"/>
    <p:sldId id="345" r:id="rId20"/>
    <p:sldId id="342" r:id="rId21"/>
    <p:sldId id="343" r:id="rId22"/>
    <p:sldId id="338" r:id="rId23"/>
    <p:sldId id="340" r:id="rId24"/>
    <p:sldId id="302" r:id="rId25"/>
    <p:sldId id="283"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5127243-EA09-4147-B0C8-19F0B0A1D210}" v="70" dt="2024-03-25T18:11:32.165"/>
    <p1510:client id="{6205D9F0-E078-44D5-8B6D-732275EB77BF}" v="174" dt="2024-03-26T14:06:15.765"/>
    <p1510:client id="{6301DC17-B6C4-49F4-A2D7-373C003C7D21}" v="339" dt="2024-03-25T19:37:37.680"/>
    <p1510:client id="{711D793D-00FA-408D-82A4-CCB1DE4A75E7}" v="145" dt="2024-03-25T19:42:08.772"/>
    <p1510:client id="{C3B1E167-02C1-4DFC-BAAD-B0F806E6BB93}" v="46" dt="2024-03-25T21:19:50.977"/>
    <p1510:client id="{F20F3D67-BB2D-2471-6385-1B9B62921133}" v="87" dt="2024-03-26T12:00:57.639"/>
    <p1510:client id="{F502E079-A201-A80E-D3AE-DFAD08943278}" v="16" dt="2024-03-25T14:47:50.110"/>
    <p1510:client id="{FC4623D5-95E0-4921-89B8-60A5BE7A6530}" v="334" dt="2024-03-26T13:40:46.11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79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508000" y="6324601"/>
            <a:ext cx="2844800" cy="365125"/>
          </a:xfrm>
        </p:spPr>
        <p:txBody>
          <a:bodyPr/>
          <a:lstStyle/>
          <a:p>
            <a:fld id="{7E5B49D3-E3B8-4CC3-AEBB-C5777793C706}" type="datetimeFigureOut">
              <a:rPr lang="en-US" smtClean="0"/>
              <a:t>3/26/2024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3194383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5B49D3-E3B8-4CC3-AEBB-C5777793C706}" type="datetimeFigureOut">
              <a:rPr lang="en-US" smtClean="0"/>
              <a:t>3/26/2024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3632056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5B49D3-E3B8-4CC3-AEBB-C5777793C706}" type="datetimeFigureOut">
              <a:rPr lang="en-US" smtClean="0"/>
              <a:t>3/26/2024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2181965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5B49D3-E3B8-4CC3-AEBB-C5777793C706}" type="datetimeFigureOut">
              <a:rPr lang="en-US" smtClean="0"/>
              <a:t>3/26/2024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3515437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5B49D3-E3B8-4CC3-AEBB-C5777793C706}" type="datetimeFigureOut">
              <a:rPr lang="en-US" smtClean="0"/>
              <a:t>3/26/2024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14876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E5B49D3-E3B8-4CC3-AEBB-C5777793C706}" type="datetimeFigureOut">
              <a:rPr lang="en-US" smtClean="0"/>
              <a:t>3/26/2024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2073283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E5B49D3-E3B8-4CC3-AEBB-C5777793C706}" type="datetimeFigureOut">
              <a:rPr lang="en-US" smtClean="0"/>
              <a:t>3/26/2024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478458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E5B49D3-E3B8-4CC3-AEBB-C5777793C706}" type="datetimeFigureOut">
              <a:rPr lang="en-US" smtClean="0"/>
              <a:t>3/26/2024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2943503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5B49D3-E3B8-4CC3-AEBB-C5777793C706}" type="datetimeFigureOut">
              <a:rPr lang="en-US" smtClean="0"/>
              <a:t>3/26/2024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514377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5B49D3-E3B8-4CC3-AEBB-C5777793C706}" type="datetimeFigureOut">
              <a:rPr lang="en-US" smtClean="0"/>
              <a:t>3/26/2024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1741589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5B49D3-E3B8-4CC3-AEBB-C5777793C706}" type="datetimeFigureOut">
              <a:rPr lang="en-US" smtClean="0"/>
              <a:t>3/26/2024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1822816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t="100000" r="100000"/>
          </a:path>
          <a:tileRect l="-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5B49D3-E3B8-4CC3-AEBB-C5777793C706}" type="datetimeFigureOut">
              <a:rPr lang="en-US" smtClean="0"/>
              <a:t>3/26/2024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A42A9B-B33B-49CB-8140-010AC597ACB2}" type="slidenum">
              <a:rPr lang="en-US" smtClean="0"/>
              <a:t>‹#›</a:t>
            </a:fld>
            <a:endParaRPr lang="en-US"/>
          </a:p>
        </p:txBody>
      </p:sp>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419101" y="5791200"/>
            <a:ext cx="2514598" cy="838200"/>
          </a:xfrm>
          <a:prstGeom prst="rect">
            <a:avLst/>
          </a:prstGeom>
        </p:spPr>
      </p:pic>
    </p:spTree>
    <p:extLst>
      <p:ext uri="{BB962C8B-B14F-4D97-AF65-F5344CB8AC3E}">
        <p14:creationId xmlns:p14="http://schemas.microsoft.com/office/powerpoint/2010/main" val="1111947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lsugme.atlassian.net/wiki/spaces/FORMDOCS/pages/27104576/Faculty+Becoming+House+Officer+Checklist" TargetMode="External"/><Relationship Id="rId2" Type="http://schemas.openxmlformats.org/officeDocument/2006/relationships/hyperlink" Target="https://lsugme.atlassian.net/wiki/spaces/FORMDOCS/pages/27077060/Internal+Transfer+Checklist" TargetMode="External"/><Relationship Id="rId1" Type="http://schemas.openxmlformats.org/officeDocument/2006/relationships/slideLayout" Target="../slideLayouts/slideLayout2.xml"/><Relationship Id="rId5" Type="http://schemas.openxmlformats.org/officeDocument/2006/relationships/hyperlink" Target="https://www.medschool.lsuhsc.edu/medical_education/graduate/fileSubmission/" TargetMode="External"/><Relationship Id="rId4" Type="http://schemas.openxmlformats.org/officeDocument/2006/relationships/hyperlink" Target="https://www.medschool.lsuhsc.edu/medical_education/graduate/Process_Tracking/Logon.aspx?ReturnUrl=%2fmedical_education%2fGraduate%2fProcess_Tracking%2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medschool.lsuhsc.edu/medical_education/graduate/appointments/default.aspx" TargetMode="External"/><Relationship Id="rId2" Type="http://schemas.openxmlformats.org/officeDocument/2006/relationships/hyperlink" Target="https://lsugme.atlassian.net/wiki/spaces/FORMDOCS/pages/2031770/Malpractice+Form" TargetMode="Externa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hyperlink" Target="https://lsugme.atlassian.net/wiki/spaces/FORMDOCS/pages/2654245/Certificate+Order+Form" TargetMode="External"/><Relationship Id="rId2" Type="http://schemas.openxmlformats.org/officeDocument/2006/relationships/hyperlink" Target="mailto:registrar@lsuhsc.edu" TargetMode="Externa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lsuhsc-my.sharepoint.com/:x:/g/personal/sthib6_lsuhsc_edu/Ea-Mg_hphLJFk1xpWXcBVYcBWrfqiWCIZVjozS09xGJDYQ?e=C8IeOv"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nam10.safelinks.protection.outlook.com/?url=https%3A%2F%2Flcmchealth-drshh.formstack.com%2Fforms%2Flcmc_24_25_incoming_scrub_order_form&amp;data=05%7C02%7Csblak3%40lsuhsc.edu%7Caa6820dc714a4d0ea24808dc3d68d7e4%7C3406368982d44e89a3281ab79cc58d9d%7C0%7C0%7C638452767719784858%7CUnknown%7CTWFpbGZsb3d8eyJWIjoiMC4wLjAwMDAiLCJQIjoiV2luMzIiLCJBTiI6Ik1haWwiLCJXVCI6Mn0%3D%7C0%7C%7C%7C&amp;sdata=ITJoB7Wc%2B4e33sbyhRGLFgsueiYMZzGpaQ0GB4OKfJ0%3D&amp;reserved=0" TargetMode="External"/><Relationship Id="rId2" Type="http://schemas.openxmlformats.org/officeDocument/2006/relationships/hyperlink" Target="https://nam10.safelinks.protection.outlook.com/?url=https%3A%2F%2Flcmchealth-drshh.formstack.com%2Fforms%2Flcmc_24_25_incoming_learner_photo&amp;data=05%7C02%7Csblak3%40lsuhsc.edu%7Caa6820dc714a4d0ea24808dc3d68d7e4%7C3406368982d44e89a3281ab79cc58d9d%7C0%7C0%7C638452767719774637%7CUnknown%7CTWFpbGZsb3d8eyJWIjoiMC4wLjAwMDAiLCJQIjoiV2luMzIiLCJBTiI6Ik1haWwiLCJXVCI6Mn0%3D%7C0%7C%7C%7C&amp;sdata=Jm0ZuE8veNaa2d93Plc5gWpMv%2Fmidj29%2Fw3nnRZ0wyo%3D&amp;reserved=0"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nam10.safelinks.protection.outlook.com/?url=https%3A%2F%2Fwww.nsama.org%2Fso%2F03OvO2Vsb%2Fc%3Fw%3DNROUz8ekcikgsvirtOeHcVFj3QCLrolv0qWN-K3xtGI.eyJ1IjoiaHR0cHM6Ly93d3cubnNhbWEub3JnL3RyYWluaW5nIiwiciI6IjczYjFjMzc1LWIyYjMtNDU5OC1iNjcxLThmODI0ZGE4Y2M2MSIsIm0iOiJtYWlsIiwiYyI6IjZlZTkxMWY3LTlhYmEtNDkzYy04Njk2LTcxNTc4ZGM5MzM5ZiJ9&amp;data=05%7C02%7Csblak3%40lsuhsc.edu%7C2e43271a80f6443aaedc08dc4847deff%7C3406368982d44e89a3281ab79cc58d9d%7C0%7C0%7C638464720756645000%7CUnknown%7CTWFpbGZsb3d8eyJWIjoiMC4wLjAwMDAiLCJQIjoiV2luMzIiLCJBTiI6Ik1haWwiLCJXVCI6Mn0%3D%7C0%7C%7C%7C&amp;sdata=U538TuXinQ8fkLuDRmkNjTK6sS10f%2FBeCYfqngoUT1g%3D&amp;reserved=0" TargetMode="External"/><Relationship Id="rId2" Type="http://schemas.openxmlformats.org/officeDocument/2006/relationships/hyperlink" Target="https://nam10.safelinks.protection.outlook.com/?url=https%3A%2F%2Fucnj-zgpvh.maillist-manage.net%2Fclick%2F1649dbe1ba2785f2%2F1649dbe1ba26b161&amp;data=05%7C02%7Csblak3%40lsuhsc.edu%7C8a412430499b4be63ff808dc45ca00a7%7C3406368982d44e89a3281ab79cc58d9d%7C0%7C0%7C638461981107831690%7CUnknown%7CTWFpbGZsb3d8eyJWIjoiMC4wLjAwMDAiLCJQIjoiV2luMzIiLCJBTiI6Ik1haWwiLCJXVCI6Mn0%3D%7C0%7C%7C%7C&amp;sdata=JRbzRnDm87olnOP9%2F9nGyJkqOEinRhEgUnd9u4F9NXU%3D&amp;reserved=0"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ecfmg.org/evsp/roles.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medschool.lsuhsc.edu/medical_education/graduate/Process_Tracking/Logon.aspx?ReturnUrl=%2fmedical_education%2fGraduate%2fProcess_Tracking%2f" TargetMode="External"/><Relationship Id="rId2" Type="http://schemas.openxmlformats.org/officeDocument/2006/relationships/hyperlink" Target="https://www.medschool.lsuhsc.edu/medical_education/graduate/appointment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lsugme.atlassian.net/wiki/spaces/NEWHIRES/pages/27072125/Sample+New+Hire+Packet"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7443C-0318-49F9-9ED9-247E7F87B9B0}"/>
              </a:ext>
            </a:extLst>
          </p:cNvPr>
          <p:cNvSpPr>
            <a:spLocks noGrp="1"/>
          </p:cNvSpPr>
          <p:nvPr>
            <p:ph type="ctrTitle"/>
          </p:nvPr>
        </p:nvSpPr>
        <p:spPr/>
        <p:txBody>
          <a:bodyPr/>
          <a:lstStyle/>
          <a:p>
            <a:r>
              <a:rPr lang="en-US">
                <a:cs typeface="Calibri"/>
              </a:rPr>
              <a:t>Program Coordinator Meeting</a:t>
            </a:r>
            <a:endParaRPr lang="en-US"/>
          </a:p>
        </p:txBody>
      </p:sp>
      <p:sp>
        <p:nvSpPr>
          <p:cNvPr id="3" name="Subtitle 2">
            <a:extLst>
              <a:ext uri="{FF2B5EF4-FFF2-40B4-BE49-F238E27FC236}">
                <a16:creationId xmlns:a16="http://schemas.microsoft.com/office/drawing/2014/main" id="{E59BC953-39FA-44A4-8C0D-2AD3F19C5AB8}"/>
              </a:ext>
            </a:extLst>
          </p:cNvPr>
          <p:cNvSpPr>
            <a:spLocks noGrp="1"/>
          </p:cNvSpPr>
          <p:nvPr>
            <p:ph type="subTitle" idx="1"/>
          </p:nvPr>
        </p:nvSpPr>
        <p:spPr/>
        <p:txBody>
          <a:bodyPr vert="horz" lIns="91440" tIns="45720" rIns="91440" bIns="45720" rtlCol="0" anchor="t">
            <a:normAutofit/>
          </a:bodyPr>
          <a:lstStyle/>
          <a:p>
            <a:r>
              <a:rPr lang="en-US">
                <a:cs typeface="Calibri"/>
              </a:rPr>
              <a:t>March 26, 2024</a:t>
            </a:r>
          </a:p>
        </p:txBody>
      </p:sp>
    </p:spTree>
    <p:extLst>
      <p:ext uri="{BB962C8B-B14F-4D97-AF65-F5344CB8AC3E}">
        <p14:creationId xmlns:p14="http://schemas.microsoft.com/office/powerpoint/2010/main" val="41564915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9F8F5-EBD6-4833-9E0B-5CD79A5AD694}"/>
              </a:ext>
            </a:extLst>
          </p:cNvPr>
          <p:cNvSpPr>
            <a:spLocks noGrp="1"/>
          </p:cNvSpPr>
          <p:nvPr>
            <p:ph type="title"/>
          </p:nvPr>
        </p:nvSpPr>
        <p:spPr/>
        <p:txBody>
          <a:bodyPr>
            <a:normAutofit fontScale="90000"/>
          </a:bodyPr>
          <a:lstStyle/>
          <a:p>
            <a:r>
              <a:rPr lang="en-US">
                <a:cs typeface="Calibri"/>
              </a:rPr>
              <a:t>Internal Transfer and Faculty Becoming House Officer Check Lists</a:t>
            </a:r>
            <a:endParaRPr lang="en-US"/>
          </a:p>
        </p:txBody>
      </p:sp>
      <p:sp>
        <p:nvSpPr>
          <p:cNvPr id="3" name="Content Placeholder 2">
            <a:extLst>
              <a:ext uri="{FF2B5EF4-FFF2-40B4-BE49-F238E27FC236}">
                <a16:creationId xmlns:a16="http://schemas.microsoft.com/office/drawing/2014/main" id="{0CFACFE5-77CE-48B4-9EC5-7F8A21C104CA}"/>
              </a:ext>
            </a:extLst>
          </p:cNvPr>
          <p:cNvSpPr>
            <a:spLocks noGrp="1"/>
          </p:cNvSpPr>
          <p:nvPr>
            <p:ph idx="1"/>
          </p:nvPr>
        </p:nvSpPr>
        <p:spPr>
          <a:xfrm>
            <a:off x="609600" y="1524001"/>
            <a:ext cx="10534650" cy="4573588"/>
          </a:xfrm>
        </p:spPr>
        <p:txBody>
          <a:bodyPr vert="horz" lIns="91440" tIns="45720" rIns="91440" bIns="45720" rtlCol="0" anchor="t">
            <a:normAutofit/>
          </a:bodyPr>
          <a:lstStyle/>
          <a:p>
            <a:r>
              <a:rPr lang="en-US">
                <a:ea typeface="+mn-lt"/>
                <a:cs typeface="+mn-lt"/>
                <a:hlinkClick r:id="rId2"/>
              </a:rPr>
              <a:t>Internal Transfer Check List</a:t>
            </a:r>
            <a:r>
              <a:rPr lang="en-US">
                <a:ea typeface="+mn-lt"/>
                <a:cs typeface="+mn-lt"/>
              </a:rPr>
              <a:t> </a:t>
            </a:r>
            <a:endParaRPr lang="en-US" b="1">
              <a:ea typeface="Calibri"/>
              <a:cs typeface="Calibri"/>
            </a:endParaRPr>
          </a:p>
          <a:p>
            <a:r>
              <a:rPr lang="en-US">
                <a:ea typeface="+mn-lt"/>
                <a:cs typeface="+mn-lt"/>
                <a:hlinkClick r:id="rId3"/>
              </a:rPr>
              <a:t>Faculty Becoming House Officer Checklist </a:t>
            </a:r>
            <a:r>
              <a:rPr lang="en-US">
                <a:ea typeface="+mn-lt"/>
                <a:cs typeface="+mn-lt"/>
              </a:rPr>
              <a:t> </a:t>
            </a:r>
          </a:p>
          <a:p>
            <a:r>
              <a:rPr lang="en-US">
                <a:ea typeface="Calibri"/>
                <a:cs typeface="Calibri"/>
              </a:rPr>
              <a:t>24-25 Changes: </a:t>
            </a:r>
          </a:p>
          <a:p>
            <a:pPr lvl="1"/>
            <a:r>
              <a:rPr lang="en-US">
                <a:ea typeface="Calibri"/>
                <a:cs typeface="Calibri"/>
              </a:rPr>
              <a:t>Physical Checklists not required</a:t>
            </a:r>
            <a:r>
              <a:rPr lang="en-US" dirty="0">
                <a:ea typeface="Calibri"/>
                <a:cs typeface="Calibri"/>
              </a:rPr>
              <a:t> to GME- checklists will serve as a guide </a:t>
            </a:r>
          </a:p>
          <a:p>
            <a:pPr lvl="1"/>
            <a:r>
              <a:rPr lang="en-US">
                <a:ea typeface="Calibri"/>
                <a:cs typeface="Calibri"/>
              </a:rPr>
              <a:t>All items will be on the </a:t>
            </a:r>
            <a:r>
              <a:rPr lang="en-US">
                <a:ea typeface="+mn-lt"/>
                <a:cs typeface="+mn-lt"/>
                <a:hlinkClick r:id="rId4"/>
              </a:rPr>
              <a:t>Tracker</a:t>
            </a:r>
            <a:r>
              <a:rPr lang="en-US" dirty="0">
                <a:ea typeface="+mn-lt"/>
                <a:cs typeface="+mn-lt"/>
              </a:rPr>
              <a:t> (GME Data Sheet, DS2019, LSBME Release, contracts, etc. etc.) </a:t>
            </a:r>
          </a:p>
          <a:p>
            <a:pPr lvl="1"/>
            <a:r>
              <a:rPr lang="en-US">
                <a:ea typeface="Calibri"/>
                <a:cs typeface="Calibri"/>
              </a:rPr>
              <a:t>Submit GME Data Sheets and DS2019 (if applicable) on </a:t>
            </a:r>
            <a:r>
              <a:rPr lang="en-US">
                <a:ea typeface="+mn-lt"/>
                <a:cs typeface="+mn-lt"/>
                <a:hlinkClick r:id="rId5"/>
              </a:rPr>
              <a:t>GME Electronic Document Submission</a:t>
            </a:r>
            <a:r>
              <a:rPr lang="en-US">
                <a:ea typeface="+mn-lt"/>
                <a:cs typeface="+mn-lt"/>
              </a:rPr>
              <a:t> </a:t>
            </a:r>
            <a:endParaRPr lang="en-US"/>
          </a:p>
          <a:p>
            <a:pPr marL="457200" lvl="1" indent="0">
              <a:buNone/>
            </a:pPr>
            <a:endParaRPr lang="en-US">
              <a:ea typeface="Calibri"/>
              <a:cs typeface="Calibri"/>
            </a:endParaRPr>
          </a:p>
          <a:p>
            <a:pPr lvl="1"/>
            <a:endParaRPr lang="en-US">
              <a:ea typeface="Calibri"/>
              <a:cs typeface="Calibri"/>
            </a:endParaRPr>
          </a:p>
        </p:txBody>
      </p:sp>
      <p:sp>
        <p:nvSpPr>
          <p:cNvPr id="4" name="TextBox 3">
            <a:extLst>
              <a:ext uri="{FF2B5EF4-FFF2-40B4-BE49-F238E27FC236}">
                <a16:creationId xmlns:a16="http://schemas.microsoft.com/office/drawing/2014/main" id="{917A28FA-14DE-51FA-8C11-A976653CF4DF}"/>
              </a:ext>
            </a:extLst>
          </p:cNvPr>
          <p:cNvSpPr txBox="1"/>
          <p:nvPr/>
        </p:nvSpPr>
        <p:spPr>
          <a:xfrm>
            <a:off x="4952999" y="6048375"/>
            <a:ext cx="6829425"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ea typeface="Calibri"/>
                <a:cs typeface="Calibri"/>
              </a:rPr>
              <a:t>**DS 2019 required for all J-1 Visa's- being assigned in the Tracker </a:t>
            </a:r>
          </a:p>
          <a:p>
            <a:r>
              <a:rPr lang="en-US">
                <a:ea typeface="Calibri"/>
                <a:cs typeface="Calibri"/>
              </a:rPr>
              <a:t>**GME Data Sheets missing being assigned in the Tracker</a:t>
            </a:r>
          </a:p>
        </p:txBody>
      </p:sp>
    </p:spTree>
    <p:extLst>
      <p:ext uri="{BB962C8B-B14F-4D97-AF65-F5344CB8AC3E}">
        <p14:creationId xmlns:p14="http://schemas.microsoft.com/office/powerpoint/2010/main" val="4648885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F681D-A899-44A2-949E-4BA1E7E41F91}"/>
              </a:ext>
            </a:extLst>
          </p:cNvPr>
          <p:cNvSpPr>
            <a:spLocks noGrp="1"/>
          </p:cNvSpPr>
          <p:nvPr>
            <p:ph type="title"/>
          </p:nvPr>
        </p:nvSpPr>
        <p:spPr/>
        <p:txBody>
          <a:bodyPr/>
          <a:lstStyle/>
          <a:p>
            <a:r>
              <a:rPr lang="en-US">
                <a:cs typeface="Calibri"/>
              </a:rPr>
              <a:t>New Hire Paperwork – Site Onboarding</a:t>
            </a:r>
            <a:endParaRPr lang="en-US"/>
          </a:p>
        </p:txBody>
      </p:sp>
      <p:sp>
        <p:nvSpPr>
          <p:cNvPr id="3" name="Content Placeholder 2">
            <a:extLst>
              <a:ext uri="{FF2B5EF4-FFF2-40B4-BE49-F238E27FC236}">
                <a16:creationId xmlns:a16="http://schemas.microsoft.com/office/drawing/2014/main" id="{50D76689-C0DD-44B8-B71E-E0A8AF288357}"/>
              </a:ext>
            </a:extLst>
          </p:cNvPr>
          <p:cNvSpPr>
            <a:spLocks noGrp="1"/>
          </p:cNvSpPr>
          <p:nvPr>
            <p:ph idx="1"/>
          </p:nvPr>
        </p:nvSpPr>
        <p:spPr>
          <a:xfrm>
            <a:off x="609600" y="1416587"/>
            <a:ext cx="10972800" cy="4525963"/>
          </a:xfrm>
        </p:spPr>
        <p:txBody>
          <a:bodyPr vert="horz" lIns="91440" tIns="45720" rIns="91440" bIns="45720" rtlCol="0" anchor="t">
            <a:normAutofit/>
          </a:bodyPr>
          <a:lstStyle/>
          <a:p>
            <a:pPr marL="0" indent="0">
              <a:buNone/>
            </a:pPr>
            <a:endParaRPr lang="en-US">
              <a:solidFill>
                <a:srgbClr val="000000"/>
              </a:solidFill>
              <a:ea typeface="Calibri"/>
              <a:cs typeface="Calibri"/>
            </a:endParaRPr>
          </a:p>
          <a:p>
            <a:r>
              <a:rPr lang="en-US">
                <a:cs typeface="Calibri"/>
              </a:rPr>
              <a:t>Updated packets still needed by GME:</a:t>
            </a:r>
            <a:endParaRPr lang="en-US">
              <a:ea typeface="Calibri"/>
              <a:cs typeface="Calibri"/>
            </a:endParaRPr>
          </a:p>
          <a:p>
            <a:pPr lvl="1"/>
            <a:r>
              <a:rPr lang="en-US">
                <a:cs typeface="Calibri"/>
              </a:rPr>
              <a:t>Baton Rouge General</a:t>
            </a:r>
            <a:endParaRPr lang="en-US">
              <a:ea typeface="Calibri"/>
              <a:cs typeface="Calibri"/>
            </a:endParaRPr>
          </a:p>
          <a:p>
            <a:pPr lvl="1"/>
            <a:r>
              <a:rPr lang="en-US">
                <a:cs typeface="Calibri"/>
              </a:rPr>
              <a:t>Our Lady of the Angels</a:t>
            </a:r>
            <a:endParaRPr lang="en-US">
              <a:ea typeface="Calibri"/>
              <a:cs typeface="Calibri"/>
            </a:endParaRPr>
          </a:p>
          <a:p>
            <a:pPr lvl="1"/>
            <a:r>
              <a:rPr lang="en-US">
                <a:cs typeface="Calibri"/>
              </a:rPr>
              <a:t>Women’s</a:t>
            </a:r>
            <a:endParaRPr lang="en-US">
              <a:ea typeface="Calibri"/>
              <a:cs typeface="Calibri"/>
            </a:endParaRPr>
          </a:p>
        </p:txBody>
      </p:sp>
    </p:spTree>
    <p:extLst>
      <p:ext uri="{BB962C8B-B14F-4D97-AF65-F5344CB8AC3E}">
        <p14:creationId xmlns:p14="http://schemas.microsoft.com/office/powerpoint/2010/main" val="10325794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F681D-A899-44A2-949E-4BA1E7E41F91}"/>
              </a:ext>
            </a:extLst>
          </p:cNvPr>
          <p:cNvSpPr>
            <a:spLocks noGrp="1"/>
          </p:cNvSpPr>
          <p:nvPr>
            <p:ph type="title"/>
          </p:nvPr>
        </p:nvSpPr>
        <p:spPr/>
        <p:txBody>
          <a:bodyPr/>
          <a:lstStyle/>
          <a:p>
            <a:r>
              <a:rPr lang="en-US">
                <a:cs typeface="Calibri"/>
              </a:rPr>
              <a:t>New Hire Paperwork – Site Onboarding</a:t>
            </a:r>
            <a:endParaRPr lang="en-US"/>
          </a:p>
        </p:txBody>
      </p:sp>
      <p:sp>
        <p:nvSpPr>
          <p:cNvPr id="3" name="Content Placeholder 2">
            <a:extLst>
              <a:ext uri="{FF2B5EF4-FFF2-40B4-BE49-F238E27FC236}">
                <a16:creationId xmlns:a16="http://schemas.microsoft.com/office/drawing/2014/main" id="{50D76689-C0DD-44B8-B71E-E0A8AF288357}"/>
              </a:ext>
            </a:extLst>
          </p:cNvPr>
          <p:cNvSpPr>
            <a:spLocks noGrp="1"/>
          </p:cNvSpPr>
          <p:nvPr>
            <p:ph idx="1"/>
          </p:nvPr>
        </p:nvSpPr>
        <p:spPr>
          <a:xfrm>
            <a:off x="609600" y="1359564"/>
            <a:ext cx="10972800" cy="4525963"/>
          </a:xfrm>
        </p:spPr>
        <p:txBody>
          <a:bodyPr vert="horz" lIns="91440" tIns="45720" rIns="91440" bIns="45720" rtlCol="0" anchor="t">
            <a:normAutofit fontScale="92500" lnSpcReduction="20000"/>
          </a:bodyPr>
          <a:lstStyle/>
          <a:p>
            <a:r>
              <a:rPr lang="en-US">
                <a:cs typeface="Calibri"/>
              </a:rPr>
              <a:t>No physical packets needed for:</a:t>
            </a:r>
          </a:p>
          <a:p>
            <a:pPr lvl="1"/>
            <a:r>
              <a:rPr lang="en-US" dirty="0">
                <a:ea typeface="Calibri"/>
                <a:cs typeface="Calibri"/>
              </a:rPr>
              <a:t>VA</a:t>
            </a:r>
            <a:endParaRPr lang="en-US" dirty="0">
              <a:cs typeface="Calibri"/>
            </a:endParaRPr>
          </a:p>
          <a:p>
            <a:pPr lvl="1"/>
            <a:r>
              <a:rPr lang="en-US">
                <a:cs typeface="Calibri"/>
              </a:rPr>
              <a:t>Ochsner</a:t>
            </a:r>
            <a:endParaRPr lang="en-US" dirty="0"/>
          </a:p>
          <a:p>
            <a:pPr lvl="1"/>
            <a:r>
              <a:rPr lang="en-US">
                <a:cs typeface="Calibri"/>
              </a:rPr>
              <a:t>Lafayette General / UHC (Ochsner)</a:t>
            </a:r>
            <a:endParaRPr lang="en-US" dirty="0">
              <a:ea typeface="Calibri"/>
              <a:cs typeface="Calibri"/>
            </a:endParaRPr>
          </a:p>
          <a:p>
            <a:pPr lvl="1"/>
            <a:r>
              <a:rPr lang="en-US">
                <a:cs typeface="Calibri"/>
              </a:rPr>
              <a:t>Our Lady of the Lake</a:t>
            </a:r>
            <a:endParaRPr lang="en-US" dirty="0">
              <a:ea typeface="Calibri"/>
              <a:cs typeface="Calibri"/>
            </a:endParaRPr>
          </a:p>
          <a:p>
            <a:pPr lvl="1"/>
            <a:r>
              <a:rPr lang="en-US">
                <a:cs typeface="Calibri"/>
              </a:rPr>
              <a:t>LCMC</a:t>
            </a:r>
            <a:endParaRPr lang="en-US" dirty="0">
              <a:ea typeface="Calibri"/>
              <a:cs typeface="Calibri"/>
            </a:endParaRPr>
          </a:p>
          <a:p>
            <a:pPr lvl="2"/>
            <a:r>
              <a:rPr lang="en-US">
                <a:cs typeface="Calibri"/>
              </a:rPr>
              <a:t>UMC New Orleans</a:t>
            </a:r>
            <a:endParaRPr lang="en-US" dirty="0">
              <a:ea typeface="Calibri"/>
              <a:cs typeface="Calibri"/>
            </a:endParaRPr>
          </a:p>
          <a:p>
            <a:pPr lvl="2"/>
            <a:r>
              <a:rPr lang="en-US">
                <a:cs typeface="Calibri"/>
              </a:rPr>
              <a:t>Children’s Hospital</a:t>
            </a:r>
            <a:endParaRPr lang="en-US" dirty="0">
              <a:ea typeface="Calibri"/>
              <a:cs typeface="Calibri"/>
            </a:endParaRPr>
          </a:p>
          <a:p>
            <a:pPr lvl="2"/>
            <a:r>
              <a:rPr lang="en-US">
                <a:cs typeface="Calibri"/>
              </a:rPr>
              <a:t>East Jefferson</a:t>
            </a:r>
            <a:endParaRPr lang="en-US" dirty="0">
              <a:ea typeface="Calibri"/>
              <a:cs typeface="Calibri"/>
            </a:endParaRPr>
          </a:p>
          <a:p>
            <a:pPr lvl="2"/>
            <a:r>
              <a:rPr lang="en-US">
                <a:cs typeface="Calibri"/>
              </a:rPr>
              <a:t>West Jefferson</a:t>
            </a:r>
            <a:endParaRPr lang="en-US" dirty="0">
              <a:ea typeface="Calibri"/>
              <a:cs typeface="Calibri"/>
            </a:endParaRPr>
          </a:p>
          <a:p>
            <a:pPr lvl="2"/>
            <a:r>
              <a:rPr lang="en-US">
                <a:cs typeface="Calibri"/>
              </a:rPr>
              <a:t>Touro</a:t>
            </a:r>
            <a:endParaRPr lang="en-US" dirty="0">
              <a:ea typeface="Calibri"/>
              <a:cs typeface="Calibri"/>
            </a:endParaRPr>
          </a:p>
        </p:txBody>
      </p:sp>
    </p:spTree>
    <p:extLst>
      <p:ext uri="{BB962C8B-B14F-4D97-AF65-F5344CB8AC3E}">
        <p14:creationId xmlns:p14="http://schemas.microsoft.com/office/powerpoint/2010/main" val="30930673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9F8F5-EBD6-4833-9E0B-5CD79A5AD694}"/>
              </a:ext>
            </a:extLst>
          </p:cNvPr>
          <p:cNvSpPr>
            <a:spLocks noGrp="1"/>
          </p:cNvSpPr>
          <p:nvPr>
            <p:ph type="title"/>
          </p:nvPr>
        </p:nvSpPr>
        <p:spPr/>
        <p:txBody>
          <a:bodyPr/>
          <a:lstStyle/>
          <a:p>
            <a:r>
              <a:rPr lang="en-US">
                <a:cs typeface="Calibri"/>
              </a:rPr>
              <a:t>Malpractice Coverage </a:t>
            </a:r>
            <a:endParaRPr lang="en-US"/>
          </a:p>
        </p:txBody>
      </p:sp>
      <p:sp>
        <p:nvSpPr>
          <p:cNvPr id="3" name="Content Placeholder 2">
            <a:extLst>
              <a:ext uri="{FF2B5EF4-FFF2-40B4-BE49-F238E27FC236}">
                <a16:creationId xmlns:a16="http://schemas.microsoft.com/office/drawing/2014/main" id="{0CFACFE5-77CE-48B4-9EC5-7F8A21C104CA}"/>
              </a:ext>
            </a:extLst>
          </p:cNvPr>
          <p:cNvSpPr>
            <a:spLocks noGrp="1"/>
          </p:cNvSpPr>
          <p:nvPr>
            <p:ph idx="1"/>
          </p:nvPr>
        </p:nvSpPr>
        <p:spPr>
          <a:xfrm>
            <a:off x="609600" y="1352799"/>
            <a:ext cx="8073242" cy="4773365"/>
          </a:xfrm>
        </p:spPr>
        <p:txBody>
          <a:bodyPr vert="horz" lIns="91440" tIns="45720" rIns="91440" bIns="45720" rtlCol="0" anchor="t">
            <a:normAutofit/>
          </a:bodyPr>
          <a:lstStyle/>
          <a:p>
            <a:r>
              <a:rPr lang="en-US">
                <a:ea typeface="+mn-lt"/>
                <a:cs typeface="+mn-lt"/>
              </a:rPr>
              <a:t>Due to Cynthia Scott April 1: </a:t>
            </a:r>
          </a:p>
          <a:p>
            <a:pPr lvl="1"/>
            <a:r>
              <a:rPr lang="en-US">
                <a:ea typeface="+mn-lt"/>
                <a:cs typeface="+mn-lt"/>
                <a:hlinkClick r:id="rId2"/>
              </a:rPr>
              <a:t>Malpractice Form - Forms &amp; Documents - GME Knowledge Base (atlassian.net)</a:t>
            </a:r>
          </a:p>
          <a:p>
            <a:pPr lvl="2"/>
            <a:r>
              <a:rPr lang="en-US">
                <a:ea typeface="+mn-lt"/>
                <a:cs typeface="+mn-lt"/>
              </a:rPr>
              <a:t>Cover sheet only</a:t>
            </a:r>
            <a:endParaRPr lang="en-US">
              <a:cs typeface="Calibri"/>
            </a:endParaRPr>
          </a:p>
          <a:p>
            <a:pPr lvl="2"/>
            <a:r>
              <a:rPr lang="en-US">
                <a:ea typeface="+mn-lt"/>
                <a:cs typeface="+mn-lt"/>
              </a:rPr>
              <a:t>Name: Program Name</a:t>
            </a:r>
          </a:p>
          <a:p>
            <a:pPr lvl="1"/>
            <a:r>
              <a:rPr lang="en-US">
                <a:ea typeface="+mn-lt"/>
                <a:cs typeface="+mn-lt"/>
                <a:hlinkClick r:id="rId3"/>
              </a:rPr>
              <a:t>AY Forms - Malpractice Spreadsheet </a:t>
            </a:r>
            <a:r>
              <a:rPr lang="en-US">
                <a:ea typeface="+mn-lt"/>
                <a:cs typeface="+mn-lt"/>
              </a:rPr>
              <a:t> </a:t>
            </a:r>
          </a:p>
          <a:p>
            <a:pPr lvl="1"/>
            <a:r>
              <a:rPr lang="en-US">
                <a:cs typeface="Calibri"/>
              </a:rPr>
              <a:t>Excel spreadsheet of a COMPLETE listing of all sites your house officers will rotate at for 23-24 AY.</a:t>
            </a:r>
          </a:p>
          <a:p>
            <a:endParaRPr lang="en-US">
              <a:cs typeface="Calibri"/>
            </a:endParaRPr>
          </a:p>
        </p:txBody>
      </p:sp>
      <p:pic>
        <p:nvPicPr>
          <p:cNvPr id="4" name="Picture 4" descr="Text, letter&#10;&#10;Description automatically generated">
            <a:extLst>
              <a:ext uri="{FF2B5EF4-FFF2-40B4-BE49-F238E27FC236}">
                <a16:creationId xmlns:a16="http://schemas.microsoft.com/office/drawing/2014/main" id="{FA3ADFA7-032A-B0F0-ACBB-43636D9371DF}"/>
              </a:ext>
            </a:extLst>
          </p:cNvPr>
          <p:cNvPicPr>
            <a:picLocks noChangeAspect="1"/>
          </p:cNvPicPr>
          <p:nvPr/>
        </p:nvPicPr>
        <p:blipFill>
          <a:blip r:embed="rId4"/>
          <a:stretch>
            <a:fillRect/>
          </a:stretch>
        </p:blipFill>
        <p:spPr>
          <a:xfrm>
            <a:off x="9053647" y="1012132"/>
            <a:ext cx="2743200" cy="3582296"/>
          </a:xfrm>
          <a:prstGeom prst="rect">
            <a:avLst/>
          </a:prstGeom>
        </p:spPr>
      </p:pic>
      <p:pic>
        <p:nvPicPr>
          <p:cNvPr id="5" name="Picture 5" descr="Table&#10;&#10;Description automatically generated">
            <a:extLst>
              <a:ext uri="{FF2B5EF4-FFF2-40B4-BE49-F238E27FC236}">
                <a16:creationId xmlns:a16="http://schemas.microsoft.com/office/drawing/2014/main" id="{84CE3FAD-52E3-66D1-7D84-80602BD2D5F5}"/>
              </a:ext>
            </a:extLst>
          </p:cNvPr>
          <p:cNvPicPr>
            <a:picLocks noChangeAspect="1"/>
          </p:cNvPicPr>
          <p:nvPr/>
        </p:nvPicPr>
        <p:blipFill>
          <a:blip r:embed="rId5"/>
          <a:stretch>
            <a:fillRect/>
          </a:stretch>
        </p:blipFill>
        <p:spPr>
          <a:xfrm>
            <a:off x="2903515" y="5329738"/>
            <a:ext cx="8928265" cy="1196057"/>
          </a:xfrm>
          <a:prstGeom prst="rect">
            <a:avLst/>
          </a:prstGeom>
        </p:spPr>
      </p:pic>
    </p:spTree>
    <p:extLst>
      <p:ext uri="{BB962C8B-B14F-4D97-AF65-F5344CB8AC3E}">
        <p14:creationId xmlns:p14="http://schemas.microsoft.com/office/powerpoint/2010/main" val="1891704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7443C-0318-49F9-9ED9-247E7F87B9B0}"/>
              </a:ext>
            </a:extLst>
          </p:cNvPr>
          <p:cNvSpPr>
            <a:spLocks noGrp="1"/>
          </p:cNvSpPr>
          <p:nvPr>
            <p:ph type="ctrTitle"/>
          </p:nvPr>
        </p:nvSpPr>
        <p:spPr>
          <a:xfrm>
            <a:off x="777034" y="-355599"/>
            <a:ext cx="10363200" cy="1470025"/>
          </a:xfrm>
        </p:spPr>
        <p:txBody>
          <a:bodyPr/>
          <a:lstStyle/>
          <a:p>
            <a:r>
              <a:rPr lang="en-US">
                <a:ea typeface="+mj-lt"/>
                <a:cs typeface="+mj-lt"/>
              </a:rPr>
              <a:t>Diplomas</a:t>
            </a:r>
            <a:endParaRPr lang="en-US"/>
          </a:p>
        </p:txBody>
      </p:sp>
      <p:sp>
        <p:nvSpPr>
          <p:cNvPr id="3" name="Subtitle 2">
            <a:extLst>
              <a:ext uri="{FF2B5EF4-FFF2-40B4-BE49-F238E27FC236}">
                <a16:creationId xmlns:a16="http://schemas.microsoft.com/office/drawing/2014/main" id="{E59BC953-39FA-44A4-8C0D-2AD3F19C5AB8}"/>
              </a:ext>
            </a:extLst>
          </p:cNvPr>
          <p:cNvSpPr>
            <a:spLocks noGrp="1"/>
          </p:cNvSpPr>
          <p:nvPr>
            <p:ph type="subTitle" idx="1"/>
          </p:nvPr>
        </p:nvSpPr>
        <p:spPr>
          <a:xfrm>
            <a:off x="567484" y="959960"/>
            <a:ext cx="10785283" cy="4353267"/>
          </a:xfrm>
        </p:spPr>
        <p:txBody>
          <a:bodyPr vert="horz" lIns="91440" tIns="45720" rIns="91440" bIns="45720" rtlCol="0" anchor="t">
            <a:noAutofit/>
          </a:bodyPr>
          <a:lstStyle/>
          <a:p>
            <a:pPr marL="457200" indent="-457200" algn="l">
              <a:buChar char="•"/>
            </a:pPr>
            <a:r>
              <a:rPr lang="en-US" sz="2000">
                <a:solidFill>
                  <a:schemeClr val="tx1"/>
                </a:solidFill>
                <a:ea typeface="+mn-lt"/>
                <a:cs typeface="+mn-lt"/>
              </a:rPr>
              <a:t>For guaranteed release in May 2024, certificate orders can be emailed immediately to </a:t>
            </a:r>
            <a:r>
              <a:rPr lang="en-US" sz="2000">
                <a:solidFill>
                  <a:schemeClr val="tx1"/>
                </a:solidFill>
                <a:ea typeface="+mn-lt"/>
                <a:cs typeface="+mn-lt"/>
                <a:hlinkClick r:id="rId2">
                  <a:extLst>
                    <a:ext uri="{A12FA001-AC4F-418D-AE19-62706E023703}">
                      <ahyp:hlinkClr xmlns:ahyp="http://schemas.microsoft.com/office/drawing/2018/hyperlinkcolor" val="tx"/>
                    </a:ext>
                  </a:extLst>
                </a:hlinkClick>
              </a:rPr>
              <a:t>registrar@lsuhsc.edu</a:t>
            </a:r>
            <a:r>
              <a:rPr lang="en-US" sz="2000">
                <a:solidFill>
                  <a:schemeClr val="tx1"/>
                </a:solidFill>
                <a:ea typeface="+mn-lt"/>
                <a:cs typeface="+mn-lt"/>
              </a:rPr>
              <a:t>.  Please include Certificate Order and your department on the subject line of the email. The coordinator and business manager will receive an email informing them when the order is ready along with the IT form for the transaction.  Certificates cannot be released until the signed IT form is returned to the Registrar’s Office.  The IT form may be returned by email, campus mail or in person.</a:t>
            </a:r>
            <a:endParaRPr lang="en-US" sz="2000">
              <a:solidFill>
                <a:schemeClr val="tx1"/>
              </a:solidFill>
              <a:ea typeface="Calibri"/>
              <a:cs typeface="Calibri"/>
            </a:endParaRPr>
          </a:p>
          <a:p>
            <a:pPr marL="457200" indent="-457200" algn="l">
              <a:buChar char="•"/>
            </a:pPr>
            <a:endParaRPr lang="en-US" sz="2000">
              <a:solidFill>
                <a:schemeClr val="tx1"/>
              </a:solidFill>
              <a:ea typeface="Calibri"/>
              <a:cs typeface="Calibri"/>
            </a:endParaRPr>
          </a:p>
          <a:p>
            <a:pPr marL="457200" indent="-457200" algn="l">
              <a:buChar char="•"/>
            </a:pPr>
            <a:r>
              <a:rPr lang="en-US" sz="2000">
                <a:solidFill>
                  <a:schemeClr val="tx1"/>
                </a:solidFill>
                <a:ea typeface="+mn-lt"/>
                <a:cs typeface="+mn-lt"/>
              </a:rPr>
              <a:t>Certificate requests will be processed in the order in which they are received.  The timeframe for processing is 3 to 4 weeks. </a:t>
            </a:r>
            <a:r>
              <a:rPr lang="en-US" sz="2000" b="1">
                <a:solidFill>
                  <a:schemeClr val="tx1"/>
                </a:solidFill>
                <a:ea typeface="+mn-lt"/>
                <a:cs typeface="+mn-lt"/>
              </a:rPr>
              <a:t>Orders received after April 28, 2024 will not be processed until May 30, 2024. </a:t>
            </a:r>
            <a:endParaRPr lang="en-US" sz="2000" b="1">
              <a:solidFill>
                <a:schemeClr val="tx1"/>
              </a:solidFill>
              <a:ea typeface="Calibri"/>
              <a:cs typeface="Calibri"/>
            </a:endParaRPr>
          </a:p>
          <a:p>
            <a:pPr marL="457200" indent="-457200" algn="l">
              <a:buChar char="•"/>
            </a:pPr>
            <a:endParaRPr lang="en-US" sz="2000" b="1">
              <a:solidFill>
                <a:schemeClr val="tx1"/>
              </a:solidFill>
              <a:ea typeface="+mn-lt"/>
              <a:cs typeface="+mn-lt"/>
            </a:endParaRPr>
          </a:p>
          <a:p>
            <a:pPr marL="457200" indent="-457200" algn="l">
              <a:buChar char="•"/>
            </a:pPr>
            <a:r>
              <a:rPr lang="en-US" sz="2000">
                <a:ea typeface="+mn-lt"/>
                <a:cs typeface="+mn-lt"/>
                <a:hlinkClick r:id="rId3"/>
              </a:rPr>
              <a:t>Certificate Order Form 2024</a:t>
            </a:r>
            <a:r>
              <a:rPr lang="en-US" sz="2000">
                <a:ea typeface="+mn-lt"/>
                <a:cs typeface="+mn-lt"/>
              </a:rPr>
              <a:t> </a:t>
            </a:r>
            <a:endParaRPr lang="en-US" sz="2000" b="1">
              <a:ea typeface="+mn-lt"/>
              <a:cs typeface="+mn-lt"/>
            </a:endParaRPr>
          </a:p>
          <a:p>
            <a:pPr marL="457200" indent="-457200" algn="l">
              <a:buChar char="•"/>
            </a:pPr>
            <a:endParaRPr lang="en-US" sz="1600">
              <a:solidFill>
                <a:schemeClr val="tx1"/>
              </a:solidFill>
              <a:ea typeface="+mn-lt"/>
              <a:cs typeface="+mn-lt"/>
            </a:endParaRPr>
          </a:p>
        </p:txBody>
      </p:sp>
      <p:pic>
        <p:nvPicPr>
          <p:cNvPr id="4" name="Picture 3" descr="A screenshot of a computer&#10;&#10;Description automatically generated">
            <a:extLst>
              <a:ext uri="{FF2B5EF4-FFF2-40B4-BE49-F238E27FC236}">
                <a16:creationId xmlns:a16="http://schemas.microsoft.com/office/drawing/2014/main" id="{59E192EC-33BA-58AA-B634-1DD6C50A2FF7}"/>
              </a:ext>
            </a:extLst>
          </p:cNvPr>
          <p:cNvPicPr>
            <a:picLocks noChangeAspect="1"/>
          </p:cNvPicPr>
          <p:nvPr/>
        </p:nvPicPr>
        <p:blipFill>
          <a:blip r:embed="rId4"/>
          <a:stretch>
            <a:fillRect/>
          </a:stretch>
        </p:blipFill>
        <p:spPr>
          <a:xfrm>
            <a:off x="4714876" y="4082341"/>
            <a:ext cx="6877047" cy="2398542"/>
          </a:xfrm>
          <a:prstGeom prst="rect">
            <a:avLst/>
          </a:prstGeom>
        </p:spPr>
      </p:pic>
    </p:spTree>
    <p:extLst>
      <p:ext uri="{BB962C8B-B14F-4D97-AF65-F5344CB8AC3E}">
        <p14:creationId xmlns:p14="http://schemas.microsoft.com/office/powerpoint/2010/main" val="2020812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F681D-A899-44A2-949E-4BA1E7E41F91}"/>
              </a:ext>
            </a:extLst>
          </p:cNvPr>
          <p:cNvSpPr>
            <a:spLocks noGrp="1"/>
          </p:cNvSpPr>
          <p:nvPr>
            <p:ph type="title"/>
          </p:nvPr>
        </p:nvSpPr>
        <p:spPr/>
        <p:txBody>
          <a:bodyPr>
            <a:normAutofit fontScale="90000"/>
          </a:bodyPr>
          <a:lstStyle/>
          <a:p>
            <a:r>
              <a:rPr lang="en-US">
                <a:cs typeface="Calibri"/>
              </a:rPr>
              <a:t>Leave: FMLA/ACGME &amp; PM-20 Parental Care Leave</a:t>
            </a:r>
            <a:endParaRPr lang="en-US"/>
          </a:p>
        </p:txBody>
      </p:sp>
      <p:sp>
        <p:nvSpPr>
          <p:cNvPr id="3" name="Content Placeholder 2">
            <a:extLst>
              <a:ext uri="{FF2B5EF4-FFF2-40B4-BE49-F238E27FC236}">
                <a16:creationId xmlns:a16="http://schemas.microsoft.com/office/drawing/2014/main" id="{50D76689-C0DD-44B8-B71E-E0A8AF288357}"/>
              </a:ext>
            </a:extLst>
          </p:cNvPr>
          <p:cNvSpPr>
            <a:spLocks noGrp="1"/>
          </p:cNvSpPr>
          <p:nvPr>
            <p:ph idx="1"/>
          </p:nvPr>
        </p:nvSpPr>
        <p:spPr>
          <a:xfrm>
            <a:off x="609600" y="1359564"/>
            <a:ext cx="10972800" cy="4525963"/>
          </a:xfrm>
        </p:spPr>
        <p:txBody>
          <a:bodyPr vert="horz" lIns="91440" tIns="45720" rIns="91440" bIns="45720" rtlCol="0" anchor="t">
            <a:normAutofit/>
          </a:bodyPr>
          <a:lstStyle/>
          <a:p>
            <a:r>
              <a:rPr lang="en-US">
                <a:ea typeface="Calibri"/>
                <a:cs typeface="Calibri"/>
              </a:rPr>
              <a:t>Reminder to please reach out to Yolanda and Mark Gele with leave questions. Every scenario is different!!!</a:t>
            </a:r>
          </a:p>
          <a:p>
            <a:endParaRPr lang="en-US">
              <a:ea typeface="Calibri"/>
              <a:cs typeface="Calibri"/>
            </a:endParaRPr>
          </a:p>
          <a:p>
            <a:r>
              <a:rPr lang="en-US">
                <a:ea typeface="Calibri"/>
                <a:cs typeface="Calibri"/>
              </a:rPr>
              <a:t>PM-20 Revision to include Parental Care Leave – Parental Leave under PM-20 does not apply to House Officers.  It only applies to employees in leave earning positions.</a:t>
            </a:r>
          </a:p>
        </p:txBody>
      </p:sp>
    </p:spTree>
    <p:extLst>
      <p:ext uri="{BB962C8B-B14F-4D97-AF65-F5344CB8AC3E}">
        <p14:creationId xmlns:p14="http://schemas.microsoft.com/office/powerpoint/2010/main" val="32670532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1EFE29-680D-2402-7371-D50C69907E8C}"/>
              </a:ext>
            </a:extLst>
          </p:cNvPr>
          <p:cNvSpPr>
            <a:spLocks noGrp="1"/>
          </p:cNvSpPr>
          <p:nvPr>
            <p:ph type="title"/>
          </p:nvPr>
        </p:nvSpPr>
        <p:spPr/>
        <p:txBody>
          <a:bodyPr/>
          <a:lstStyle/>
          <a:p>
            <a:r>
              <a:rPr lang="en-US">
                <a:cs typeface="Calibri"/>
              </a:rPr>
              <a:t>Confirm Site Directors </a:t>
            </a:r>
            <a:endParaRPr lang="en-US"/>
          </a:p>
        </p:txBody>
      </p:sp>
      <p:sp>
        <p:nvSpPr>
          <p:cNvPr id="3" name="Content Placeholder 2">
            <a:extLst>
              <a:ext uri="{FF2B5EF4-FFF2-40B4-BE49-F238E27FC236}">
                <a16:creationId xmlns:a16="http://schemas.microsoft.com/office/drawing/2014/main" id="{39FE17AD-C56C-01E3-7DFA-87DCB3B8F9B3}"/>
              </a:ext>
            </a:extLst>
          </p:cNvPr>
          <p:cNvSpPr>
            <a:spLocks noGrp="1"/>
          </p:cNvSpPr>
          <p:nvPr>
            <p:ph idx="1"/>
          </p:nvPr>
        </p:nvSpPr>
        <p:spPr/>
        <p:txBody>
          <a:bodyPr vert="horz" lIns="91440" tIns="45720" rIns="91440" bIns="45720" rtlCol="0" anchor="t">
            <a:normAutofit/>
          </a:bodyPr>
          <a:lstStyle/>
          <a:p>
            <a:pPr>
              <a:spcBef>
                <a:spcPts val="1400"/>
              </a:spcBef>
              <a:spcAft>
                <a:spcPts val="1200"/>
              </a:spcAft>
            </a:pPr>
            <a:r>
              <a:rPr lang="en-US">
                <a:cs typeface="Calibri"/>
              </a:rPr>
              <a:t>We need updated Site Director information for Supervisor/Liaison surveys</a:t>
            </a:r>
          </a:p>
          <a:p>
            <a:pPr>
              <a:spcBef>
                <a:spcPts val="1400"/>
              </a:spcBef>
              <a:spcAft>
                <a:spcPts val="1200"/>
              </a:spcAft>
            </a:pPr>
            <a:r>
              <a:rPr lang="en-US">
                <a:cs typeface="Calibri"/>
              </a:rPr>
              <a:t>Confirm information here — </a:t>
            </a:r>
            <a:r>
              <a:rPr lang="en-US">
                <a:ea typeface="+mn-lt"/>
                <a:cs typeface="+mn-lt"/>
                <a:hlinkClick r:id="rId2"/>
              </a:rPr>
              <a:t>LSUHSC Site Directors.xlsx</a:t>
            </a:r>
            <a:r>
              <a:rPr lang="en-US">
                <a:ea typeface="+mn-lt"/>
                <a:cs typeface="+mn-lt"/>
              </a:rPr>
              <a:t> </a:t>
            </a:r>
          </a:p>
          <a:p>
            <a:pPr>
              <a:spcBef>
                <a:spcPts val="1400"/>
              </a:spcBef>
              <a:spcAft>
                <a:spcPts val="1200"/>
              </a:spcAft>
            </a:pPr>
            <a:r>
              <a:rPr lang="en-US">
                <a:cs typeface="Calibri"/>
              </a:rPr>
              <a:t>Reach out to Savannah (sthib6@lsuhsc.edu) with questions</a:t>
            </a:r>
          </a:p>
          <a:p>
            <a:pPr>
              <a:spcBef>
                <a:spcPts val="1400"/>
              </a:spcBef>
              <a:spcAft>
                <a:spcPts val="1200"/>
              </a:spcAft>
            </a:pPr>
            <a:endParaRPr lang="en-US">
              <a:cs typeface="Calibri"/>
            </a:endParaRPr>
          </a:p>
        </p:txBody>
      </p:sp>
    </p:spTree>
    <p:extLst>
      <p:ext uri="{BB962C8B-B14F-4D97-AF65-F5344CB8AC3E}">
        <p14:creationId xmlns:p14="http://schemas.microsoft.com/office/powerpoint/2010/main" val="5940992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3063-DFC4-534D-3863-D47F42F0105A}"/>
              </a:ext>
            </a:extLst>
          </p:cNvPr>
          <p:cNvSpPr>
            <a:spLocks noGrp="1"/>
          </p:cNvSpPr>
          <p:nvPr>
            <p:ph type="title"/>
          </p:nvPr>
        </p:nvSpPr>
        <p:spPr/>
        <p:txBody>
          <a:bodyPr>
            <a:normAutofit/>
          </a:bodyPr>
          <a:lstStyle/>
          <a:p>
            <a:r>
              <a:rPr lang="en-US" sz="4000">
                <a:cs typeface="Calibri"/>
              </a:rPr>
              <a:t>BLS/ACLS/PALS</a:t>
            </a:r>
            <a:endParaRPr lang="en-US"/>
          </a:p>
        </p:txBody>
      </p:sp>
      <p:sp>
        <p:nvSpPr>
          <p:cNvPr id="3" name="Content Placeholder 2">
            <a:extLst>
              <a:ext uri="{FF2B5EF4-FFF2-40B4-BE49-F238E27FC236}">
                <a16:creationId xmlns:a16="http://schemas.microsoft.com/office/drawing/2014/main" id="{27A8007F-C8A5-0E97-C92F-013EF572BB4D}"/>
              </a:ext>
            </a:extLst>
          </p:cNvPr>
          <p:cNvSpPr>
            <a:spLocks noGrp="1"/>
          </p:cNvSpPr>
          <p:nvPr>
            <p:ph idx="1"/>
          </p:nvPr>
        </p:nvSpPr>
        <p:spPr>
          <a:xfrm>
            <a:off x="609600" y="1497460"/>
            <a:ext cx="10972800" cy="4174929"/>
          </a:xfrm>
        </p:spPr>
        <p:txBody>
          <a:bodyPr vert="horz" lIns="91440" tIns="45720" rIns="91440" bIns="45720" rtlCol="0" anchor="t">
            <a:normAutofit/>
          </a:bodyPr>
          <a:lstStyle/>
          <a:p>
            <a:pPr marL="457200" indent="-457200"/>
            <a:r>
              <a:rPr lang="en-US">
                <a:cs typeface="Calibri"/>
              </a:rPr>
              <a:t>What does your specialty require? </a:t>
            </a:r>
          </a:p>
        </p:txBody>
      </p:sp>
    </p:spTree>
    <p:extLst>
      <p:ext uri="{BB962C8B-B14F-4D97-AF65-F5344CB8AC3E}">
        <p14:creationId xmlns:p14="http://schemas.microsoft.com/office/powerpoint/2010/main" val="23242434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3063-DFC4-534D-3863-D47F42F0105A}"/>
              </a:ext>
            </a:extLst>
          </p:cNvPr>
          <p:cNvSpPr>
            <a:spLocks noGrp="1"/>
          </p:cNvSpPr>
          <p:nvPr>
            <p:ph type="title"/>
          </p:nvPr>
        </p:nvSpPr>
        <p:spPr/>
        <p:txBody>
          <a:bodyPr>
            <a:normAutofit/>
          </a:bodyPr>
          <a:lstStyle/>
          <a:p>
            <a:r>
              <a:rPr lang="en-US" sz="4000">
                <a:cs typeface="Calibri"/>
              </a:rPr>
              <a:t>Orientation/Onboarding</a:t>
            </a:r>
            <a:r>
              <a:rPr lang="en-US">
                <a:cs typeface="Calibri"/>
              </a:rPr>
              <a:t> </a:t>
            </a:r>
            <a:endParaRPr lang="en-US"/>
          </a:p>
        </p:txBody>
      </p:sp>
      <p:sp>
        <p:nvSpPr>
          <p:cNvPr id="3" name="Content Placeholder 2">
            <a:extLst>
              <a:ext uri="{FF2B5EF4-FFF2-40B4-BE49-F238E27FC236}">
                <a16:creationId xmlns:a16="http://schemas.microsoft.com/office/drawing/2014/main" id="{27A8007F-C8A5-0E97-C92F-013EF572BB4D}"/>
              </a:ext>
            </a:extLst>
          </p:cNvPr>
          <p:cNvSpPr>
            <a:spLocks noGrp="1"/>
          </p:cNvSpPr>
          <p:nvPr>
            <p:ph idx="1"/>
          </p:nvPr>
        </p:nvSpPr>
        <p:spPr>
          <a:xfrm>
            <a:off x="609600" y="1497460"/>
            <a:ext cx="10972800" cy="4174929"/>
          </a:xfrm>
        </p:spPr>
        <p:txBody>
          <a:bodyPr vert="horz" lIns="91440" tIns="45720" rIns="91440" bIns="45720" rtlCol="0" anchor="t">
            <a:normAutofit/>
          </a:bodyPr>
          <a:lstStyle/>
          <a:p>
            <a:pPr marL="457200" indent="-457200"/>
            <a:r>
              <a:rPr lang="en-US">
                <a:ea typeface="Calibri"/>
                <a:cs typeface="Calibri"/>
              </a:rPr>
              <a:t>LSUHSC: </a:t>
            </a:r>
          </a:p>
          <a:p>
            <a:pPr marL="857250" lvl="1" indent="-457200">
              <a:buFont typeface="Courier New,monospace" panose="020B0604020202020204" pitchFamily="34" charset="0"/>
              <a:buChar char="o"/>
            </a:pPr>
            <a:r>
              <a:rPr lang="en-US">
                <a:ea typeface="Calibri"/>
                <a:cs typeface="Calibri"/>
              </a:rPr>
              <a:t>Orientation: May 15-16th virtual</a:t>
            </a:r>
          </a:p>
          <a:p>
            <a:pPr marL="857250" lvl="1" indent="-457200">
              <a:buFont typeface="Courier New,monospace" panose="020B0604020202020204" pitchFamily="34" charset="0"/>
              <a:buChar char="o"/>
            </a:pPr>
            <a:r>
              <a:rPr lang="en-US">
                <a:ea typeface="Calibri"/>
                <a:cs typeface="Calibri"/>
              </a:rPr>
              <a:t>Onboarding: June 24/25</a:t>
            </a:r>
          </a:p>
          <a:p>
            <a:pPr marL="457200" indent="-457200"/>
            <a:r>
              <a:rPr lang="en-US">
                <a:ea typeface="Calibri"/>
                <a:cs typeface="Calibri"/>
              </a:rPr>
              <a:t>LCMC: June 26 pick up</a:t>
            </a:r>
          </a:p>
          <a:p>
            <a:pPr marL="457200" indent="-457200"/>
            <a:r>
              <a:rPr lang="en-US">
                <a:ea typeface="Calibri"/>
                <a:cs typeface="Calibri"/>
              </a:rPr>
              <a:t>OLOL: June 26</a:t>
            </a:r>
          </a:p>
          <a:p>
            <a:pPr marL="457200" indent="-457200"/>
            <a:r>
              <a:rPr lang="en-US">
                <a:ea typeface="Calibri"/>
                <a:cs typeface="Calibri"/>
              </a:rPr>
              <a:t>Ochsner Kenner: </a:t>
            </a:r>
          </a:p>
          <a:p>
            <a:pPr marL="857250" lvl="1" indent="-457200">
              <a:buFont typeface="Courier New,monospace" panose="020B0604020202020204" pitchFamily="34" charset="0"/>
              <a:buChar char="o"/>
            </a:pPr>
            <a:r>
              <a:rPr lang="en-US">
                <a:ea typeface="Calibri"/>
                <a:cs typeface="Calibri"/>
              </a:rPr>
              <a:t>Orientation June 20th via Zoom</a:t>
            </a:r>
          </a:p>
          <a:p>
            <a:pPr marL="457200" indent="-457200"/>
            <a:endParaRPr lang="en-US">
              <a:ea typeface="Calibri"/>
              <a:cs typeface="Calibri"/>
            </a:endParaRPr>
          </a:p>
        </p:txBody>
      </p:sp>
    </p:spTree>
    <p:extLst>
      <p:ext uri="{BB962C8B-B14F-4D97-AF65-F5344CB8AC3E}">
        <p14:creationId xmlns:p14="http://schemas.microsoft.com/office/powerpoint/2010/main" val="14034183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3063-DFC4-534D-3863-D47F42F0105A}"/>
              </a:ext>
            </a:extLst>
          </p:cNvPr>
          <p:cNvSpPr>
            <a:spLocks noGrp="1"/>
          </p:cNvSpPr>
          <p:nvPr>
            <p:ph type="title"/>
          </p:nvPr>
        </p:nvSpPr>
        <p:spPr>
          <a:xfrm>
            <a:off x="1914525" y="236538"/>
            <a:ext cx="8134350" cy="1209675"/>
          </a:xfrm>
        </p:spPr>
        <p:txBody>
          <a:bodyPr>
            <a:normAutofit/>
          </a:bodyPr>
          <a:lstStyle/>
          <a:p>
            <a:r>
              <a:rPr lang="en-US" sz="4000">
                <a:cs typeface="Calibri"/>
              </a:rPr>
              <a:t>LCMC Onboarding Information </a:t>
            </a:r>
            <a:endParaRPr lang="en-US"/>
          </a:p>
        </p:txBody>
      </p:sp>
      <p:sp>
        <p:nvSpPr>
          <p:cNvPr id="3" name="Content Placeholder 2">
            <a:extLst>
              <a:ext uri="{FF2B5EF4-FFF2-40B4-BE49-F238E27FC236}">
                <a16:creationId xmlns:a16="http://schemas.microsoft.com/office/drawing/2014/main" id="{27A8007F-C8A5-0E97-C92F-013EF572BB4D}"/>
              </a:ext>
            </a:extLst>
          </p:cNvPr>
          <p:cNvSpPr>
            <a:spLocks noGrp="1"/>
          </p:cNvSpPr>
          <p:nvPr>
            <p:ph idx="1"/>
          </p:nvPr>
        </p:nvSpPr>
        <p:spPr>
          <a:xfrm>
            <a:off x="609600" y="1497460"/>
            <a:ext cx="10972800" cy="4174929"/>
          </a:xfrm>
        </p:spPr>
        <p:txBody>
          <a:bodyPr vert="horz" lIns="91440" tIns="45720" rIns="91440" bIns="45720" rtlCol="0" anchor="t">
            <a:normAutofit fontScale="92500" lnSpcReduction="10000"/>
          </a:bodyPr>
          <a:lstStyle/>
          <a:p>
            <a:pPr marL="457200" indent="-457200"/>
            <a:r>
              <a:rPr lang="en-US" sz="2000">
                <a:cs typeface="Calibri"/>
              </a:rPr>
              <a:t>LCMC Pick Up Day is June 26th. </a:t>
            </a:r>
          </a:p>
          <a:p>
            <a:pPr marL="0" indent="0">
              <a:buNone/>
            </a:pPr>
            <a:endParaRPr lang="en-US">
              <a:latin typeface="Calibri"/>
              <a:ea typeface="Calibri"/>
              <a:cs typeface="Calibri"/>
            </a:endParaRPr>
          </a:p>
          <a:p>
            <a:r>
              <a:rPr lang="en-US" sz="2000" b="1">
                <a:latin typeface="Arial"/>
                <a:ea typeface="Calibri"/>
                <a:cs typeface="Arial"/>
              </a:rPr>
              <a:t>ID Badge Photo Submission</a:t>
            </a:r>
            <a:r>
              <a:rPr lang="en-US" sz="2000">
                <a:latin typeface="Arial"/>
                <a:ea typeface="Calibri"/>
                <a:cs typeface="Arial"/>
              </a:rPr>
              <a:t> </a:t>
            </a:r>
            <a:r>
              <a:rPr lang="en-US" sz="1200">
                <a:latin typeface="Arial"/>
                <a:ea typeface="Calibri"/>
                <a:cs typeface="Arial"/>
              </a:rPr>
              <a:t>– </a:t>
            </a:r>
            <a:r>
              <a:rPr lang="en-US" sz="1800">
                <a:latin typeface="Arial"/>
                <a:ea typeface="Calibri"/>
                <a:cs typeface="Arial"/>
              </a:rPr>
              <a:t>Incoming Residents/Fellows </a:t>
            </a:r>
            <a:r>
              <a:rPr lang="en-US" sz="1800" u="sng">
                <a:latin typeface="Arial"/>
                <a:ea typeface="Calibri"/>
                <a:cs typeface="Arial"/>
              </a:rPr>
              <a:t>MUST</a:t>
            </a:r>
            <a:r>
              <a:rPr lang="en-US" sz="1800">
                <a:latin typeface="Arial"/>
                <a:ea typeface="Calibri"/>
                <a:cs typeface="Arial"/>
              </a:rPr>
              <a:t> submit this form and professional photo meeting all specifications </a:t>
            </a:r>
            <a:r>
              <a:rPr lang="en-US" sz="1800" b="1" u="sng">
                <a:highlight>
                  <a:srgbClr val="FFFF00"/>
                </a:highlight>
                <a:latin typeface="Arial"/>
                <a:ea typeface="Calibri"/>
                <a:cs typeface="Arial"/>
              </a:rPr>
              <a:t>by Wednesday, May 1</a:t>
            </a:r>
            <a:r>
              <a:rPr lang="en-US" sz="1800" b="1" u="sng" baseline="30000">
                <a:highlight>
                  <a:srgbClr val="FFFF00"/>
                </a:highlight>
                <a:latin typeface="Arial"/>
                <a:ea typeface="Calibri"/>
                <a:cs typeface="Arial"/>
              </a:rPr>
              <a:t>st</a:t>
            </a:r>
            <a:r>
              <a:rPr lang="en-US" sz="1800">
                <a:latin typeface="Arial"/>
                <a:ea typeface="Calibri"/>
                <a:cs typeface="Arial"/>
              </a:rPr>
              <a:t>. Any forms and photos received after this date run the risk of delayed ID Badge printing and available pick-up, in time for the first LCMC rotation. </a:t>
            </a:r>
            <a:r>
              <a:rPr lang="en-US" sz="1800" b="1">
                <a:latin typeface="Arial"/>
                <a:ea typeface="Calibri"/>
                <a:cs typeface="Arial"/>
                <a:hlinkClick r:id="rId2"/>
              </a:rPr>
              <a:t>https://lcmchealth-drshh.formstack.com/forms/lcmc_24_25_incoming_learner_photo</a:t>
            </a:r>
            <a:r>
              <a:rPr lang="en-US" sz="1800" b="1">
                <a:latin typeface="Arial"/>
                <a:ea typeface="Calibri"/>
                <a:cs typeface="Arial"/>
              </a:rPr>
              <a:t>   </a:t>
            </a:r>
            <a:endParaRPr lang="en-US" sz="1800">
              <a:ea typeface="Calibri"/>
              <a:cs typeface="Calibri"/>
            </a:endParaRPr>
          </a:p>
          <a:p>
            <a:endParaRPr lang="en-US"/>
          </a:p>
          <a:p>
            <a:r>
              <a:rPr lang="en-US" sz="2000" b="1">
                <a:latin typeface="Arial"/>
                <a:ea typeface="Calibri"/>
                <a:cs typeface="Arial"/>
              </a:rPr>
              <a:t>Complimentary Scrubs – Size Order Form</a:t>
            </a:r>
            <a:r>
              <a:rPr lang="en-US" sz="2000">
                <a:latin typeface="Arial"/>
                <a:ea typeface="Calibri"/>
                <a:cs typeface="Arial"/>
              </a:rPr>
              <a:t> </a:t>
            </a:r>
            <a:r>
              <a:rPr lang="en-US" sz="1200">
                <a:latin typeface="Arial"/>
                <a:ea typeface="Calibri"/>
                <a:cs typeface="Arial"/>
              </a:rPr>
              <a:t>– </a:t>
            </a:r>
            <a:r>
              <a:rPr lang="en-US" sz="1800">
                <a:latin typeface="Arial"/>
                <a:ea typeface="Calibri"/>
                <a:cs typeface="Arial"/>
              </a:rPr>
              <a:t>Scrub Size Request Form </a:t>
            </a:r>
            <a:r>
              <a:rPr lang="en-US" sz="1800" u="sng">
                <a:latin typeface="Arial"/>
                <a:ea typeface="Calibri"/>
                <a:cs typeface="Arial"/>
              </a:rPr>
              <a:t>MUST</a:t>
            </a:r>
            <a:r>
              <a:rPr lang="en-US" sz="1800">
                <a:latin typeface="Arial"/>
                <a:ea typeface="Calibri"/>
                <a:cs typeface="Arial"/>
              </a:rPr>
              <a:t> be submitted </a:t>
            </a:r>
            <a:r>
              <a:rPr lang="en-US" sz="1800" b="1" u="sng">
                <a:highlight>
                  <a:srgbClr val="FFFF00"/>
                </a:highlight>
                <a:latin typeface="Arial"/>
                <a:ea typeface="Calibri"/>
                <a:cs typeface="Arial"/>
              </a:rPr>
              <a:t>by Wednesday, May 1</a:t>
            </a:r>
            <a:r>
              <a:rPr lang="en-US" sz="1800" b="1" u="sng" baseline="30000">
                <a:highlight>
                  <a:srgbClr val="FFFF00"/>
                </a:highlight>
                <a:latin typeface="Arial"/>
                <a:ea typeface="Calibri"/>
                <a:cs typeface="Arial"/>
              </a:rPr>
              <a:t>st</a:t>
            </a:r>
            <a:r>
              <a:rPr lang="en-US" sz="1800" b="1" u="sng">
                <a:highlight>
                  <a:srgbClr val="FFFF00"/>
                </a:highlight>
                <a:latin typeface="Arial"/>
                <a:ea typeface="Calibri"/>
                <a:cs typeface="Arial"/>
              </a:rPr>
              <a:t>.</a:t>
            </a:r>
            <a:r>
              <a:rPr lang="en-US" sz="1800" b="1" u="sng">
                <a:latin typeface="Arial"/>
                <a:ea typeface="Calibri"/>
                <a:cs typeface="Arial"/>
              </a:rPr>
              <a:t>  </a:t>
            </a:r>
            <a:r>
              <a:rPr lang="en-US" sz="1800">
                <a:latin typeface="Arial"/>
                <a:ea typeface="Calibri"/>
                <a:cs typeface="Arial"/>
              </a:rPr>
              <a:t>Failure to do so may result in a resident not receiving free scrubs on pick-up days or not having access to their necessary size.</a:t>
            </a:r>
            <a:endParaRPr lang="en-US" sz="1800">
              <a:ea typeface="Calibri"/>
              <a:cs typeface="Calibri"/>
            </a:endParaRPr>
          </a:p>
          <a:p>
            <a:pPr lvl="1" indent="-342900">
              <a:buFont typeface="Courier New" panose="020B0604020202020204" pitchFamily="34" charset="0"/>
              <a:buChar char="o"/>
            </a:pPr>
            <a:r>
              <a:rPr lang="en-US" sz="1800">
                <a:latin typeface="Arial"/>
                <a:ea typeface="Calibri"/>
                <a:cs typeface="Arial"/>
              </a:rPr>
              <a:t>LCMC provides (2) free sets of scrubs to new Residents/Fellows at the start of the academic year.  The Linen order for these scrubs must be made several week in advance of Resident Pick-up Days. </a:t>
            </a:r>
            <a:endParaRPr lang="en-US" sz="1800">
              <a:ea typeface="Calibri"/>
              <a:cs typeface="Calibri"/>
            </a:endParaRPr>
          </a:p>
          <a:p>
            <a:pPr lvl="1" indent="-342900">
              <a:buFont typeface="Courier New" panose="020B0604020202020204" pitchFamily="34" charset="0"/>
              <a:buChar char="o"/>
            </a:pPr>
            <a:r>
              <a:rPr lang="en-US" sz="1800" b="1">
                <a:latin typeface="Arial"/>
                <a:ea typeface="Calibri"/>
                <a:cs typeface="Arial"/>
                <a:hlinkClick r:id="rId3"/>
              </a:rPr>
              <a:t>https://lcmchealth-drshh.formstack.com/forms/lcmc_24_25_incoming_scrub_order_form</a:t>
            </a:r>
            <a:r>
              <a:rPr lang="en-US" sz="1800" b="1">
                <a:latin typeface="Arial"/>
                <a:ea typeface="Calibri"/>
                <a:cs typeface="Arial"/>
              </a:rPr>
              <a:t> </a:t>
            </a:r>
            <a:endParaRPr lang="en-US" sz="1800">
              <a:ea typeface="Calibri"/>
              <a:cs typeface="Calibri"/>
            </a:endParaRPr>
          </a:p>
          <a:p>
            <a:pPr marL="457200" indent="-457200"/>
            <a:endParaRPr lang="en-US">
              <a:ea typeface="Calibri"/>
              <a:cs typeface="Calibri"/>
            </a:endParaRPr>
          </a:p>
          <a:p>
            <a:pPr marL="857250" lvl="1" indent="-457200">
              <a:buFont typeface="Courier New" panose="020B0604020202020204" pitchFamily="34" charset="0"/>
              <a:buChar char="o"/>
            </a:pPr>
            <a:endParaRPr lang="en-US">
              <a:ea typeface="Calibri"/>
              <a:cs typeface="Calibri"/>
            </a:endParaRPr>
          </a:p>
          <a:p>
            <a:pPr marL="457200" indent="-457200"/>
            <a:endParaRPr lang="en-US">
              <a:cs typeface="Calibri"/>
            </a:endParaRPr>
          </a:p>
          <a:p>
            <a:pPr marL="457200" indent="-457200"/>
            <a:endParaRPr lang="en-US">
              <a:cs typeface="Calibri"/>
            </a:endParaRPr>
          </a:p>
          <a:p>
            <a:pPr marL="457200" indent="-457200"/>
            <a:endParaRPr lang="en-US">
              <a:cs typeface="Calibri"/>
            </a:endParaRPr>
          </a:p>
        </p:txBody>
      </p:sp>
    </p:spTree>
    <p:extLst>
      <p:ext uri="{BB962C8B-B14F-4D97-AF65-F5344CB8AC3E}">
        <p14:creationId xmlns:p14="http://schemas.microsoft.com/office/powerpoint/2010/main" val="12350711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3063-DFC4-534D-3863-D47F42F0105A}"/>
              </a:ext>
            </a:extLst>
          </p:cNvPr>
          <p:cNvSpPr>
            <a:spLocks noGrp="1"/>
          </p:cNvSpPr>
          <p:nvPr>
            <p:ph type="title"/>
          </p:nvPr>
        </p:nvSpPr>
        <p:spPr/>
        <p:txBody>
          <a:bodyPr>
            <a:normAutofit/>
          </a:bodyPr>
          <a:lstStyle/>
          <a:p>
            <a:r>
              <a:rPr lang="en-US" sz="4000">
                <a:cs typeface="Calibri"/>
              </a:rPr>
              <a:t>Drug Testing</a:t>
            </a:r>
          </a:p>
        </p:txBody>
      </p:sp>
      <p:sp>
        <p:nvSpPr>
          <p:cNvPr id="3" name="Content Placeholder 2">
            <a:extLst>
              <a:ext uri="{FF2B5EF4-FFF2-40B4-BE49-F238E27FC236}">
                <a16:creationId xmlns:a16="http://schemas.microsoft.com/office/drawing/2014/main" id="{27A8007F-C8A5-0E97-C92F-013EF572BB4D}"/>
              </a:ext>
            </a:extLst>
          </p:cNvPr>
          <p:cNvSpPr>
            <a:spLocks noGrp="1"/>
          </p:cNvSpPr>
          <p:nvPr>
            <p:ph idx="1"/>
          </p:nvPr>
        </p:nvSpPr>
        <p:spPr>
          <a:xfrm>
            <a:off x="609600" y="1497460"/>
            <a:ext cx="10972800" cy="4174929"/>
          </a:xfrm>
        </p:spPr>
        <p:txBody>
          <a:bodyPr vert="horz" lIns="91440" tIns="45720" rIns="91440" bIns="45720" rtlCol="0" anchor="t">
            <a:normAutofit/>
          </a:bodyPr>
          <a:lstStyle/>
          <a:p>
            <a:pPr marL="457200" indent="-457200"/>
            <a:r>
              <a:rPr lang="en-US">
                <a:cs typeface="Calibri"/>
              </a:rPr>
              <a:t>Scott Embley, CAP</a:t>
            </a:r>
          </a:p>
          <a:p>
            <a:pPr marL="457200" indent="-457200"/>
            <a:endParaRPr lang="en-US">
              <a:cs typeface="Calibri"/>
            </a:endParaRPr>
          </a:p>
          <a:p>
            <a:pPr marL="457200" indent="-457200"/>
            <a:endParaRPr lang="en-US">
              <a:cs typeface="Calibri"/>
            </a:endParaRPr>
          </a:p>
          <a:p>
            <a:pPr marL="457200" indent="-457200"/>
            <a:r>
              <a:rPr lang="en-US">
                <a:cs typeface="Calibri"/>
              </a:rPr>
              <a:t>Background check emails on April 15</a:t>
            </a:r>
            <a:r>
              <a:rPr lang="en-US" baseline="30000">
                <a:cs typeface="Calibri"/>
              </a:rPr>
              <a:t>th</a:t>
            </a:r>
            <a:r>
              <a:rPr lang="en-US">
                <a:cs typeface="Calibri"/>
              </a:rPr>
              <a:t> </a:t>
            </a:r>
          </a:p>
        </p:txBody>
      </p:sp>
    </p:spTree>
    <p:extLst>
      <p:ext uri="{BB962C8B-B14F-4D97-AF65-F5344CB8AC3E}">
        <p14:creationId xmlns:p14="http://schemas.microsoft.com/office/powerpoint/2010/main" val="38485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C2303E-7F0E-4113-84F0-74FB43AEE92B}"/>
              </a:ext>
            </a:extLst>
          </p:cNvPr>
          <p:cNvSpPr>
            <a:spLocks noGrp="1"/>
          </p:cNvSpPr>
          <p:nvPr>
            <p:ph type="title"/>
          </p:nvPr>
        </p:nvSpPr>
        <p:spPr/>
        <p:txBody>
          <a:bodyPr/>
          <a:lstStyle/>
          <a:p>
            <a:r>
              <a:rPr lang="en-US">
                <a:cs typeface="Calibri"/>
              </a:rPr>
              <a:t>New Coordinator Meetup Thursday</a:t>
            </a:r>
          </a:p>
        </p:txBody>
      </p:sp>
      <p:sp>
        <p:nvSpPr>
          <p:cNvPr id="3" name="Content Placeholder 2">
            <a:extLst>
              <a:ext uri="{FF2B5EF4-FFF2-40B4-BE49-F238E27FC236}">
                <a16:creationId xmlns:a16="http://schemas.microsoft.com/office/drawing/2014/main" id="{685309F4-8D4B-4B0D-8341-1F31940EC9AA}"/>
              </a:ext>
            </a:extLst>
          </p:cNvPr>
          <p:cNvSpPr>
            <a:spLocks noGrp="1"/>
          </p:cNvSpPr>
          <p:nvPr>
            <p:ph idx="1"/>
          </p:nvPr>
        </p:nvSpPr>
        <p:spPr>
          <a:xfrm>
            <a:off x="1171575" y="1875924"/>
            <a:ext cx="4748463" cy="3888290"/>
          </a:xfrm>
        </p:spPr>
        <p:txBody>
          <a:bodyPr vert="horz" lIns="91440" tIns="45720" rIns="91440" bIns="45720" rtlCol="0" anchor="t">
            <a:normAutofit/>
          </a:bodyPr>
          <a:lstStyle/>
          <a:p>
            <a:r>
              <a:rPr lang="en-US" sz="2000">
                <a:latin typeface="Times New Roman"/>
                <a:cs typeface="Times New Roman"/>
              </a:rPr>
              <a:t>Continuing house officer appointments: How to use the Tracker</a:t>
            </a:r>
            <a:endParaRPr lang="en-US"/>
          </a:p>
          <a:p>
            <a:r>
              <a:rPr lang="en-US" sz="2000">
                <a:latin typeface="Times New Roman"/>
                <a:cs typeface="Times New Roman"/>
              </a:rPr>
              <a:t>New Hire Packets demonstration</a:t>
            </a:r>
            <a:endParaRPr lang="en-US" sz="2000">
              <a:latin typeface="Calibri"/>
              <a:ea typeface="Calibri"/>
              <a:cs typeface="Calibri"/>
            </a:endParaRPr>
          </a:p>
          <a:p>
            <a:r>
              <a:rPr lang="en-US" sz="2000">
                <a:latin typeface="Times New Roman"/>
                <a:cs typeface="Times New Roman"/>
              </a:rPr>
              <a:t>Drug Testing walk through</a:t>
            </a:r>
            <a:endParaRPr lang="en-US" sz="2000">
              <a:latin typeface="Calibri"/>
              <a:ea typeface="Calibri"/>
              <a:cs typeface="Calibri"/>
            </a:endParaRPr>
          </a:p>
          <a:p>
            <a:r>
              <a:rPr lang="en-US" sz="2000">
                <a:latin typeface="Times New Roman"/>
                <a:cs typeface="Times New Roman"/>
              </a:rPr>
              <a:t>General New Hire questions</a:t>
            </a:r>
            <a:endParaRPr lang="en-US" sz="2000">
              <a:latin typeface="Calibri"/>
              <a:ea typeface="Calibri"/>
              <a:cs typeface="Calibri"/>
            </a:endParaRPr>
          </a:p>
          <a:p>
            <a:endParaRPr lang="en-US" sz="2400">
              <a:ea typeface="Calibri"/>
              <a:cs typeface="Calibri"/>
            </a:endParaRPr>
          </a:p>
        </p:txBody>
      </p:sp>
      <p:sp>
        <p:nvSpPr>
          <p:cNvPr id="6" name="Title 1">
            <a:extLst>
              <a:ext uri="{FF2B5EF4-FFF2-40B4-BE49-F238E27FC236}">
                <a16:creationId xmlns:a16="http://schemas.microsoft.com/office/drawing/2014/main" id="{36C2303E-7F0E-4113-84F0-74FB43AEE92B}"/>
              </a:ext>
            </a:extLst>
          </p:cNvPr>
          <p:cNvSpPr txBox="1">
            <a:spLocks/>
          </p:cNvSpPr>
          <p:nvPr/>
        </p:nvSpPr>
        <p:spPr>
          <a:xfrm>
            <a:off x="609600" y="1094874"/>
            <a:ext cx="10972800" cy="58954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a:cs typeface="Calibri"/>
              </a:rPr>
              <a:t>Topics:</a:t>
            </a:r>
            <a:endParaRPr lang="en-US"/>
          </a:p>
        </p:txBody>
      </p:sp>
    </p:spTree>
    <p:extLst>
      <p:ext uri="{BB962C8B-B14F-4D97-AF65-F5344CB8AC3E}">
        <p14:creationId xmlns:p14="http://schemas.microsoft.com/office/powerpoint/2010/main" val="6200715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13E4D-6A22-448A-9130-C13333F4E845}"/>
              </a:ext>
            </a:extLst>
          </p:cNvPr>
          <p:cNvSpPr>
            <a:spLocks noGrp="1"/>
          </p:cNvSpPr>
          <p:nvPr>
            <p:ph type="title"/>
          </p:nvPr>
        </p:nvSpPr>
        <p:spPr/>
        <p:txBody>
          <a:bodyPr/>
          <a:lstStyle/>
          <a:p>
            <a:r>
              <a:rPr lang="en-US">
                <a:cs typeface="Calibri"/>
              </a:rPr>
              <a:t>Spring Training Calendar </a:t>
            </a:r>
            <a:endParaRPr lang="en-US"/>
          </a:p>
        </p:txBody>
      </p:sp>
      <p:sp>
        <p:nvSpPr>
          <p:cNvPr id="3" name="Content Placeholder 2">
            <a:extLst>
              <a:ext uri="{FF2B5EF4-FFF2-40B4-BE49-F238E27FC236}">
                <a16:creationId xmlns:a16="http://schemas.microsoft.com/office/drawing/2014/main" id="{BE0C8648-2D38-475C-A9A7-E6C6E9CE5BC2}"/>
              </a:ext>
            </a:extLst>
          </p:cNvPr>
          <p:cNvSpPr>
            <a:spLocks noGrp="1"/>
          </p:cNvSpPr>
          <p:nvPr>
            <p:ph idx="1"/>
          </p:nvPr>
        </p:nvSpPr>
        <p:spPr>
          <a:xfrm>
            <a:off x="692227" y="1251334"/>
            <a:ext cx="10972800" cy="4525963"/>
          </a:xfrm>
        </p:spPr>
        <p:txBody>
          <a:bodyPr vert="horz" lIns="91440" tIns="45720" rIns="91440" bIns="45720" rtlCol="0" anchor="t">
            <a:normAutofit/>
          </a:bodyPr>
          <a:lstStyle/>
          <a:p>
            <a:endParaRPr lang="en-US">
              <a:ea typeface="Calibri"/>
              <a:cs typeface="Calibri"/>
            </a:endParaRPr>
          </a:p>
          <a:p>
            <a:r>
              <a:rPr lang="en-US">
                <a:cs typeface="Calibri"/>
              </a:rPr>
              <a:t>May 22, 2024, 10am-12pm: HR I-9 walk through </a:t>
            </a:r>
            <a:endParaRPr lang="en-US">
              <a:ea typeface="Calibri"/>
              <a:cs typeface="Calibri"/>
            </a:endParaRPr>
          </a:p>
          <a:p>
            <a:r>
              <a:rPr lang="en-US">
                <a:ea typeface="Calibri"/>
                <a:cs typeface="Calibri"/>
              </a:rPr>
              <a:t>June18th : Wellness Retreat!!!</a:t>
            </a:r>
            <a:endParaRPr lang="en-US">
              <a:cs typeface="Calibri"/>
            </a:endParaRPr>
          </a:p>
          <a:p>
            <a:r>
              <a:rPr lang="en-US">
                <a:cs typeface="Calibri"/>
              </a:rPr>
              <a:t>June: Block Scheduling meet ups</a:t>
            </a:r>
            <a:endParaRPr lang="en-US">
              <a:ea typeface="Calibri"/>
              <a:cs typeface="Calibri"/>
            </a:endParaRPr>
          </a:p>
          <a:p>
            <a:pPr lvl="1"/>
            <a:r>
              <a:rPr lang="en-US">
                <a:ea typeface="Calibri"/>
                <a:cs typeface="Calibri"/>
              </a:rPr>
              <a:t>TBD</a:t>
            </a:r>
          </a:p>
          <a:p>
            <a:endParaRPr lang="en-US">
              <a:ea typeface="Calibri"/>
              <a:cs typeface="Calibri"/>
            </a:endParaRPr>
          </a:p>
          <a:p>
            <a:endParaRPr lang="en-US">
              <a:ea typeface="+mn-lt"/>
              <a:cs typeface="+mn-lt"/>
            </a:endParaRPr>
          </a:p>
          <a:p>
            <a:endParaRPr lang="en-US">
              <a:cs typeface="Calibri"/>
            </a:endParaRPr>
          </a:p>
        </p:txBody>
      </p:sp>
    </p:spTree>
    <p:extLst>
      <p:ext uri="{BB962C8B-B14F-4D97-AF65-F5344CB8AC3E}">
        <p14:creationId xmlns:p14="http://schemas.microsoft.com/office/powerpoint/2010/main" val="37302818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55701-ED83-4FE2-99D2-628266550F95}"/>
              </a:ext>
            </a:extLst>
          </p:cNvPr>
          <p:cNvSpPr>
            <a:spLocks noGrp="1"/>
          </p:cNvSpPr>
          <p:nvPr>
            <p:ph type="title"/>
          </p:nvPr>
        </p:nvSpPr>
        <p:spPr/>
        <p:txBody>
          <a:bodyPr/>
          <a:lstStyle/>
          <a:p>
            <a:r>
              <a:rPr lang="en-US">
                <a:cs typeface="Calibri"/>
              </a:rPr>
              <a:t>External Trainings</a:t>
            </a:r>
            <a:endParaRPr lang="en-US"/>
          </a:p>
        </p:txBody>
      </p:sp>
      <p:sp>
        <p:nvSpPr>
          <p:cNvPr id="3" name="Content Placeholder 2">
            <a:extLst>
              <a:ext uri="{FF2B5EF4-FFF2-40B4-BE49-F238E27FC236}">
                <a16:creationId xmlns:a16="http://schemas.microsoft.com/office/drawing/2014/main" id="{7C4FB7F0-53C5-4EE2-9971-FB8A34006D16}"/>
              </a:ext>
            </a:extLst>
          </p:cNvPr>
          <p:cNvSpPr>
            <a:spLocks noGrp="1"/>
          </p:cNvSpPr>
          <p:nvPr>
            <p:ph idx="1"/>
          </p:nvPr>
        </p:nvSpPr>
        <p:spPr>
          <a:xfrm>
            <a:off x="749968" y="1163445"/>
            <a:ext cx="10972800" cy="4525963"/>
          </a:xfrm>
        </p:spPr>
        <p:txBody>
          <a:bodyPr vert="horz" lIns="91440" tIns="45720" rIns="91440" bIns="45720" rtlCol="0" anchor="t">
            <a:noAutofit/>
          </a:bodyPr>
          <a:lstStyle/>
          <a:p>
            <a:r>
              <a:rPr lang="en-US" sz="3600">
                <a:ea typeface="Calibri"/>
                <a:cs typeface="Calibri"/>
              </a:rPr>
              <a:t>NI: Insights from ACGME 2024: March 28 </a:t>
            </a:r>
            <a:r>
              <a:rPr lang="en-US" sz="3600">
                <a:ea typeface="+mn-lt"/>
                <a:cs typeface="+mn-lt"/>
                <a:hlinkClick r:id="rId2"/>
              </a:rPr>
              <a:t>Registration</a:t>
            </a:r>
            <a:r>
              <a:rPr lang="en-US" sz="3600">
                <a:ea typeface="+mn-lt"/>
                <a:cs typeface="+mn-lt"/>
              </a:rPr>
              <a:t> </a:t>
            </a:r>
            <a:endParaRPr lang="en-US" sz="3600">
              <a:ea typeface="Calibri"/>
              <a:cs typeface="Calibri"/>
            </a:endParaRPr>
          </a:p>
          <a:p>
            <a:r>
              <a:rPr lang="en-US" sz="3600">
                <a:ea typeface="Calibri"/>
                <a:cs typeface="Calibri"/>
              </a:rPr>
              <a:t>NSAMA New and Advanced Program Administrator Training Courses: </a:t>
            </a:r>
            <a:endParaRPr lang="en-US">
              <a:ea typeface="+mn-lt"/>
              <a:cs typeface="+mn-lt"/>
            </a:endParaRPr>
          </a:p>
          <a:p>
            <a:pPr lvl="1">
              <a:buFont typeface="Courier New" panose="020B0604020202020204" pitchFamily="34" charset="0"/>
              <a:buChar char="o"/>
            </a:pPr>
            <a:r>
              <a:rPr lang="en-US" sz="3200">
                <a:ea typeface="+mn-lt"/>
                <a:cs typeface="+mn-lt"/>
                <a:hlinkClick r:id="rId3"/>
              </a:rPr>
              <a:t>Learn More</a:t>
            </a:r>
            <a:r>
              <a:rPr lang="en-US" sz="3200">
                <a:ea typeface="+mn-lt"/>
                <a:cs typeface="+mn-lt"/>
              </a:rPr>
              <a:t> </a:t>
            </a:r>
            <a:endParaRPr lang="en-US" sz="3200">
              <a:ea typeface="Calibri"/>
              <a:cs typeface="Calibri"/>
            </a:endParaRPr>
          </a:p>
          <a:p>
            <a:pPr lvl="1">
              <a:buFont typeface="Courier New" panose="020B0604020202020204" pitchFamily="34" charset="0"/>
              <a:buChar char="o"/>
            </a:pPr>
            <a:r>
              <a:rPr lang="en-US" sz="3600">
                <a:ea typeface="Calibri"/>
                <a:cs typeface="Calibri"/>
              </a:rPr>
              <a:t>Starts 4/16/24 for $199</a:t>
            </a:r>
            <a:endParaRPr lang="en-US" sz="3200">
              <a:ea typeface="Calibri"/>
              <a:cs typeface="Calibri"/>
            </a:endParaRPr>
          </a:p>
        </p:txBody>
      </p:sp>
    </p:spTree>
    <p:extLst>
      <p:ext uri="{BB962C8B-B14F-4D97-AF65-F5344CB8AC3E}">
        <p14:creationId xmlns:p14="http://schemas.microsoft.com/office/powerpoint/2010/main" val="43176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663D309-FB90-E304-BA98-50F4BD9CEC39}"/>
              </a:ext>
            </a:extLst>
          </p:cNvPr>
          <p:cNvSpPr txBox="1"/>
          <p:nvPr/>
        </p:nvSpPr>
        <p:spPr>
          <a:xfrm>
            <a:off x="5789929" y="593089"/>
            <a:ext cx="5592445" cy="526297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endParaRPr lang="en-US" dirty="0">
              <a:cs typeface="Calibri"/>
            </a:endParaRPr>
          </a:p>
          <a:p>
            <a:pPr marL="285750" indent="-285750">
              <a:buFont typeface="Arial,Sans-Serif"/>
              <a:buChar char="•"/>
            </a:pPr>
            <a:r>
              <a:rPr lang="en-US" sz="2000" b="1" dirty="0">
                <a:cs typeface="Calibri"/>
              </a:rPr>
              <a:t>Past Due</a:t>
            </a:r>
            <a:r>
              <a:rPr lang="en-US" sz="2000" dirty="0">
                <a:cs typeface="Calibri"/>
              </a:rPr>
              <a:t>: </a:t>
            </a:r>
          </a:p>
          <a:p>
            <a:pPr marL="742950" lvl="1" indent="-285750">
              <a:buFont typeface="Courier New,monospace"/>
              <a:buChar char="o"/>
            </a:pPr>
            <a:r>
              <a:rPr lang="en-US" sz="2000" dirty="0">
                <a:cs typeface="Calibri"/>
              </a:rPr>
              <a:t>Rotation Site (missing Neurosurgery, EM Hyperbaric, and Interventional Radiology</a:t>
            </a:r>
          </a:p>
          <a:p>
            <a:pPr marL="742950" lvl="1" indent="-285750">
              <a:buFont typeface="Courier New,monospace"/>
              <a:buChar char="o"/>
            </a:pPr>
            <a:r>
              <a:rPr lang="en-US" sz="2000" dirty="0">
                <a:cs typeface="Calibri"/>
              </a:rPr>
              <a:t>NI Data</a:t>
            </a:r>
          </a:p>
          <a:p>
            <a:pPr marL="742950" lvl="1" indent="-285750">
              <a:buFont typeface="Courier New,monospace"/>
              <a:buChar char="o"/>
            </a:pPr>
            <a:endParaRPr lang="en-US" sz="2000" dirty="0">
              <a:cs typeface="Calibri"/>
            </a:endParaRPr>
          </a:p>
          <a:p>
            <a:pPr marL="285750" indent="-285750">
              <a:buFont typeface="Arial"/>
              <a:buChar char="•"/>
            </a:pPr>
            <a:r>
              <a:rPr lang="en-US" sz="2000" b="1" dirty="0">
                <a:cs typeface="Calibri"/>
              </a:rPr>
              <a:t>Due this week</a:t>
            </a:r>
            <a:r>
              <a:rPr lang="en-US" sz="2000" dirty="0">
                <a:cs typeface="Calibri"/>
              </a:rPr>
              <a:t>: Appointment forms, Spreadsheets to Yolanda, PER3</a:t>
            </a:r>
            <a:endParaRPr lang="en-US" sz="2000" dirty="0">
              <a:ea typeface="Calibri"/>
              <a:cs typeface="Calibri"/>
            </a:endParaRPr>
          </a:p>
          <a:p>
            <a:pPr marL="285750" indent="-285750">
              <a:buFont typeface="Arial"/>
              <a:buChar char="•"/>
            </a:pPr>
            <a:endParaRPr lang="en-US" sz="2000" dirty="0">
              <a:ea typeface="Calibri"/>
              <a:cs typeface="Calibri"/>
            </a:endParaRPr>
          </a:p>
          <a:p>
            <a:pPr marL="285750" indent="-285750">
              <a:buFont typeface="Arial"/>
              <a:buChar char="•"/>
            </a:pPr>
            <a:r>
              <a:rPr lang="en-US" sz="2000" dirty="0">
                <a:cs typeface="Calibri"/>
              </a:rPr>
              <a:t>House Officers can apply for you NPI and Medical License/permit</a:t>
            </a:r>
            <a:endParaRPr lang="en-US" sz="2000" dirty="0">
              <a:ea typeface="Calibri"/>
              <a:cs typeface="Calibri"/>
            </a:endParaRPr>
          </a:p>
          <a:p>
            <a:pPr marL="285750" indent="-285750">
              <a:buFont typeface="Arial"/>
              <a:buChar char="•"/>
            </a:pPr>
            <a:endParaRPr lang="en-US" sz="2000" dirty="0">
              <a:cs typeface="Calibri"/>
            </a:endParaRPr>
          </a:p>
          <a:p>
            <a:pPr marL="285750" indent="-285750">
              <a:buFont typeface="Arial"/>
              <a:buChar char="•"/>
            </a:pPr>
            <a:r>
              <a:rPr lang="en-US" sz="2000" b="1" dirty="0">
                <a:cs typeface="Calibri"/>
              </a:rPr>
              <a:t>Upcoming:</a:t>
            </a:r>
            <a:r>
              <a:rPr lang="en-US" sz="2000" dirty="0">
                <a:cs typeface="Calibri"/>
              </a:rPr>
              <a:t> </a:t>
            </a:r>
          </a:p>
          <a:p>
            <a:pPr marL="742950" lvl="1" indent="-285750">
              <a:buFont typeface="Courier New"/>
              <a:buChar char="o"/>
            </a:pPr>
            <a:r>
              <a:rPr lang="en-US" sz="2000" dirty="0">
                <a:cs typeface="Calibri"/>
              </a:rPr>
              <a:t>Drug testing and background tests</a:t>
            </a:r>
          </a:p>
          <a:p>
            <a:pPr marL="742950" lvl="1" indent="-285750">
              <a:buFont typeface="Courier New"/>
              <a:buChar char="o"/>
            </a:pPr>
            <a:r>
              <a:rPr lang="en-US" sz="2000" dirty="0">
                <a:cs typeface="Calibri"/>
              </a:rPr>
              <a:t>VA New Rotator Applications</a:t>
            </a:r>
          </a:p>
          <a:p>
            <a:pPr marL="742950" lvl="1" indent="-285750">
              <a:buFont typeface="Courier New"/>
              <a:buChar char="o"/>
            </a:pPr>
            <a:r>
              <a:rPr lang="en-US" sz="2000" dirty="0">
                <a:ea typeface="Calibri"/>
                <a:cs typeface="Calibri"/>
              </a:rPr>
              <a:t>New Hire Paperwork</a:t>
            </a:r>
          </a:p>
          <a:p>
            <a:pPr marL="742950" lvl="1" indent="-285750">
              <a:buFont typeface="Courier New"/>
              <a:buChar char="o"/>
            </a:pPr>
            <a:endParaRPr lang="en-US" dirty="0">
              <a:ea typeface="Calibri"/>
              <a:cs typeface="Calibri"/>
            </a:endParaRPr>
          </a:p>
        </p:txBody>
      </p:sp>
      <p:pic>
        <p:nvPicPr>
          <p:cNvPr id="8" name="Content Placeholder 7">
            <a:extLst>
              <a:ext uri="{FF2B5EF4-FFF2-40B4-BE49-F238E27FC236}">
                <a16:creationId xmlns:a16="http://schemas.microsoft.com/office/drawing/2014/main" id="{63B18577-1EDE-CC7B-AB93-62C7574EF277}"/>
              </a:ext>
            </a:extLst>
          </p:cNvPr>
          <p:cNvPicPr>
            <a:picLocks noGrp="1" noChangeAspect="1"/>
          </p:cNvPicPr>
          <p:nvPr>
            <p:ph idx="1"/>
          </p:nvPr>
        </p:nvPicPr>
        <p:blipFill>
          <a:blip r:embed="rId2"/>
          <a:stretch>
            <a:fillRect/>
          </a:stretch>
        </p:blipFill>
        <p:spPr>
          <a:xfrm>
            <a:off x="1258296" y="252096"/>
            <a:ext cx="3905525" cy="6100763"/>
          </a:xfrm>
        </p:spPr>
      </p:pic>
    </p:spTree>
    <p:extLst>
      <p:ext uri="{BB962C8B-B14F-4D97-AF65-F5344CB8AC3E}">
        <p14:creationId xmlns:p14="http://schemas.microsoft.com/office/powerpoint/2010/main" val="1816703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9C72AB-4226-A1B7-870B-EB1BF92C5EB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D1CD0D6-0704-26CF-7A16-8AC8F153C6F1}"/>
              </a:ext>
            </a:extLst>
          </p:cNvPr>
          <p:cNvSpPr>
            <a:spLocks noGrp="1"/>
          </p:cNvSpPr>
          <p:nvPr>
            <p:ph type="title"/>
          </p:nvPr>
        </p:nvSpPr>
        <p:spPr/>
        <p:txBody>
          <a:bodyPr>
            <a:normAutofit fontScale="90000"/>
          </a:bodyPr>
          <a:lstStyle/>
          <a:p>
            <a:r>
              <a:rPr lang="en-US">
                <a:cs typeface="Calibri"/>
              </a:rPr>
              <a:t>ECFMG - TPL</a:t>
            </a:r>
            <a:br>
              <a:rPr lang="en-US">
                <a:cs typeface="Calibri"/>
              </a:rPr>
            </a:br>
            <a:r>
              <a:rPr lang="en-US" sz="1800">
                <a:cs typeface="Calibri"/>
              </a:rPr>
              <a:t>Educational Commission for Foreign Medical Graduates (ECFMG) Training Program Liaison with J-1 Physicians in training program</a:t>
            </a:r>
            <a:endParaRPr lang="en-US"/>
          </a:p>
        </p:txBody>
      </p:sp>
      <p:sp>
        <p:nvSpPr>
          <p:cNvPr id="3" name="Content Placeholder 2">
            <a:extLst>
              <a:ext uri="{FF2B5EF4-FFF2-40B4-BE49-F238E27FC236}">
                <a16:creationId xmlns:a16="http://schemas.microsoft.com/office/drawing/2014/main" id="{0B730D50-366F-303D-420C-E7953234719F}"/>
              </a:ext>
            </a:extLst>
          </p:cNvPr>
          <p:cNvSpPr>
            <a:spLocks noGrp="1"/>
          </p:cNvSpPr>
          <p:nvPr>
            <p:ph idx="1"/>
          </p:nvPr>
        </p:nvSpPr>
        <p:spPr>
          <a:xfrm>
            <a:off x="609600" y="1497460"/>
            <a:ext cx="10972800" cy="4174929"/>
          </a:xfrm>
        </p:spPr>
        <p:txBody>
          <a:bodyPr vert="horz" lIns="91440" tIns="45720" rIns="91440" bIns="45720" rtlCol="0" anchor="t">
            <a:normAutofit fontScale="77500" lnSpcReduction="20000"/>
          </a:bodyPr>
          <a:lstStyle/>
          <a:p>
            <a:pPr marL="0" indent="0">
              <a:buNone/>
            </a:pPr>
            <a:r>
              <a:rPr lang="en-US">
                <a:ea typeface="+mn-lt"/>
                <a:cs typeface="+mn-lt"/>
              </a:rPr>
              <a:t>If the Program Matched or accepted an Applicant that will have a J-1 Visa sponsored by ECFMG:</a:t>
            </a:r>
          </a:p>
          <a:p>
            <a:pPr marL="457200" indent="-457200"/>
            <a:r>
              <a:rPr lang="en-US">
                <a:ea typeface="+mn-lt"/>
                <a:cs typeface="+mn-lt"/>
              </a:rPr>
              <a:t>The Program Coordinator must be added as a TPL with ECFMG.  If the Program Coordinator is not already a TPL with ECFMG, contact Yolanda Lundsgaard in the GME Office</a:t>
            </a:r>
            <a:endParaRPr lang="en-US">
              <a:ea typeface="Calibri"/>
              <a:cs typeface="Calibri"/>
            </a:endParaRPr>
          </a:p>
          <a:p>
            <a:pPr marL="457200" indent="-457200"/>
            <a:r>
              <a:rPr lang="en-US">
                <a:cs typeface="Calibri"/>
              </a:rPr>
              <a:t>The TPL is responsible for coordinating the sponsorship application process on behalf of the TPL's Institution with both prospective &amp; current J-1 physicians.</a:t>
            </a:r>
            <a:endParaRPr lang="en-US">
              <a:ea typeface="Calibri"/>
              <a:cs typeface="Calibri"/>
            </a:endParaRPr>
          </a:p>
          <a:p>
            <a:pPr marL="457200" indent="-457200"/>
            <a:r>
              <a:rPr lang="en-US">
                <a:cs typeface="Calibri"/>
              </a:rPr>
              <a:t>The TPL works with both ECFMG and J-1 physicians to ensure that the host training site and its J-1 trainees are in compliance with federal requirements for participation</a:t>
            </a:r>
            <a:endParaRPr lang="en-US">
              <a:ea typeface="Calibri"/>
              <a:cs typeface="Calibri"/>
            </a:endParaRPr>
          </a:p>
          <a:p>
            <a:pPr marL="457200" indent="-457200"/>
            <a:endParaRPr lang="en-US">
              <a:ea typeface="+mn-lt"/>
              <a:cs typeface="+mn-lt"/>
            </a:endParaRPr>
          </a:p>
          <a:p>
            <a:r>
              <a:rPr lang="en-US">
                <a:ea typeface="+mn-lt"/>
                <a:cs typeface="+mn-lt"/>
              </a:rPr>
              <a:t>TPL  Roles &amp; Responsibilities </a:t>
            </a:r>
            <a:r>
              <a:rPr lang="en-US">
                <a:cs typeface="Calibri"/>
                <a:hlinkClick r:id="rId2"/>
              </a:rPr>
              <a:t>https://www.ecfmg.org/evsp/roles.html</a:t>
            </a:r>
            <a:endParaRPr lang="en-US">
              <a:ea typeface="+mn-lt"/>
              <a:cs typeface="+mn-lt"/>
            </a:endParaRPr>
          </a:p>
          <a:p>
            <a:endParaRPr lang="en-US">
              <a:cs typeface="Calibri"/>
            </a:endParaRPr>
          </a:p>
          <a:p>
            <a:pPr marL="457200" indent="-457200"/>
            <a:endParaRPr lang="en-US">
              <a:cs typeface="Calibri"/>
            </a:endParaRPr>
          </a:p>
          <a:p>
            <a:pPr marL="457200" indent="-457200"/>
            <a:endParaRPr lang="en-US">
              <a:cs typeface="Calibri"/>
            </a:endParaRPr>
          </a:p>
        </p:txBody>
      </p:sp>
    </p:spTree>
    <p:extLst>
      <p:ext uri="{BB962C8B-B14F-4D97-AF65-F5344CB8AC3E}">
        <p14:creationId xmlns:p14="http://schemas.microsoft.com/office/powerpoint/2010/main" val="27156917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F681D-A899-44A2-949E-4BA1E7E41F91}"/>
              </a:ext>
            </a:extLst>
          </p:cNvPr>
          <p:cNvSpPr>
            <a:spLocks noGrp="1"/>
          </p:cNvSpPr>
          <p:nvPr>
            <p:ph type="title"/>
          </p:nvPr>
        </p:nvSpPr>
        <p:spPr/>
        <p:txBody>
          <a:bodyPr/>
          <a:lstStyle/>
          <a:p>
            <a:r>
              <a:rPr lang="en-US">
                <a:cs typeface="Calibri"/>
              </a:rPr>
              <a:t>New Hire Paperwork</a:t>
            </a:r>
            <a:endParaRPr lang="en-US"/>
          </a:p>
        </p:txBody>
      </p:sp>
      <p:sp>
        <p:nvSpPr>
          <p:cNvPr id="3" name="Content Placeholder 2">
            <a:extLst>
              <a:ext uri="{FF2B5EF4-FFF2-40B4-BE49-F238E27FC236}">
                <a16:creationId xmlns:a16="http://schemas.microsoft.com/office/drawing/2014/main" id="{50D76689-C0DD-44B8-B71E-E0A8AF288357}"/>
              </a:ext>
            </a:extLst>
          </p:cNvPr>
          <p:cNvSpPr>
            <a:spLocks noGrp="1"/>
          </p:cNvSpPr>
          <p:nvPr>
            <p:ph idx="1"/>
          </p:nvPr>
        </p:nvSpPr>
        <p:spPr>
          <a:xfrm>
            <a:off x="609600" y="1419226"/>
            <a:ext cx="10972800" cy="4525963"/>
          </a:xfrm>
        </p:spPr>
        <p:txBody>
          <a:bodyPr vert="horz" lIns="91440" tIns="45720" rIns="91440" bIns="45720" rtlCol="0" anchor="t">
            <a:normAutofit fontScale="92500" lnSpcReduction="20000"/>
          </a:bodyPr>
          <a:lstStyle/>
          <a:p>
            <a:r>
              <a:rPr lang="en-US" dirty="0">
                <a:cs typeface="Calibri"/>
              </a:rPr>
              <a:t>New Hire Checklist and login information for incoming House Officers available in the </a:t>
            </a:r>
            <a:r>
              <a:rPr lang="en-US" dirty="0">
                <a:ea typeface="+mn-lt"/>
                <a:cs typeface="+mn-lt"/>
                <a:hlinkClick r:id="rId2"/>
              </a:rPr>
              <a:t>AY Forms</a:t>
            </a:r>
            <a:r>
              <a:rPr lang="en-US" dirty="0">
                <a:ea typeface="+mn-lt"/>
                <a:cs typeface="+mn-lt"/>
              </a:rPr>
              <a:t> system.</a:t>
            </a:r>
            <a:endParaRPr lang="en-US" dirty="0">
              <a:cs typeface="Calibri"/>
            </a:endParaRPr>
          </a:p>
          <a:p>
            <a:pPr lvl="1"/>
            <a:r>
              <a:rPr lang="en-US" b="1" dirty="0">
                <a:ea typeface="Calibri"/>
                <a:cs typeface="Calibri"/>
              </a:rPr>
              <a:t>***Per2 not available - TBD</a:t>
            </a:r>
          </a:p>
          <a:p>
            <a:pPr marL="400050" lvl="1" indent="0">
              <a:buNone/>
            </a:pPr>
            <a:endParaRPr lang="en-US" sz="2000">
              <a:cs typeface="Calibri"/>
            </a:endParaRPr>
          </a:p>
          <a:p>
            <a:r>
              <a:rPr lang="en-US" dirty="0">
                <a:cs typeface="Calibri"/>
              </a:rPr>
              <a:t>New Hire Forms are available today, Tuesday, March 26</a:t>
            </a:r>
            <a:endParaRPr lang="en-US" baseline="30000" dirty="0">
              <a:ea typeface="Calibri"/>
              <a:cs typeface="Calibri"/>
            </a:endParaRPr>
          </a:p>
          <a:p>
            <a:endParaRPr lang="en-US">
              <a:cs typeface="Calibri"/>
            </a:endParaRPr>
          </a:p>
          <a:p>
            <a:r>
              <a:rPr lang="en-US" dirty="0">
                <a:cs typeface="Calibri"/>
              </a:rPr>
              <a:t>Appointment "Packets" will be </a:t>
            </a:r>
            <a:r>
              <a:rPr lang="en-US" dirty="0">
                <a:ea typeface="Calibri"/>
                <a:cs typeface="Calibri"/>
              </a:rPr>
              <a:t>initiated from GME to House Officer Email in May</a:t>
            </a:r>
          </a:p>
          <a:p>
            <a:pPr lvl="1"/>
            <a:r>
              <a:rPr lang="en-US" dirty="0">
                <a:ea typeface="+mn-lt"/>
                <a:cs typeface="+mn-lt"/>
              </a:rPr>
              <a:t>TB test (April-TBD), Moonlighting, Immunization Records, COVID/Immunization Release, etc.</a:t>
            </a:r>
          </a:p>
          <a:p>
            <a:pPr lvl="1"/>
            <a:r>
              <a:rPr lang="en-US" dirty="0">
                <a:ea typeface="+mn-lt"/>
                <a:cs typeface="+mn-lt"/>
                <a:hlinkClick r:id="rId3"/>
              </a:rPr>
              <a:t>GME Process Tracker</a:t>
            </a:r>
            <a:r>
              <a:rPr lang="en-US" dirty="0">
                <a:ea typeface="+mn-lt"/>
                <a:cs typeface="+mn-lt"/>
              </a:rPr>
              <a:t> </a:t>
            </a:r>
            <a:endParaRPr lang="en-US" dirty="0">
              <a:ea typeface="Calibri"/>
              <a:cs typeface="Calibri"/>
            </a:endParaRPr>
          </a:p>
        </p:txBody>
      </p:sp>
    </p:spTree>
    <p:extLst>
      <p:ext uri="{BB962C8B-B14F-4D97-AF65-F5344CB8AC3E}">
        <p14:creationId xmlns:p14="http://schemas.microsoft.com/office/powerpoint/2010/main" val="2021753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F681D-A899-44A2-949E-4BA1E7E41F91}"/>
              </a:ext>
            </a:extLst>
          </p:cNvPr>
          <p:cNvSpPr>
            <a:spLocks noGrp="1"/>
          </p:cNvSpPr>
          <p:nvPr>
            <p:ph type="title"/>
          </p:nvPr>
        </p:nvSpPr>
        <p:spPr/>
        <p:txBody>
          <a:bodyPr/>
          <a:lstStyle/>
          <a:p>
            <a:r>
              <a:rPr lang="en-US">
                <a:cs typeface="Calibri"/>
              </a:rPr>
              <a:t>New Hire Paperwork</a:t>
            </a:r>
            <a:endParaRPr lang="en-US"/>
          </a:p>
        </p:txBody>
      </p:sp>
      <p:sp>
        <p:nvSpPr>
          <p:cNvPr id="3" name="Content Placeholder 2">
            <a:extLst>
              <a:ext uri="{FF2B5EF4-FFF2-40B4-BE49-F238E27FC236}">
                <a16:creationId xmlns:a16="http://schemas.microsoft.com/office/drawing/2014/main" id="{50D76689-C0DD-44B8-B71E-E0A8AF288357}"/>
              </a:ext>
            </a:extLst>
          </p:cNvPr>
          <p:cNvSpPr>
            <a:spLocks noGrp="1"/>
          </p:cNvSpPr>
          <p:nvPr>
            <p:ph idx="1"/>
          </p:nvPr>
        </p:nvSpPr>
        <p:spPr/>
        <p:txBody>
          <a:bodyPr vert="horz" lIns="91440" tIns="45720" rIns="91440" bIns="45720" rtlCol="0" anchor="t">
            <a:normAutofit/>
          </a:bodyPr>
          <a:lstStyle/>
          <a:p>
            <a:r>
              <a:rPr lang="en-US">
                <a:cs typeface="Calibri"/>
              </a:rPr>
              <a:t>Changes for 2023-2024 Academic Year Onboarding</a:t>
            </a:r>
          </a:p>
          <a:p>
            <a:pPr lvl="1"/>
            <a:r>
              <a:rPr lang="en-US">
                <a:cs typeface="Calibri"/>
              </a:rPr>
              <a:t>Updated New Hire Checklist with 2 new HR forms</a:t>
            </a:r>
            <a:endParaRPr lang="en-US">
              <a:ea typeface="Calibri"/>
              <a:cs typeface="Calibri"/>
            </a:endParaRPr>
          </a:p>
          <a:p>
            <a:pPr lvl="1"/>
            <a:r>
              <a:rPr lang="en-US">
                <a:ea typeface="Calibri"/>
                <a:cs typeface="Calibri"/>
              </a:rPr>
              <a:t>TB listed as annual. TB testing only required for incoming now</a:t>
            </a:r>
            <a:r>
              <a:rPr lang="en-US" dirty="0">
                <a:ea typeface="Calibri"/>
                <a:cs typeface="Calibri"/>
              </a:rPr>
              <a:t> by LCMC</a:t>
            </a:r>
            <a:r>
              <a:rPr lang="en-US">
                <a:ea typeface="Calibri"/>
                <a:cs typeface="Calibri"/>
              </a:rPr>
              <a:t>. Returning will need to do an annual "questionnaire" as part of LCMC Epic training.</a:t>
            </a:r>
          </a:p>
          <a:p>
            <a:pPr lvl="1"/>
            <a:endParaRPr lang="en-US">
              <a:ea typeface="Calibri"/>
              <a:cs typeface="Calibri"/>
            </a:endParaRPr>
          </a:p>
          <a:p>
            <a:pPr lvl="1"/>
            <a:endParaRPr lang="en-US">
              <a:ea typeface="Calibri"/>
              <a:cs typeface="Calibri"/>
            </a:endParaRPr>
          </a:p>
        </p:txBody>
      </p:sp>
    </p:spTree>
    <p:extLst>
      <p:ext uri="{BB962C8B-B14F-4D97-AF65-F5344CB8AC3E}">
        <p14:creationId xmlns:p14="http://schemas.microsoft.com/office/powerpoint/2010/main" val="33718664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18E39-A395-4D59-B149-02042355FFB3}"/>
              </a:ext>
            </a:extLst>
          </p:cNvPr>
          <p:cNvSpPr>
            <a:spLocks noGrp="1"/>
          </p:cNvSpPr>
          <p:nvPr>
            <p:ph type="title"/>
          </p:nvPr>
        </p:nvSpPr>
        <p:spPr/>
        <p:txBody>
          <a:bodyPr/>
          <a:lstStyle/>
          <a:p>
            <a:r>
              <a:rPr lang="en-US">
                <a:cs typeface="Calibri"/>
              </a:rPr>
              <a:t>New Hire Packet</a:t>
            </a:r>
            <a:endParaRPr lang="en-US"/>
          </a:p>
        </p:txBody>
      </p:sp>
      <p:sp>
        <p:nvSpPr>
          <p:cNvPr id="3" name="Content Placeholder 2">
            <a:extLst>
              <a:ext uri="{FF2B5EF4-FFF2-40B4-BE49-F238E27FC236}">
                <a16:creationId xmlns:a16="http://schemas.microsoft.com/office/drawing/2014/main" id="{2B2ED484-E629-468A-B83C-CEF68030B87A}"/>
              </a:ext>
            </a:extLst>
          </p:cNvPr>
          <p:cNvSpPr>
            <a:spLocks noGrp="1"/>
          </p:cNvSpPr>
          <p:nvPr>
            <p:ph idx="1"/>
          </p:nvPr>
        </p:nvSpPr>
        <p:spPr>
          <a:xfrm>
            <a:off x="655504" y="1370683"/>
            <a:ext cx="10972800" cy="4525963"/>
          </a:xfrm>
        </p:spPr>
        <p:txBody>
          <a:bodyPr vert="horz" lIns="91440" tIns="45720" rIns="91440" bIns="45720" rtlCol="0" anchor="t">
            <a:normAutofit/>
          </a:bodyPr>
          <a:lstStyle/>
          <a:p>
            <a:r>
              <a:rPr lang="en-US">
                <a:ea typeface="+mn-lt"/>
                <a:cs typeface="+mn-lt"/>
              </a:rPr>
              <a:t>Sample completed packet available in the Knowledge Base (updated for 2024-2025 AY onboarding)</a:t>
            </a:r>
            <a:br>
              <a:rPr lang="en-US">
                <a:ea typeface="+mn-lt"/>
                <a:cs typeface="+mn-lt"/>
              </a:rPr>
            </a:br>
            <a:r>
              <a:rPr lang="en-US">
                <a:ea typeface="+mn-lt"/>
                <a:cs typeface="+mn-lt"/>
                <a:hlinkClick r:id="rId2"/>
              </a:rPr>
              <a:t>Sample New Hire Packet - New Hires - GME Knowledge Base (atlassian.net)</a:t>
            </a:r>
            <a:endParaRPr lang="en-US">
              <a:ea typeface="+mn-lt"/>
              <a:cs typeface="+mn-lt"/>
            </a:endParaRPr>
          </a:p>
          <a:p>
            <a:r>
              <a:rPr lang="en-US">
                <a:ea typeface="+mn-lt"/>
                <a:cs typeface="+mn-lt"/>
              </a:rPr>
              <a:t>Incoming House Officers submit the completed and signed New Hire Paperwork Packet to their Program Coordinator by </a:t>
            </a:r>
            <a:r>
              <a:rPr lang="en-US" b="1">
                <a:ea typeface="+mn-lt"/>
                <a:cs typeface="+mn-lt"/>
              </a:rPr>
              <a:t>May 1, 2024 </a:t>
            </a:r>
            <a:endParaRPr lang="en-US">
              <a:cs typeface="Calibri"/>
            </a:endParaRPr>
          </a:p>
          <a:p>
            <a:pPr lvl="2">
              <a:buNone/>
            </a:pPr>
            <a:endParaRPr lang="en-US">
              <a:cs typeface="Calibri"/>
            </a:endParaRPr>
          </a:p>
          <a:p>
            <a:pPr marL="400050" lvl="1" indent="0">
              <a:buNone/>
            </a:pPr>
            <a:endParaRPr lang="en-US">
              <a:cs typeface="Calibri"/>
            </a:endParaRPr>
          </a:p>
          <a:p>
            <a:endParaRPr lang="en-US">
              <a:cs typeface="Calibri"/>
            </a:endParaRPr>
          </a:p>
          <a:p>
            <a:endParaRPr lang="en-US">
              <a:cs typeface="Calibri"/>
            </a:endParaRPr>
          </a:p>
          <a:p>
            <a:pPr marL="0" indent="0">
              <a:buNone/>
            </a:pPr>
            <a:endParaRPr lang="en-US">
              <a:cs typeface="Calibri"/>
            </a:endParaRPr>
          </a:p>
        </p:txBody>
      </p:sp>
    </p:spTree>
    <p:extLst>
      <p:ext uri="{BB962C8B-B14F-4D97-AF65-F5344CB8AC3E}">
        <p14:creationId xmlns:p14="http://schemas.microsoft.com/office/powerpoint/2010/main" val="22706817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4DD2E-2A1F-47A1-ACBE-94A5D11FB45F}"/>
              </a:ext>
            </a:extLst>
          </p:cNvPr>
          <p:cNvSpPr>
            <a:spLocks noGrp="1"/>
          </p:cNvSpPr>
          <p:nvPr>
            <p:ph type="title"/>
          </p:nvPr>
        </p:nvSpPr>
        <p:spPr>
          <a:xfrm>
            <a:off x="609600" y="274638"/>
            <a:ext cx="10972800" cy="728383"/>
          </a:xfrm>
        </p:spPr>
        <p:txBody>
          <a:bodyPr>
            <a:normAutofit fontScale="90000"/>
          </a:bodyPr>
          <a:lstStyle/>
          <a:p>
            <a:r>
              <a:rPr lang="en-US">
                <a:cs typeface="Calibri"/>
              </a:rPr>
              <a:t>New Hire Packet</a:t>
            </a:r>
            <a:endParaRPr lang="en-US"/>
          </a:p>
        </p:txBody>
      </p:sp>
      <p:sp>
        <p:nvSpPr>
          <p:cNvPr id="3" name="Content Placeholder 2">
            <a:extLst>
              <a:ext uri="{FF2B5EF4-FFF2-40B4-BE49-F238E27FC236}">
                <a16:creationId xmlns:a16="http://schemas.microsoft.com/office/drawing/2014/main" id="{498DB3B3-2D7B-4453-940A-80C6EEE2A615}"/>
              </a:ext>
            </a:extLst>
          </p:cNvPr>
          <p:cNvSpPr>
            <a:spLocks noGrp="1"/>
          </p:cNvSpPr>
          <p:nvPr>
            <p:ph idx="1"/>
          </p:nvPr>
        </p:nvSpPr>
        <p:spPr>
          <a:xfrm>
            <a:off x="777688" y="1073526"/>
            <a:ext cx="10804712" cy="5097463"/>
          </a:xfrm>
        </p:spPr>
        <p:txBody>
          <a:bodyPr vert="horz" lIns="91440" tIns="45720" rIns="91440" bIns="45720" rtlCol="0" anchor="t">
            <a:normAutofit fontScale="70000" lnSpcReduction="20000"/>
          </a:bodyPr>
          <a:lstStyle/>
          <a:p>
            <a:r>
              <a:rPr lang="en-US">
                <a:cs typeface="Calibri"/>
              </a:rPr>
              <a:t>Coordinator reviews the New Hire Packet Received</a:t>
            </a:r>
            <a:endParaRPr lang="en-US"/>
          </a:p>
          <a:p>
            <a:pPr lvl="1"/>
            <a:r>
              <a:rPr lang="en-US">
                <a:cs typeface="Calibri"/>
              </a:rPr>
              <a:t>Print the New Hire Check List for each New Hire Packet Received</a:t>
            </a:r>
            <a:endParaRPr lang="en-US">
              <a:ea typeface="Calibri"/>
              <a:cs typeface="Calibri"/>
            </a:endParaRPr>
          </a:p>
          <a:p>
            <a:pPr lvl="1"/>
            <a:r>
              <a:rPr lang="en-US">
                <a:cs typeface="Calibri"/>
              </a:rPr>
              <a:t>Print the PER 2 for each New Hire Packet received  (the Original page only)</a:t>
            </a:r>
            <a:endParaRPr lang="en-US">
              <a:ea typeface="Calibri"/>
              <a:cs typeface="Calibri"/>
            </a:endParaRPr>
          </a:p>
          <a:p>
            <a:pPr lvl="1"/>
            <a:r>
              <a:rPr lang="en-US">
                <a:cs typeface="Calibri"/>
              </a:rPr>
              <a:t>Check</a:t>
            </a:r>
            <a:r>
              <a:rPr lang="en-US">
                <a:ea typeface="+mn-lt"/>
                <a:cs typeface="+mn-lt"/>
              </a:rPr>
              <a:t> that all forms listed under the New Hire Packet section on the Checklist are included and signed where noted</a:t>
            </a:r>
          </a:p>
          <a:p>
            <a:pPr lvl="2"/>
            <a:r>
              <a:rPr lang="en-US">
                <a:ea typeface="+mn-lt"/>
                <a:cs typeface="+mn-lt"/>
              </a:rPr>
              <a:t>Electronic</a:t>
            </a:r>
            <a:r>
              <a:rPr lang="en-US">
                <a:cs typeface="Calibri"/>
              </a:rPr>
              <a:t> Signatures are NOT Accepted</a:t>
            </a:r>
            <a:endParaRPr lang="en-US">
              <a:ea typeface="Calibri"/>
              <a:cs typeface="Calibri"/>
            </a:endParaRPr>
          </a:p>
          <a:p>
            <a:pPr lvl="2"/>
            <a:r>
              <a:rPr lang="en-US">
                <a:ea typeface="+mn-lt"/>
                <a:cs typeface="+mn-lt"/>
              </a:rPr>
              <a:t>GME Data Sheet must account for all time from Medical School Graduation through the start date of the LSU Training Program, with no gaps longer than 1 month – Very Important.</a:t>
            </a:r>
          </a:p>
          <a:p>
            <a:pPr lvl="2"/>
            <a:r>
              <a:rPr lang="en-US">
                <a:ea typeface="+mn-lt"/>
                <a:cs typeface="+mn-lt"/>
              </a:rPr>
              <a:t>Tax forms must be completed and signed – wet signature</a:t>
            </a:r>
            <a:endParaRPr lang="en-US"/>
          </a:p>
          <a:p>
            <a:pPr lvl="2"/>
            <a:r>
              <a:rPr lang="en-US">
                <a:ea typeface="+mn-lt"/>
                <a:cs typeface="+mn-lt"/>
              </a:rPr>
              <a:t>Social Security Card must be signed (wet signature), by the Incoming House Officer and a readable color copy must be included.</a:t>
            </a:r>
          </a:p>
          <a:p>
            <a:pPr lvl="2"/>
            <a:r>
              <a:rPr lang="en-US">
                <a:ea typeface="+mn-lt"/>
                <a:cs typeface="+mn-lt"/>
              </a:rPr>
              <a:t>Out-of-Country Incoming House Officers that don't have a Social Security Card, must submit the Letter/Receipt they received from the Social Security Office when they applied</a:t>
            </a:r>
          </a:p>
          <a:p>
            <a:pPr lvl="3"/>
            <a:r>
              <a:rPr lang="en-US">
                <a:ea typeface="+mn-lt"/>
                <a:cs typeface="+mn-lt"/>
              </a:rPr>
              <a:t>This Letter/Receipt must be included in the New Hire Packet</a:t>
            </a:r>
          </a:p>
          <a:p>
            <a:pPr lvl="3"/>
            <a:r>
              <a:rPr lang="en-US">
                <a:ea typeface="+mn-lt"/>
                <a:cs typeface="+mn-lt"/>
              </a:rPr>
              <a:t>Once they receive their Social Security Card, a Color copy must be sent to the GME office and to Human Resources</a:t>
            </a:r>
          </a:p>
          <a:p>
            <a:pPr lvl="2"/>
            <a:r>
              <a:rPr lang="en-US">
                <a:ea typeface="+mn-lt"/>
                <a:cs typeface="+mn-lt"/>
              </a:rPr>
              <a:t>Incoming House Officers will have to resubmit, to Program Coordinator, any forms that are not included in the Packet;  any forms that are incomplete; and any forms that do not have a wet signature (electronic signatures not accepted)</a:t>
            </a:r>
          </a:p>
          <a:p>
            <a:endParaRPr lang="en-US">
              <a:ea typeface="+mn-lt"/>
              <a:cs typeface="+mn-lt"/>
            </a:endParaRPr>
          </a:p>
          <a:p>
            <a:endParaRPr lang="en-US">
              <a:cs typeface="Calibri"/>
            </a:endParaRPr>
          </a:p>
          <a:p>
            <a:endParaRPr lang="en-US">
              <a:cs typeface="Calibri"/>
            </a:endParaRPr>
          </a:p>
          <a:p>
            <a:endParaRPr lang="en-US">
              <a:cs typeface="Calibri"/>
            </a:endParaRPr>
          </a:p>
          <a:p>
            <a:pPr marL="0" indent="0">
              <a:buNone/>
            </a:pPr>
            <a:endParaRPr lang="en-US">
              <a:cs typeface="Calibri"/>
            </a:endParaRPr>
          </a:p>
          <a:p>
            <a:endParaRPr lang="en-US">
              <a:cs typeface="Calibri"/>
            </a:endParaRPr>
          </a:p>
          <a:p>
            <a:pPr lvl="3"/>
            <a:endParaRPr lang="en-US">
              <a:cs typeface="Calibri"/>
            </a:endParaRPr>
          </a:p>
          <a:p>
            <a:pPr lvl="2"/>
            <a:endParaRPr lang="en-US">
              <a:cs typeface="Calibri"/>
            </a:endParaRPr>
          </a:p>
        </p:txBody>
      </p:sp>
    </p:spTree>
    <p:extLst>
      <p:ext uri="{BB962C8B-B14F-4D97-AF65-F5344CB8AC3E}">
        <p14:creationId xmlns:p14="http://schemas.microsoft.com/office/powerpoint/2010/main" val="4592611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9F8F5-EBD6-4833-9E0B-5CD79A5AD694}"/>
              </a:ext>
            </a:extLst>
          </p:cNvPr>
          <p:cNvSpPr>
            <a:spLocks noGrp="1"/>
          </p:cNvSpPr>
          <p:nvPr>
            <p:ph type="title"/>
          </p:nvPr>
        </p:nvSpPr>
        <p:spPr/>
        <p:txBody>
          <a:bodyPr/>
          <a:lstStyle/>
          <a:p>
            <a:r>
              <a:rPr lang="en-US">
                <a:cs typeface="Calibri"/>
              </a:rPr>
              <a:t>New Hire Packet</a:t>
            </a:r>
            <a:endParaRPr lang="en-US"/>
          </a:p>
        </p:txBody>
      </p:sp>
      <p:sp>
        <p:nvSpPr>
          <p:cNvPr id="3" name="Content Placeholder 2">
            <a:extLst>
              <a:ext uri="{FF2B5EF4-FFF2-40B4-BE49-F238E27FC236}">
                <a16:creationId xmlns:a16="http://schemas.microsoft.com/office/drawing/2014/main" id="{0CFACFE5-77CE-48B4-9EC5-7F8A21C104CA}"/>
              </a:ext>
            </a:extLst>
          </p:cNvPr>
          <p:cNvSpPr>
            <a:spLocks noGrp="1"/>
          </p:cNvSpPr>
          <p:nvPr>
            <p:ph idx="1"/>
          </p:nvPr>
        </p:nvSpPr>
        <p:spPr/>
        <p:txBody>
          <a:bodyPr vert="horz" lIns="91440" tIns="45720" rIns="91440" bIns="45720" rtlCol="0" anchor="t">
            <a:normAutofit lnSpcReduction="10000"/>
          </a:bodyPr>
          <a:lstStyle/>
          <a:p>
            <a:r>
              <a:rPr lang="en-US">
                <a:ea typeface="+mn-lt"/>
                <a:cs typeface="+mn-lt"/>
              </a:rPr>
              <a:t>Program Coordinators send the reviewed, completed, and signed New Hire Packet to the Yolanda Lundsgaard in the GME Office before or by </a:t>
            </a:r>
            <a:r>
              <a:rPr lang="en-US" b="1">
                <a:ea typeface="+mn-lt"/>
                <a:cs typeface="+mn-lt"/>
              </a:rPr>
              <a:t>May 31, 2024</a:t>
            </a:r>
            <a:endParaRPr lang="en-US" b="1">
              <a:cs typeface="Calibri"/>
            </a:endParaRPr>
          </a:p>
          <a:p>
            <a:pPr lvl="1"/>
            <a:r>
              <a:rPr lang="en-US">
                <a:cs typeface="Calibri"/>
              </a:rPr>
              <a:t> Tape any Voided Checks to the separate "Direct Deposit Cancelled Check" page (if not taped) - Do not paperclip or staple to the Direct Deposit Form. A Completed bank direct deposit form is accepted in lieu of a voided check. </a:t>
            </a:r>
            <a:endParaRPr lang="en-US">
              <a:ea typeface="Calibri"/>
              <a:cs typeface="Calibri"/>
            </a:endParaRPr>
          </a:p>
          <a:p>
            <a:pPr lvl="1"/>
            <a:r>
              <a:rPr lang="en-US" b="1">
                <a:cs typeface="Calibri"/>
              </a:rPr>
              <a:t>Do Not Hold completed packets</a:t>
            </a:r>
            <a:r>
              <a:rPr lang="en-US">
                <a:cs typeface="Calibri"/>
              </a:rPr>
              <a:t>, send packets to the GME office once the packet is completed – </a:t>
            </a:r>
            <a:r>
              <a:rPr lang="en-US" b="1">
                <a:cs typeface="Calibri"/>
              </a:rPr>
              <a:t>DO NOT </a:t>
            </a:r>
            <a:r>
              <a:rPr lang="en-US">
                <a:cs typeface="Calibri"/>
              </a:rPr>
              <a:t>wait until the last week or last day in May to send multiple packets.</a:t>
            </a:r>
            <a:endParaRPr lang="en-US">
              <a:ea typeface="Calibri"/>
              <a:cs typeface="Calibri"/>
            </a:endParaRPr>
          </a:p>
          <a:p>
            <a:pPr marL="457200" lvl="1" indent="0">
              <a:buNone/>
            </a:pPr>
            <a:endParaRPr lang="en-US">
              <a:ea typeface="+mn-lt"/>
              <a:cs typeface="+mn-lt"/>
            </a:endParaRPr>
          </a:p>
          <a:p>
            <a:pPr lvl="1"/>
            <a:endParaRPr lang="en-US">
              <a:cs typeface="Calibri"/>
            </a:endParaRPr>
          </a:p>
        </p:txBody>
      </p:sp>
    </p:spTree>
    <p:extLst>
      <p:ext uri="{BB962C8B-B14F-4D97-AF65-F5344CB8AC3E}">
        <p14:creationId xmlns:p14="http://schemas.microsoft.com/office/powerpoint/2010/main" val="3323689604"/>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ce103bb2-26e4-4432-b4c4-0552ce98cd7c">
      <UserInfo>
        <DisplayName>Hoehn, Cheryl D.</DisplayName>
        <AccountId>36</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8FC6CA915225C4BB9F3585CD0332040" ma:contentTypeVersion="8" ma:contentTypeDescription="Create a new document." ma:contentTypeScope="" ma:versionID="d966c6c594562c52fead078994fe4f52">
  <xsd:schema xmlns:xsd="http://www.w3.org/2001/XMLSchema" xmlns:xs="http://www.w3.org/2001/XMLSchema" xmlns:p="http://schemas.microsoft.com/office/2006/metadata/properties" xmlns:ns2="975e37a8-7f5f-4888-af20-2bf05acb12f4" xmlns:ns3="ce103bb2-26e4-4432-b4c4-0552ce98cd7c" targetNamespace="http://schemas.microsoft.com/office/2006/metadata/properties" ma:root="true" ma:fieldsID="86d59ef99ba8c941fd6fa94c864d9163" ns2:_="" ns3:_="">
    <xsd:import namespace="975e37a8-7f5f-4888-af20-2bf05acb12f4"/>
    <xsd:import namespace="ce103bb2-26e4-4432-b4c4-0552ce98cd7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5e37a8-7f5f-4888-af20-2bf05acb12f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MediaServiceSearchProperties" ma:index="1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e103bb2-26e4-4432-b4c4-0552ce98cd7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BE2993B-24F6-4A79-883A-AC17B8FB06E5}">
  <ds:schemaRefs>
    <ds:schemaRef ds:uri="http://purl.org/dc/terms/"/>
    <ds:schemaRef ds:uri="http://schemas.openxmlformats.org/package/2006/metadata/core-properties"/>
    <ds:schemaRef ds:uri="http://purl.org/dc/dcmitype/"/>
    <ds:schemaRef ds:uri="http://schemas.microsoft.com/office/infopath/2007/PartnerControls"/>
    <ds:schemaRef ds:uri="ce103bb2-26e4-4432-b4c4-0552ce98cd7c"/>
    <ds:schemaRef ds:uri="http://schemas.microsoft.com/office/2006/documentManagement/types"/>
    <ds:schemaRef ds:uri="http://purl.org/dc/elements/1.1/"/>
    <ds:schemaRef ds:uri="http://schemas.microsoft.com/office/2006/metadata/properties"/>
    <ds:schemaRef ds:uri="975e37a8-7f5f-4888-af20-2bf05acb12f4"/>
    <ds:schemaRef ds:uri="http://www.w3.org/XML/1998/namespace"/>
  </ds:schemaRefs>
</ds:datastoreItem>
</file>

<file path=customXml/itemProps2.xml><?xml version="1.0" encoding="utf-8"?>
<ds:datastoreItem xmlns:ds="http://schemas.openxmlformats.org/officeDocument/2006/customXml" ds:itemID="{8724905A-9B5A-4D54-8735-DBEE949CD2F7}">
  <ds:schemaRefs>
    <ds:schemaRef ds:uri="975e37a8-7f5f-4888-af20-2bf05acb12f4"/>
    <ds:schemaRef ds:uri="ce103bb2-26e4-4432-b4c4-0552ce98cd7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A6B18675-EF8C-4C71-9995-77928E8FD05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1494</Words>
  <Application>Microsoft Office PowerPoint</Application>
  <PresentationFormat>Widescreen</PresentationFormat>
  <Paragraphs>157</Paragraphs>
  <Slides>22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Arial,Sans-Serif</vt:lpstr>
      <vt:lpstr>Calibri</vt:lpstr>
      <vt:lpstr>Courier New</vt:lpstr>
      <vt:lpstr>Courier New,monospace</vt:lpstr>
      <vt:lpstr>Times New Roman</vt:lpstr>
      <vt:lpstr>1_Office Theme</vt:lpstr>
      <vt:lpstr>Program Coordinator Meeting</vt:lpstr>
      <vt:lpstr>Drug Testing</vt:lpstr>
      <vt:lpstr>PowerPoint Presentation</vt:lpstr>
      <vt:lpstr>ECFMG - TPL Educational Commission for Foreign Medical Graduates (ECFMG) Training Program Liaison with J-1 Physicians in training program</vt:lpstr>
      <vt:lpstr>New Hire Paperwork</vt:lpstr>
      <vt:lpstr>New Hire Paperwork</vt:lpstr>
      <vt:lpstr>New Hire Packet</vt:lpstr>
      <vt:lpstr>New Hire Packet</vt:lpstr>
      <vt:lpstr>New Hire Packet</vt:lpstr>
      <vt:lpstr>Internal Transfer and Faculty Becoming House Officer Check Lists</vt:lpstr>
      <vt:lpstr>New Hire Paperwork – Site Onboarding</vt:lpstr>
      <vt:lpstr>New Hire Paperwork – Site Onboarding</vt:lpstr>
      <vt:lpstr>Malpractice Coverage </vt:lpstr>
      <vt:lpstr>Diplomas</vt:lpstr>
      <vt:lpstr>Leave: FMLA/ACGME &amp; PM-20 Parental Care Leave</vt:lpstr>
      <vt:lpstr>Confirm Site Directors </vt:lpstr>
      <vt:lpstr>BLS/ACLS/PALS</vt:lpstr>
      <vt:lpstr>Orientation/Onboarding </vt:lpstr>
      <vt:lpstr>LCMC Onboarding Information </vt:lpstr>
      <vt:lpstr>New Coordinator Meetup Thursday</vt:lpstr>
      <vt:lpstr>Spring Training Calendar </vt:lpstr>
      <vt:lpstr>External Trainings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Blakemore, Sara B.</dc:creator>
  <cp:lastModifiedBy>Blakemore, Sara B.</cp:lastModifiedBy>
  <cp:revision>49</cp:revision>
  <dcterms:created xsi:type="dcterms:W3CDTF">2022-02-14T16:44:31Z</dcterms:created>
  <dcterms:modified xsi:type="dcterms:W3CDTF">2024-03-26T14:09:21Z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0x010100E8FC6CA915225C4BB9F3585CD0332040</vt:lpwstr>
  </property>
</Properties>
</file>