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337" r:id="rId6"/>
    <p:sldId id="338" r:id="rId7"/>
    <p:sldId id="336" r:id="rId8"/>
    <p:sldId id="316" r:id="rId9"/>
    <p:sldId id="308" r:id="rId10"/>
    <p:sldId id="317" r:id="rId11"/>
    <p:sldId id="319" r:id="rId12"/>
    <p:sldId id="325" r:id="rId13"/>
    <p:sldId id="326" r:id="rId14"/>
    <p:sldId id="327" r:id="rId15"/>
    <p:sldId id="331" r:id="rId16"/>
    <p:sldId id="323" r:id="rId17"/>
    <p:sldId id="313" r:id="rId18"/>
    <p:sldId id="333" r:id="rId19"/>
    <p:sldId id="321" r:id="rId20"/>
    <p:sldId id="328" r:id="rId21"/>
    <p:sldId id="329" r:id="rId22"/>
    <p:sldId id="330" r:id="rId23"/>
    <p:sldId id="301" r:id="rId24"/>
    <p:sldId id="335"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8D653-670A-4D24-A412-1DD0870EDC0B}" v="157" dt="2024-03-04T18:30:28.026"/>
    <p1510:client id="{343FF970-3A0D-4E74-9BA9-96E26B0C89DA}" v="25" dt="2024-03-04T18:46:27.312"/>
    <p1510:client id="{40789885-F406-2119-3E45-7A57788DAEE8}" v="97" dt="2024-03-04T17:43:58.096"/>
    <p1510:client id="{5C6446DA-749C-4814-B997-5CD2BA25BF10}" v="162" dt="2024-03-05T15:01:39.752"/>
    <p1510:client id="{A89F8862-2B67-46F3-9134-55226F25BB2E}" v="2" dt="2024-03-04T17:14:29.948"/>
    <p1510:client id="{B003ABE9-FED2-42E3-82C1-3160A1D93A2E}" v="15" dt="2024-03-06T16:14:00.724"/>
    <p1510:client id="{D3539388-9B18-42E4-8274-2FC0A3906605}" v="4" dt="2024-03-04T17:23:03.854"/>
    <p1510:client id="{FC43719F-3E7E-A7C7-92AC-080FA4EFDA49}" v="157" dt="2024-03-06T15:49:23.8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3/6/2024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sugme.atlassian.net/wiki/spaces/FORMDOCS/pages/27077060/Internal+Transfer+Checklis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sugme.atlassian.net/wiki/spaces/FORMDOCS/pages/2031726/Release+Data+To+LSU+Form" TargetMode="External"/><Relationship Id="rId2" Type="http://schemas.openxmlformats.org/officeDocument/2006/relationships/hyperlink" Target="https://lsugme.atlassian.net/wiki/spaces/FORMDOCS/pages/37191681/DIO+Transfer+Approval+Packet"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lsugme.atlassian.net/wiki/spaces/FORMDOCS/pages/2031762/House+Officers+Becoming+Faculty+Spreadsheet"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mailto:%3cBGalle@lsuhsc.edu"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sugme.atlassian.net/wiki/spaces/FORMDOCS/pages/27104576/Faculty+Becoming+House+Officer+Checklis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nrmp.org/wp-content/uploads/2023/06/2024-Match-Week-and-SOAP-Schedule.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edschool.lsuhsc.edu/medical_education/graduate/RotationSites/Logon.aspx?ReturnUrl=%2fmedical_education%2fgraduate%2fRotationSites%2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file:///T:\GME\MASTER%20DOCUMENTS\AY%202024-2025\Academic%20Year%202024-2025%20Paperwork%20Time-Line.pdf" TargetMode="External"/><Relationship Id="rId2" Type="http://schemas.openxmlformats.org/officeDocument/2006/relationships/hyperlink" Target="https://lsugme.atlassian.net/wiki/spaces/FORMDOCS/pages/2031770/Malpractice+For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sugme.atlassian.net/wiki/spaces/FORMDOCS/pages/903118888/Incoming+House+Officer+Checklis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p:txBody>
          <a:bodyPr/>
          <a:lstStyle/>
          <a:p>
            <a:r>
              <a:rPr lang="en-US">
                <a:cs typeface="Calibri"/>
              </a:rPr>
              <a:t>Program Coordinator Meeting</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p:txBody>
          <a:bodyPr vert="horz" lIns="91440" tIns="45720" rIns="91440" bIns="45720" rtlCol="0" anchor="t">
            <a:normAutofit/>
          </a:bodyPr>
          <a:lstStyle/>
          <a:p>
            <a:r>
              <a:rPr lang="en-US">
                <a:cs typeface="Calibri"/>
              </a:rPr>
              <a:t>March 5, 2024</a:t>
            </a:r>
          </a:p>
        </p:txBody>
      </p:sp>
    </p:spTree>
    <p:extLst>
      <p:ext uri="{BB962C8B-B14F-4D97-AF65-F5344CB8AC3E}">
        <p14:creationId xmlns:p14="http://schemas.microsoft.com/office/powerpoint/2010/main" val="4156491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253389" y="193294"/>
            <a:ext cx="11033392" cy="1525109"/>
          </a:xfrm>
        </p:spPr>
        <p:txBody>
          <a:bodyPr>
            <a:normAutofit/>
          </a:bodyPr>
          <a:lstStyle/>
          <a:p>
            <a:r>
              <a:rPr lang="en-US">
                <a:cs typeface="Calibri"/>
              </a:rPr>
              <a:t>Off-Cycle  &amp; Exceptions Tab Cont'd</a:t>
            </a:r>
            <a:endParaRPr lang="en-US">
              <a:ea typeface="+mj-lt"/>
              <a:cs typeface="+mj-lt"/>
            </a:endParaRP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653669" y="1655286"/>
            <a:ext cx="10893843" cy="4470092"/>
          </a:xfrm>
        </p:spPr>
        <p:txBody>
          <a:bodyPr vert="horz" lIns="91440" tIns="45720" rIns="91440" bIns="45720" rtlCol="0" anchor="t">
            <a:normAutofit fontScale="62500" lnSpcReduction="20000"/>
          </a:bodyPr>
          <a:lstStyle/>
          <a:p>
            <a:pPr algn="l">
              <a:buChar char="•"/>
            </a:pPr>
            <a:r>
              <a:rPr lang="en-US" dirty="0">
                <a:solidFill>
                  <a:schemeClr val="tx1"/>
                </a:solidFill>
                <a:ea typeface="+mn-lt"/>
                <a:cs typeface="+mn-lt"/>
              </a:rPr>
              <a:t>House Officers that will be listed when the Off-Cycle &amp; Exceptions Tab is select are:</a:t>
            </a:r>
          </a:p>
          <a:p>
            <a:pPr lvl="2" indent="-457200" algn="l">
              <a:buFont typeface="Wingdings" panose="020B0604020202020204" pitchFamily="34" charset="0"/>
              <a:buChar char="§"/>
            </a:pPr>
            <a:r>
              <a:rPr lang="en-US" dirty="0">
                <a:solidFill>
                  <a:schemeClr val="tx1"/>
                </a:solidFill>
                <a:ea typeface="+mn-lt"/>
                <a:cs typeface="+mn-lt"/>
              </a:rPr>
              <a:t>House Officers Promoting Off-cycle (do not Promote July 1)</a:t>
            </a:r>
            <a:endParaRPr lang="en-US" dirty="0">
              <a:solidFill>
                <a:schemeClr val="tx1"/>
              </a:solidFill>
              <a:cs typeface="Calibri"/>
            </a:endParaRPr>
          </a:p>
          <a:p>
            <a:pPr lvl="2" indent="-457200" algn="l">
              <a:buFont typeface="Wingdings" panose="020B0604020202020204" pitchFamily="34" charset="0"/>
              <a:buChar char="§"/>
            </a:pPr>
            <a:r>
              <a:rPr lang="en-US" dirty="0">
                <a:solidFill>
                  <a:schemeClr val="tx1"/>
                </a:solidFill>
                <a:ea typeface="+mn-lt"/>
                <a:cs typeface="+mn-lt"/>
              </a:rPr>
              <a:t>House Officers Terminating Off-Cycle (do not terminate June 30)</a:t>
            </a:r>
            <a:endParaRPr lang="en-US" dirty="0">
              <a:solidFill>
                <a:schemeClr val="tx1"/>
              </a:solidFill>
              <a:cs typeface="Calibri"/>
            </a:endParaRPr>
          </a:p>
          <a:p>
            <a:pPr lvl="2" indent="-457200" algn="l">
              <a:buFont typeface="Wingdings" panose="020B0604020202020204" pitchFamily="34" charset="0"/>
              <a:buChar char="§"/>
            </a:pPr>
            <a:r>
              <a:rPr lang="en-US" dirty="0">
                <a:solidFill>
                  <a:schemeClr val="tx1"/>
                </a:solidFill>
                <a:ea typeface="+mn-lt"/>
                <a:cs typeface="+mn-lt"/>
              </a:rPr>
              <a:t>House Officers Transferring Without Promoting (House Officer level remains the same or changes to a lower House Officer level)</a:t>
            </a:r>
            <a:endParaRPr lang="en-US" dirty="0">
              <a:solidFill>
                <a:schemeClr val="tx1"/>
              </a:solidFill>
              <a:cs typeface="Calibri"/>
            </a:endParaRPr>
          </a:p>
          <a:p>
            <a:pPr lvl="2" indent="-457200" algn="l">
              <a:buFont typeface="Wingdings" panose="020B0604020202020204" pitchFamily="34" charset="0"/>
              <a:buChar char="§"/>
            </a:pPr>
            <a:r>
              <a:rPr lang="en-US" dirty="0">
                <a:solidFill>
                  <a:schemeClr val="tx1"/>
                </a:solidFill>
                <a:ea typeface="+mn-lt"/>
                <a:cs typeface="+mn-lt"/>
              </a:rPr>
              <a:t>House Officers Graduating without Termination (becoming Faculty appointed Chief Resident or other Faculty appointment).</a:t>
            </a:r>
            <a:endParaRPr lang="en-US" dirty="0">
              <a:solidFill>
                <a:schemeClr val="tx1"/>
              </a:solidFill>
              <a:cs typeface="Calibri"/>
            </a:endParaRPr>
          </a:p>
          <a:p>
            <a:pPr algn="l">
              <a:buChar char="•"/>
            </a:pPr>
            <a:endParaRPr lang="en-US">
              <a:solidFill>
                <a:schemeClr val="tx1"/>
              </a:solidFill>
              <a:ea typeface="+mn-lt"/>
              <a:cs typeface="+mn-lt"/>
            </a:endParaRPr>
          </a:p>
          <a:p>
            <a:pPr algn="l">
              <a:buChar char="•"/>
            </a:pPr>
            <a:r>
              <a:rPr lang="en-US" dirty="0">
                <a:solidFill>
                  <a:schemeClr val="tx1"/>
                </a:solidFill>
                <a:ea typeface="+mn-lt"/>
                <a:cs typeface="+mn-lt"/>
              </a:rPr>
              <a:t>The Off-Cycle Spreadsheet is not a downloadable Spreadsheet like the Promotion and Termination Spreadsheet.  It is a list of the House Officers in the Program that fit one of the criteria above</a:t>
            </a:r>
            <a:endParaRPr lang="en-US" dirty="0">
              <a:solidFill>
                <a:schemeClr val="tx1"/>
              </a:solidFill>
              <a:cs typeface="Calibri"/>
            </a:endParaRPr>
          </a:p>
          <a:p>
            <a:pPr algn="l">
              <a:buChar char="•"/>
            </a:pPr>
            <a:endParaRPr lang="en-US">
              <a:solidFill>
                <a:schemeClr val="tx1"/>
              </a:solidFill>
              <a:cs typeface="Calibri"/>
            </a:endParaRPr>
          </a:p>
          <a:p>
            <a:pPr algn="l">
              <a:buChar char="•"/>
            </a:pPr>
            <a:r>
              <a:rPr lang="en-US" dirty="0">
                <a:solidFill>
                  <a:schemeClr val="tx1"/>
                </a:solidFill>
                <a:ea typeface="+mn-lt"/>
                <a:cs typeface="+mn-lt"/>
              </a:rPr>
              <a:t>Print the list of off-cycle House Officers that is generated in Landscape Format, sign, and submit the List to Yolanda Lundsgaard, in the GME Office, by the due date.</a:t>
            </a:r>
          </a:p>
          <a:p>
            <a:pPr algn="l"/>
            <a:endParaRPr lang="en-US" sz="4300">
              <a:solidFill>
                <a:schemeClr val="tx1"/>
              </a:solidFill>
              <a:cs typeface="Calibri"/>
            </a:endParaRPr>
          </a:p>
          <a:p>
            <a:pPr algn="l"/>
            <a:r>
              <a:rPr lang="en-US" sz="2000" b="1" dirty="0">
                <a:solidFill>
                  <a:schemeClr val="tx1"/>
                </a:solidFill>
                <a:cs typeface="Calibri"/>
              </a:rPr>
              <a:t>If there are no off-cycle House Officers in the program, no spreadsheet/list is needed.</a:t>
            </a:r>
            <a:endParaRPr lang="en-US" sz="2000" b="1" dirty="0">
              <a:solidFill>
                <a:schemeClr val="tx1"/>
              </a:solidFill>
              <a:ea typeface="Calibri"/>
              <a:cs typeface="Calibri"/>
            </a:endParaRPr>
          </a:p>
          <a:p>
            <a:pPr algn="l">
              <a:buChar char="•"/>
            </a:pPr>
            <a:endParaRPr lang="en-US" sz="2000">
              <a:solidFill>
                <a:schemeClr val="tx1"/>
              </a:solidFill>
              <a:cs typeface="Calibri"/>
            </a:endParaRPr>
          </a:p>
          <a:p>
            <a:pPr algn="l">
              <a:buChar char="•"/>
            </a:pPr>
            <a:endParaRPr lang="en-US">
              <a:solidFill>
                <a:schemeClr val="tx1"/>
              </a:solidFill>
              <a:cs typeface="Calibri"/>
            </a:endParaRPr>
          </a:p>
          <a:p>
            <a:pPr algn="l">
              <a:buChar char="•"/>
            </a:pPr>
            <a:endParaRPr lang="en-US">
              <a:solidFill>
                <a:schemeClr val="tx1"/>
              </a:solidFill>
              <a:cs typeface="Calibri"/>
            </a:endParaRPr>
          </a:p>
          <a:p>
            <a:pPr marL="457200" indent="-457200" algn="l">
              <a:buChar char="•"/>
            </a:pPr>
            <a:endParaRPr lang="en-US">
              <a:solidFill>
                <a:schemeClr val="tx1"/>
              </a:solidFill>
              <a:cs typeface="Calibri"/>
            </a:endParaRPr>
          </a:p>
        </p:txBody>
      </p:sp>
    </p:spTree>
    <p:extLst>
      <p:ext uri="{BB962C8B-B14F-4D97-AF65-F5344CB8AC3E}">
        <p14:creationId xmlns:p14="http://schemas.microsoft.com/office/powerpoint/2010/main" val="1422243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253389" y="193294"/>
            <a:ext cx="11033392" cy="1525109"/>
          </a:xfrm>
        </p:spPr>
        <p:txBody>
          <a:bodyPr>
            <a:normAutofit/>
          </a:bodyPr>
          <a:lstStyle/>
          <a:p>
            <a:r>
              <a:rPr lang="en-US">
                <a:cs typeface="Calibri"/>
              </a:rPr>
              <a:t>Off-Cycle  &amp; Exceptions Cont'd</a:t>
            </a:r>
            <a:endParaRPr lang="en-US">
              <a:ea typeface="+mj-lt"/>
              <a:cs typeface="+mj-lt"/>
            </a:endParaRP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653669" y="1655286"/>
            <a:ext cx="10893843" cy="4470092"/>
          </a:xfrm>
        </p:spPr>
        <p:txBody>
          <a:bodyPr vert="horz" lIns="91440" tIns="45720" rIns="91440" bIns="45720" rtlCol="0" anchor="t">
            <a:normAutofit fontScale="70000" lnSpcReduction="20000"/>
          </a:bodyPr>
          <a:lstStyle/>
          <a:p>
            <a:pPr algn="l">
              <a:buChar char="•"/>
            </a:pPr>
            <a:r>
              <a:rPr lang="en-US">
                <a:solidFill>
                  <a:schemeClr val="tx1"/>
                </a:solidFill>
                <a:ea typeface="+mn-lt"/>
                <a:cs typeface="+mn-lt"/>
              </a:rPr>
              <a:t>Contracts for Off-Cycle House Officers Must match the training dates for each house Officer level he/she will be during their training time</a:t>
            </a:r>
            <a:endParaRPr lang="en-US">
              <a:solidFill>
                <a:schemeClr val="tx1"/>
              </a:solidFill>
              <a:cs typeface="Calibri"/>
            </a:endParaRPr>
          </a:p>
          <a:p>
            <a:pPr algn="l">
              <a:buChar char="•"/>
            </a:pPr>
            <a:endParaRPr lang="en-US">
              <a:solidFill>
                <a:schemeClr val="tx1"/>
              </a:solidFill>
              <a:ea typeface="+mn-lt"/>
              <a:cs typeface="+mn-lt"/>
            </a:endParaRPr>
          </a:p>
          <a:p>
            <a:pPr algn="l">
              <a:buChar char="•"/>
            </a:pPr>
            <a:r>
              <a:rPr lang="en-US">
                <a:solidFill>
                  <a:schemeClr val="tx1"/>
                </a:solidFill>
                <a:ea typeface="+mn-lt"/>
                <a:cs typeface="+mn-lt"/>
              </a:rPr>
              <a:t>Paper PER 3s are Required for these Off-Cycle House Officers: </a:t>
            </a:r>
            <a:endParaRPr lang="en-US">
              <a:solidFill>
                <a:schemeClr val="tx1"/>
              </a:solidFill>
              <a:cs typeface="Calibri"/>
            </a:endParaRPr>
          </a:p>
          <a:p>
            <a:pPr lvl="2" indent="-457200" algn="l">
              <a:buChar char="•"/>
            </a:pPr>
            <a:r>
              <a:rPr lang="en-US">
                <a:solidFill>
                  <a:schemeClr val="tx1"/>
                </a:solidFill>
                <a:ea typeface="+mn-lt"/>
                <a:cs typeface="+mn-lt"/>
              </a:rPr>
              <a:t>House Officers Promoting Off-Cycle  (not promoting July 1)</a:t>
            </a:r>
          </a:p>
          <a:p>
            <a:pPr lvl="2" indent="-457200" algn="l">
              <a:buChar char="•"/>
            </a:pPr>
            <a:r>
              <a:rPr lang="en-US">
                <a:solidFill>
                  <a:schemeClr val="tx1"/>
                </a:solidFill>
                <a:ea typeface="+mn-lt"/>
                <a:cs typeface="+mn-lt"/>
              </a:rPr>
              <a:t>House Officers Transferring and Promoting, or Transferring and Not Promoting Off-cycle (Action is not for July 1)</a:t>
            </a:r>
            <a:endParaRPr lang="en-US">
              <a:solidFill>
                <a:schemeClr val="tx1"/>
              </a:solidFill>
              <a:cs typeface="Calibri"/>
            </a:endParaRPr>
          </a:p>
          <a:p>
            <a:pPr algn="l"/>
            <a:endParaRPr lang="en-US">
              <a:solidFill>
                <a:schemeClr val="tx1"/>
              </a:solidFill>
              <a:cs typeface="Calibri"/>
            </a:endParaRPr>
          </a:p>
          <a:p>
            <a:pPr algn="l">
              <a:buChar char="•"/>
            </a:pPr>
            <a:r>
              <a:rPr lang="en-US">
                <a:solidFill>
                  <a:schemeClr val="tx1"/>
                </a:solidFill>
                <a:ea typeface="+mn-lt"/>
                <a:cs typeface="+mn-lt"/>
              </a:rPr>
              <a:t>Electronic PER 3s for House Officers Terminating Off-Cycle:</a:t>
            </a:r>
            <a:endParaRPr lang="en-US">
              <a:solidFill>
                <a:schemeClr val="tx1"/>
              </a:solidFill>
              <a:cs typeface="Calibri"/>
            </a:endParaRPr>
          </a:p>
          <a:p>
            <a:pPr lvl="2" indent="-457200" algn="l">
              <a:buChar char="•"/>
            </a:pPr>
            <a:r>
              <a:rPr lang="en-US">
                <a:solidFill>
                  <a:schemeClr val="tx1"/>
                </a:solidFill>
                <a:ea typeface="+mn-lt"/>
                <a:cs typeface="+mn-lt"/>
              </a:rPr>
              <a:t>Request Department/Section Business Manager Submit an Electronic PER 3 in the PS HCM Production Database</a:t>
            </a:r>
            <a:endParaRPr lang="en-US">
              <a:solidFill>
                <a:schemeClr val="tx1"/>
              </a:solidFill>
              <a:cs typeface="Calibri"/>
            </a:endParaRPr>
          </a:p>
          <a:p>
            <a:pPr lvl="2" indent="-457200" algn="l">
              <a:buChar char="•"/>
            </a:pPr>
            <a:r>
              <a:rPr lang="en-US">
                <a:solidFill>
                  <a:schemeClr val="tx1"/>
                </a:solidFill>
                <a:ea typeface="+mn-lt"/>
                <a:cs typeface="+mn-lt"/>
              </a:rPr>
              <a:t>If the House Officer is resigning his/her position, a Resignation letter must be attached to the electronic PER 3.</a:t>
            </a:r>
          </a:p>
          <a:p>
            <a:pPr lvl="1" indent="-457200" algn="l">
              <a:buChar char="•"/>
            </a:pPr>
            <a:endParaRPr lang="en-US">
              <a:solidFill>
                <a:schemeClr val="tx1"/>
              </a:solidFill>
              <a:ea typeface="+mn-lt"/>
              <a:cs typeface="+mn-lt"/>
            </a:endParaRPr>
          </a:p>
          <a:p>
            <a:pPr algn="l">
              <a:buChar char="•"/>
            </a:pPr>
            <a:r>
              <a:rPr lang="en-US">
                <a:solidFill>
                  <a:schemeClr val="tx1"/>
                </a:solidFill>
                <a:ea typeface="+mn-lt"/>
                <a:cs typeface="+mn-lt"/>
              </a:rPr>
              <a:t>All PER 3s for Off-Cycle House Officers MUST be submitted at least ONE MONTH before their Off-Cycle Promotion, Transfer or Termination Date (Includes Paper &amp; Electronic PER 3s)</a:t>
            </a:r>
            <a:endParaRPr lang="en-US">
              <a:solidFill>
                <a:schemeClr val="tx1"/>
              </a:solidFill>
              <a:cs typeface="Calibri"/>
            </a:endParaRPr>
          </a:p>
          <a:p>
            <a:pPr algn="l">
              <a:buChar char="•"/>
            </a:pPr>
            <a:endParaRPr lang="en-US">
              <a:solidFill>
                <a:schemeClr val="tx1"/>
              </a:solidFill>
              <a:cs typeface="Calibri"/>
            </a:endParaRPr>
          </a:p>
        </p:txBody>
      </p:sp>
    </p:spTree>
    <p:extLst>
      <p:ext uri="{BB962C8B-B14F-4D97-AF65-F5344CB8AC3E}">
        <p14:creationId xmlns:p14="http://schemas.microsoft.com/office/powerpoint/2010/main" val="1294663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124859" y="193294"/>
            <a:ext cx="11161922" cy="1525109"/>
          </a:xfrm>
        </p:spPr>
        <p:txBody>
          <a:bodyPr>
            <a:normAutofit/>
          </a:bodyPr>
          <a:lstStyle/>
          <a:p>
            <a:r>
              <a:rPr lang="en-US" dirty="0">
                <a:ea typeface="+mj-lt"/>
                <a:cs typeface="+mj-lt"/>
              </a:rPr>
              <a:t>Transfer Spreadsheet – Internal Transfer</a:t>
            </a:r>
            <a:r>
              <a:rPr lang="en-US" sz="4000" dirty="0">
                <a:ea typeface="+mj-lt"/>
                <a:cs typeface="+mj-lt"/>
              </a:rPr>
              <a:t>s</a:t>
            </a:r>
            <a:br>
              <a:rPr lang="en-US" sz="4000" dirty="0">
                <a:ea typeface="+mj-lt"/>
                <a:cs typeface="+mj-lt"/>
              </a:rPr>
            </a:br>
            <a:r>
              <a:rPr lang="en-US" sz="4000" dirty="0">
                <a:ea typeface="+mj-lt"/>
                <a:cs typeface="+mj-lt"/>
              </a:rPr>
              <a:t> </a:t>
            </a:r>
            <a:r>
              <a:rPr lang="en-US" sz="2000" dirty="0">
                <a:ea typeface="+mj-lt"/>
                <a:cs typeface="+mj-lt"/>
              </a:rPr>
              <a:t>Transfer Spreadsheet is Due to Yolanda Lundsgaard by </a:t>
            </a:r>
            <a:r>
              <a:rPr lang="en-US" sz="1500" b="1" dirty="0">
                <a:ea typeface="+mj-lt"/>
                <a:cs typeface="+mj-lt"/>
              </a:rPr>
              <a:t>March 28, 2024</a:t>
            </a:r>
            <a:endParaRPr lang="en-US" sz="1500" dirty="0">
              <a:ea typeface="+mj-lt"/>
              <a:cs typeface="+mj-lt"/>
            </a:endParaRPr>
          </a:p>
          <a:p>
            <a:endParaRPr lang="en-US" sz="2000" dirty="0">
              <a:ea typeface="Calibri"/>
              <a:cs typeface="Calibri"/>
            </a:endParaRP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251154" y="1433783"/>
            <a:ext cx="6203525" cy="4460911"/>
          </a:xfrm>
        </p:spPr>
        <p:txBody>
          <a:bodyPr vert="horz" lIns="91440" tIns="45720" rIns="91440" bIns="45720" rtlCol="0" anchor="t">
            <a:normAutofit fontScale="85000" lnSpcReduction="20000"/>
          </a:bodyPr>
          <a:lstStyle/>
          <a:p>
            <a:pPr algn="l"/>
            <a:r>
              <a:rPr lang="en-US">
                <a:ea typeface="+mn-lt"/>
                <a:cs typeface="+mn-lt"/>
                <a:hlinkClick r:id="rId2"/>
              </a:rPr>
              <a:t>AY Forms</a:t>
            </a:r>
            <a:endParaRPr lang="en-US">
              <a:solidFill>
                <a:srgbClr val="898989"/>
              </a:solidFill>
              <a:ea typeface="+mn-lt"/>
              <a:cs typeface="+mn-lt"/>
            </a:endParaRPr>
          </a:p>
          <a:p>
            <a:pPr marL="457200" indent="-457200" algn="l">
              <a:buChar char="•"/>
            </a:pPr>
            <a:r>
              <a:rPr lang="en-US">
                <a:solidFill>
                  <a:schemeClr val="tx1"/>
                </a:solidFill>
                <a:ea typeface="+mn-lt"/>
                <a:cs typeface="+mn-lt"/>
              </a:rPr>
              <a:t>House Officer Training record is correct in New Innovations</a:t>
            </a:r>
          </a:p>
          <a:p>
            <a:pPr marL="457200" indent="-457200" algn="l">
              <a:buChar char="•"/>
            </a:pPr>
            <a:r>
              <a:rPr lang="en-US">
                <a:solidFill>
                  <a:schemeClr val="tx1"/>
                </a:solidFill>
                <a:ea typeface="+mn-lt"/>
                <a:cs typeface="+mn-lt"/>
              </a:rPr>
              <a:t>Transfer Spreadsheet includes All House Officers Transferring from one LSU Program to another LSU Program, with or without promotion on July 1</a:t>
            </a:r>
            <a:endParaRPr lang="en-US">
              <a:solidFill>
                <a:schemeClr val="tx1"/>
              </a:solidFill>
              <a:cs typeface="Calibri"/>
            </a:endParaRPr>
          </a:p>
          <a:p>
            <a:pPr marL="457200" indent="-457200" algn="l">
              <a:buFont typeface="Arial" panose="020B0604020202020204" pitchFamily="34" charset="0"/>
              <a:buChar char="•"/>
            </a:pPr>
            <a:r>
              <a:rPr lang="en-US">
                <a:solidFill>
                  <a:schemeClr val="tx1"/>
                </a:solidFill>
                <a:ea typeface="+mn-lt"/>
                <a:cs typeface="+mn-lt"/>
              </a:rPr>
              <a:t>Only Transfers INTO your program are shown</a:t>
            </a:r>
          </a:p>
          <a:p>
            <a:pPr marL="457200" indent="-457200" algn="l">
              <a:buFont typeface="Arial,Sans-Serif" panose="020B0604020202020204" pitchFamily="34" charset="0"/>
              <a:buChar char="•"/>
            </a:pPr>
            <a:r>
              <a:rPr lang="en-US">
                <a:solidFill>
                  <a:schemeClr val="tx1"/>
                </a:solidFill>
                <a:ea typeface="+mn-lt"/>
                <a:cs typeface="+mn-lt"/>
              </a:rPr>
              <a:t>Print Spreadsheet in Portrait Format ONLY</a:t>
            </a:r>
          </a:p>
          <a:p>
            <a:pPr algn="l"/>
            <a:endParaRPr lang="en-US">
              <a:solidFill>
                <a:srgbClr val="898989"/>
              </a:solidFill>
              <a:cs typeface="Calibri"/>
            </a:endParaRPr>
          </a:p>
          <a:p>
            <a:pPr marL="457200" indent="-457200" algn="l">
              <a:buChar char="•"/>
            </a:pPr>
            <a:endParaRPr lang="en-US">
              <a:solidFill>
                <a:srgbClr val="000000"/>
              </a:solidFill>
              <a:cs typeface="Calibri"/>
            </a:endParaRPr>
          </a:p>
          <a:p>
            <a:pPr algn="l"/>
            <a:endParaRPr lang="en-US">
              <a:solidFill>
                <a:srgbClr val="898989"/>
              </a:solidFill>
              <a:cs typeface="Calibri"/>
            </a:endParaRPr>
          </a:p>
          <a:p>
            <a:pPr algn="l">
              <a:buChar char="•"/>
            </a:pPr>
            <a:endParaRPr lang="en-US">
              <a:solidFill>
                <a:srgbClr val="000000"/>
              </a:solidFill>
              <a:cs typeface="Calibri"/>
            </a:endParaRPr>
          </a:p>
        </p:txBody>
      </p:sp>
      <p:pic>
        <p:nvPicPr>
          <p:cNvPr id="5" name="Picture 5" descr="Table&#10;&#10;Description automatically generated">
            <a:extLst>
              <a:ext uri="{FF2B5EF4-FFF2-40B4-BE49-F238E27FC236}">
                <a16:creationId xmlns:a16="http://schemas.microsoft.com/office/drawing/2014/main" id="{4859A6DA-28A9-4A4A-348D-97D1CF221238}"/>
              </a:ext>
            </a:extLst>
          </p:cNvPr>
          <p:cNvPicPr>
            <a:picLocks noChangeAspect="1"/>
          </p:cNvPicPr>
          <p:nvPr/>
        </p:nvPicPr>
        <p:blipFill>
          <a:blip r:embed="rId3"/>
          <a:stretch>
            <a:fillRect/>
          </a:stretch>
        </p:blipFill>
        <p:spPr>
          <a:xfrm>
            <a:off x="6592737" y="1514385"/>
            <a:ext cx="5321948" cy="4557360"/>
          </a:xfrm>
          <a:prstGeom prst="rect">
            <a:avLst/>
          </a:prstGeom>
        </p:spPr>
      </p:pic>
    </p:spTree>
    <p:extLst>
      <p:ext uri="{BB962C8B-B14F-4D97-AF65-F5344CB8AC3E}">
        <p14:creationId xmlns:p14="http://schemas.microsoft.com/office/powerpoint/2010/main" val="3919826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923581" y="248378"/>
            <a:ext cx="10363200" cy="1470025"/>
          </a:xfrm>
        </p:spPr>
        <p:txBody>
          <a:bodyPr/>
          <a:lstStyle/>
          <a:p>
            <a:r>
              <a:rPr lang="en-US">
                <a:ea typeface="+mj-lt"/>
                <a:cs typeface="+mj-lt"/>
              </a:rPr>
              <a:t> Transfer Spreadsheet Cont'd</a:t>
            </a: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919909" y="1370683"/>
            <a:ext cx="10363555" cy="4491742"/>
          </a:xfrm>
        </p:spPr>
        <p:txBody>
          <a:bodyPr vert="horz" lIns="91440" tIns="45720" rIns="91440" bIns="45720" rtlCol="0" anchor="t">
            <a:normAutofit fontScale="92500" lnSpcReduction="20000"/>
          </a:bodyPr>
          <a:lstStyle/>
          <a:p>
            <a:pPr marL="457200" indent="-457200" algn="l">
              <a:buChar char="•"/>
            </a:pPr>
            <a:r>
              <a:rPr lang="en-US">
                <a:solidFill>
                  <a:schemeClr val="tx1"/>
                </a:solidFill>
                <a:ea typeface="+mn-lt"/>
                <a:cs typeface="+mn-lt"/>
              </a:rPr>
              <a:t>Internal Transfers include House Officers in Programs in New Orleans, Baton Rouge, Bogalusa, Lafayette, and Lake Charles</a:t>
            </a:r>
            <a:endParaRPr lang="en-US">
              <a:solidFill>
                <a:schemeClr val="tx1"/>
              </a:solidFill>
              <a:cs typeface="Calibri"/>
            </a:endParaRPr>
          </a:p>
          <a:p>
            <a:pPr marL="457200" indent="-457200" algn="l">
              <a:buChar char="•"/>
            </a:pPr>
            <a:r>
              <a:rPr lang="en-US">
                <a:solidFill>
                  <a:schemeClr val="tx1"/>
                </a:solidFill>
                <a:ea typeface="+mn-lt"/>
                <a:cs typeface="+mn-lt"/>
              </a:rPr>
              <a:t>House Officer Transfers not effective July 1, Require a paper PER 3 to Transfer and Promote or Change Title</a:t>
            </a:r>
            <a:endParaRPr lang="en-US">
              <a:solidFill>
                <a:schemeClr val="tx1"/>
              </a:solidFill>
              <a:cs typeface="Calibri"/>
            </a:endParaRPr>
          </a:p>
          <a:p>
            <a:pPr marL="914400" lvl="1" indent="-457200" algn="l">
              <a:buChar char="•"/>
            </a:pPr>
            <a:r>
              <a:rPr lang="en-US">
                <a:solidFill>
                  <a:schemeClr val="tx1"/>
                </a:solidFill>
                <a:ea typeface="+mn-lt"/>
                <a:cs typeface="+mn-lt"/>
              </a:rPr>
              <a:t>Paper PER 3s MUST be submitted to Yolanda Lundsgaard at least ONE MONTH prior to Transfer and/or Promotion Date</a:t>
            </a:r>
          </a:p>
          <a:p>
            <a:pPr marL="457200" indent="-457200" algn="l">
              <a:buChar char="•"/>
            </a:pPr>
            <a:r>
              <a:rPr lang="en-US">
                <a:solidFill>
                  <a:schemeClr val="tx1"/>
                </a:solidFill>
                <a:ea typeface="+mn-lt"/>
                <a:cs typeface="+mn-lt"/>
              </a:rPr>
              <a:t>Internal Transfer Check list is found in Knowledge Base</a:t>
            </a:r>
            <a:r>
              <a:rPr lang="en-US">
                <a:solidFill>
                  <a:srgbClr val="898989"/>
                </a:solidFill>
                <a:ea typeface="+mn-lt"/>
                <a:cs typeface="+mn-lt"/>
              </a:rPr>
              <a:t> </a:t>
            </a:r>
          </a:p>
          <a:p>
            <a:pPr algn="l"/>
            <a:endParaRPr lang="en-US">
              <a:solidFill>
                <a:srgbClr val="898989"/>
              </a:solidFill>
              <a:cs typeface="Calibri"/>
            </a:endParaRPr>
          </a:p>
          <a:p>
            <a:pPr marL="457200" indent="-457200" algn="l">
              <a:buFont typeface="Arial" panose="020B0604020202020204" pitchFamily="34" charset="0"/>
              <a:buChar char="•"/>
            </a:pPr>
            <a:r>
              <a:rPr lang="en-US">
                <a:solidFill>
                  <a:schemeClr val="tx1"/>
                </a:solidFill>
                <a:cs typeface="Calibri"/>
              </a:rPr>
              <a:t>Do Not download, sign and send a blank spreadsheet.  If there are no House Officers transferring to the program, no spreadsheet is needed.</a:t>
            </a:r>
            <a:endParaRPr lang="en-US" sz="1300">
              <a:solidFill>
                <a:schemeClr val="tx1"/>
              </a:solidFill>
              <a:cs typeface="Calibri"/>
            </a:endParaRPr>
          </a:p>
          <a:p>
            <a:pPr marL="457200" indent="-457200" algn="l">
              <a:buFont typeface="Arial,Sans-Serif" panose="020B0604020202020204" pitchFamily="34" charset="0"/>
              <a:buChar char="•"/>
            </a:pPr>
            <a:endParaRPr lang="en-US" sz="1300">
              <a:solidFill>
                <a:schemeClr val="tx1"/>
              </a:solidFill>
              <a:cs typeface="Calibri"/>
            </a:endParaRPr>
          </a:p>
          <a:p>
            <a:pPr marL="457200" indent="-457200" algn="l">
              <a:buFont typeface="Arial,Sans-Serif" panose="020B0604020202020204" pitchFamily="34" charset="0"/>
              <a:buChar char="•"/>
            </a:pPr>
            <a:endParaRPr lang="en-US" sz="1300">
              <a:solidFill>
                <a:schemeClr val="tx1"/>
              </a:solidFill>
              <a:cs typeface="Calibri"/>
            </a:endParaRPr>
          </a:p>
          <a:p>
            <a:pPr marL="457200" indent="-457200" algn="l">
              <a:buChar char="•"/>
            </a:pPr>
            <a:endParaRPr lang="en-US">
              <a:solidFill>
                <a:schemeClr val="tx1"/>
              </a:solidFill>
              <a:cs typeface="Calibri"/>
            </a:endParaRPr>
          </a:p>
          <a:p>
            <a:pPr algn="l"/>
            <a:endParaRPr lang="en-US">
              <a:solidFill>
                <a:schemeClr val="tx1"/>
              </a:solidFill>
              <a:cs typeface="Calibri"/>
            </a:endParaRPr>
          </a:p>
        </p:txBody>
      </p:sp>
    </p:spTree>
    <p:extLst>
      <p:ext uri="{BB962C8B-B14F-4D97-AF65-F5344CB8AC3E}">
        <p14:creationId xmlns:p14="http://schemas.microsoft.com/office/powerpoint/2010/main" val="3292915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9F8F5-EBD6-4833-9E0B-5CD79A5AD694}"/>
              </a:ext>
            </a:extLst>
          </p:cNvPr>
          <p:cNvSpPr>
            <a:spLocks noGrp="1"/>
          </p:cNvSpPr>
          <p:nvPr>
            <p:ph type="title"/>
          </p:nvPr>
        </p:nvSpPr>
        <p:spPr/>
        <p:txBody>
          <a:bodyPr>
            <a:normAutofit/>
          </a:bodyPr>
          <a:lstStyle/>
          <a:p>
            <a:r>
              <a:rPr lang="en-US">
                <a:cs typeface="Calibri"/>
              </a:rPr>
              <a:t>Internal Transfer Checklist</a:t>
            </a:r>
          </a:p>
        </p:txBody>
      </p:sp>
      <p:sp>
        <p:nvSpPr>
          <p:cNvPr id="3" name="Content Placeholder 2">
            <a:extLst>
              <a:ext uri="{FF2B5EF4-FFF2-40B4-BE49-F238E27FC236}">
                <a16:creationId xmlns:a16="http://schemas.microsoft.com/office/drawing/2014/main" id="{0CFACFE5-77CE-48B4-9EC5-7F8A21C104CA}"/>
              </a:ext>
            </a:extLst>
          </p:cNvPr>
          <p:cNvSpPr>
            <a:spLocks noGrp="1"/>
          </p:cNvSpPr>
          <p:nvPr>
            <p:ph idx="1"/>
          </p:nvPr>
        </p:nvSpPr>
        <p:spPr>
          <a:xfrm>
            <a:off x="178279" y="1423434"/>
            <a:ext cx="5922662" cy="4415183"/>
          </a:xfrm>
        </p:spPr>
        <p:txBody>
          <a:bodyPr vert="horz" lIns="91440" tIns="45720" rIns="91440" bIns="45720" rtlCol="0" anchor="t">
            <a:normAutofit/>
          </a:bodyPr>
          <a:lstStyle/>
          <a:p>
            <a:r>
              <a:rPr lang="en-US" dirty="0">
                <a:ea typeface="+mn-lt"/>
                <a:cs typeface="+mn-lt"/>
                <a:hlinkClick r:id="rId2"/>
              </a:rPr>
              <a:t>Internal Transfer Checklist - Knowledge Base</a:t>
            </a:r>
            <a:r>
              <a:rPr lang="en-US" dirty="0">
                <a:ea typeface="+mn-lt"/>
                <a:cs typeface="+mn-lt"/>
              </a:rPr>
              <a:t> </a:t>
            </a:r>
          </a:p>
          <a:p>
            <a:r>
              <a:rPr lang="en-US" b="1">
                <a:cs typeface="Calibri"/>
              </a:rPr>
              <a:t>Due May 31, 2024</a:t>
            </a:r>
          </a:p>
          <a:p>
            <a:r>
              <a:rPr lang="en-US" sz="2800" dirty="0">
                <a:cs typeface="Calibri"/>
              </a:rPr>
              <a:t>The Training Program the House Officer is transferring into is responsible for submitting the transfer paperwork</a:t>
            </a:r>
            <a:endParaRPr lang="en-US" sz="2800" dirty="0">
              <a:ea typeface="Calibri"/>
              <a:cs typeface="Calibri"/>
            </a:endParaRPr>
          </a:p>
          <a:p>
            <a:endParaRPr lang="en-US" b="1">
              <a:cs typeface="Calibri"/>
            </a:endParaRPr>
          </a:p>
        </p:txBody>
      </p:sp>
      <p:pic>
        <p:nvPicPr>
          <p:cNvPr id="4" name="Picture 4">
            <a:extLst>
              <a:ext uri="{FF2B5EF4-FFF2-40B4-BE49-F238E27FC236}">
                <a16:creationId xmlns:a16="http://schemas.microsoft.com/office/drawing/2014/main" id="{3522921F-892B-96A1-483D-AA020AF0FE55}"/>
              </a:ext>
            </a:extLst>
          </p:cNvPr>
          <p:cNvPicPr>
            <a:picLocks noChangeAspect="1"/>
          </p:cNvPicPr>
          <p:nvPr/>
        </p:nvPicPr>
        <p:blipFill>
          <a:blip r:embed="rId3"/>
          <a:stretch>
            <a:fillRect/>
          </a:stretch>
        </p:blipFill>
        <p:spPr>
          <a:xfrm>
            <a:off x="6522445" y="1070295"/>
            <a:ext cx="4258885" cy="5508856"/>
          </a:xfrm>
          <a:prstGeom prst="rect">
            <a:avLst/>
          </a:prstGeom>
        </p:spPr>
      </p:pic>
    </p:spTree>
    <p:extLst>
      <p:ext uri="{BB962C8B-B14F-4D97-AF65-F5344CB8AC3E}">
        <p14:creationId xmlns:p14="http://schemas.microsoft.com/office/powerpoint/2010/main" val="242000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923581" y="373482"/>
            <a:ext cx="10363200" cy="1174324"/>
          </a:xfrm>
        </p:spPr>
        <p:txBody>
          <a:bodyPr/>
          <a:lstStyle/>
          <a:p>
            <a:r>
              <a:rPr lang="en-US">
                <a:ea typeface="+mj-lt"/>
                <a:cs typeface="+mj-lt"/>
              </a:rPr>
              <a:t> External Transfers</a:t>
            </a: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203402" y="1165967"/>
            <a:ext cx="11694211" cy="4875081"/>
          </a:xfrm>
        </p:spPr>
        <p:txBody>
          <a:bodyPr vert="horz" lIns="91440" tIns="45720" rIns="91440" bIns="45720" rtlCol="0" anchor="t">
            <a:normAutofit fontScale="55000" lnSpcReduction="20000"/>
          </a:bodyPr>
          <a:lstStyle/>
          <a:p>
            <a:pPr algn="l">
              <a:buChar char="•"/>
            </a:pPr>
            <a:r>
              <a:rPr lang="en-US" u="sng">
                <a:solidFill>
                  <a:schemeClr val="tx1"/>
                </a:solidFill>
                <a:ea typeface="+mn-lt"/>
                <a:cs typeface="+mn-lt"/>
              </a:rPr>
              <a:t>External Transfers Include:</a:t>
            </a:r>
            <a:r>
              <a:rPr lang="en-US">
                <a:solidFill>
                  <a:schemeClr val="tx1"/>
                </a:solidFill>
                <a:ea typeface="+mn-lt"/>
                <a:cs typeface="+mn-lt"/>
              </a:rPr>
              <a:t> </a:t>
            </a:r>
          </a:p>
          <a:p>
            <a:pPr lvl="1" algn="l">
              <a:buChar char="•"/>
            </a:pPr>
            <a:r>
              <a:rPr lang="en-US">
                <a:solidFill>
                  <a:schemeClr val="tx1"/>
                </a:solidFill>
                <a:ea typeface="+mn-lt"/>
                <a:cs typeface="+mn-lt"/>
              </a:rPr>
              <a:t>Applicants transferring from a non-LSU Training Program into an LSU Training Program</a:t>
            </a:r>
          </a:p>
          <a:p>
            <a:pPr lvl="1" algn="l">
              <a:buChar char="•"/>
            </a:pPr>
            <a:r>
              <a:rPr lang="en-US">
                <a:solidFill>
                  <a:schemeClr val="tx1"/>
                </a:solidFill>
                <a:ea typeface="+mn-lt"/>
                <a:cs typeface="+mn-lt"/>
              </a:rPr>
              <a:t>Applicants that did not Match into a Training Program during a Match or Soap Process.</a:t>
            </a:r>
          </a:p>
          <a:p>
            <a:pPr lvl="1" algn="l"/>
            <a:endParaRPr lang="en-US">
              <a:solidFill>
                <a:schemeClr val="tx1"/>
              </a:solidFill>
              <a:ea typeface="+mn-lt"/>
              <a:cs typeface="+mn-lt"/>
            </a:endParaRPr>
          </a:p>
          <a:p>
            <a:pPr algn="l">
              <a:buChar char="•"/>
            </a:pPr>
            <a:r>
              <a:rPr lang="en-US">
                <a:solidFill>
                  <a:schemeClr val="tx1"/>
                </a:solidFill>
                <a:ea typeface="+mn-lt"/>
                <a:cs typeface="+mn-lt"/>
              </a:rPr>
              <a:t>An External Transfer, that has previous residency/fellowship training could be entering into the same Specialty or into a different specialty</a:t>
            </a:r>
            <a:endParaRPr lang="en-US">
              <a:solidFill>
                <a:schemeClr val="tx1"/>
              </a:solidFill>
              <a:ea typeface="Calibri"/>
              <a:cs typeface="Calibri"/>
            </a:endParaRPr>
          </a:p>
          <a:p>
            <a:pPr lvl="1" algn="l">
              <a:buChar char="•"/>
            </a:pPr>
            <a:endParaRPr lang="en-US">
              <a:solidFill>
                <a:schemeClr val="tx1"/>
              </a:solidFill>
              <a:ea typeface="+mn-lt"/>
              <a:cs typeface="+mn-lt"/>
            </a:endParaRPr>
          </a:p>
          <a:p>
            <a:pPr algn="l">
              <a:buChar char="•"/>
            </a:pPr>
            <a:r>
              <a:rPr lang="en-US">
                <a:solidFill>
                  <a:schemeClr val="tx1"/>
                </a:solidFill>
                <a:ea typeface="+mn-lt"/>
                <a:cs typeface="+mn-lt"/>
              </a:rPr>
              <a:t>The DIO Transfer Packet Must be completed for External Transfers.  The DIO Transfer Packet and Form to release information to LSU is found in Knowledge Base</a:t>
            </a:r>
          </a:p>
          <a:p>
            <a:pPr marL="0" lvl="1" algn="l"/>
            <a:r>
              <a:rPr lang="en-US">
                <a:ea typeface="+mn-lt"/>
                <a:cs typeface="+mn-lt"/>
                <a:hlinkClick r:id="rId2"/>
              </a:rPr>
              <a:t>https://lsugme.atlassian.net/wiki/spaces/FORMDOCS/pages/37191681/DIO+Transfer+Approval+Packet</a:t>
            </a:r>
            <a:endParaRPr lang="en-US">
              <a:cs typeface="Calibri"/>
            </a:endParaRPr>
          </a:p>
          <a:p>
            <a:pPr marL="0" lvl="1" algn="l"/>
            <a:r>
              <a:rPr lang="en-US">
                <a:solidFill>
                  <a:srgbClr val="898989"/>
                </a:solidFill>
                <a:ea typeface="+mn-lt"/>
                <a:cs typeface="+mn-lt"/>
              </a:rPr>
              <a:t> </a:t>
            </a:r>
          </a:p>
          <a:p>
            <a:pPr lvl="2" indent="-457200" algn="l">
              <a:buFont typeface="Wingdings" panose="020B0604020202020204" pitchFamily="34" charset="0"/>
              <a:buChar char="§"/>
            </a:pPr>
            <a:r>
              <a:rPr lang="en-US" sz="1800">
                <a:solidFill>
                  <a:schemeClr val="tx1"/>
                </a:solidFill>
                <a:ea typeface="+mn-lt"/>
                <a:cs typeface="+mn-lt"/>
              </a:rPr>
              <a:t>If a Program Director is interested in an external transfer applicant:  Contact Dr. Becky Frey, Yolanda Lundsgaard or Dr. Engel before downloading the DIO Transfer Packet and "Release of Information to LSU" form.  Requests for an </a:t>
            </a:r>
            <a:r>
              <a:rPr lang="en-US" sz="1800" i="1">
                <a:solidFill>
                  <a:schemeClr val="tx1"/>
                </a:solidFill>
                <a:ea typeface="+mn-lt"/>
                <a:cs typeface="+mn-lt"/>
              </a:rPr>
              <a:t>Exceptional Candidate </a:t>
            </a:r>
            <a:r>
              <a:rPr lang="en-US" sz="1800" u="sng">
                <a:solidFill>
                  <a:schemeClr val="tx1"/>
                </a:solidFill>
                <a:ea typeface="+mn-lt"/>
                <a:cs typeface="+mn-lt"/>
              </a:rPr>
              <a:t>must be </a:t>
            </a:r>
            <a:r>
              <a:rPr lang="en-US" sz="1800">
                <a:solidFill>
                  <a:schemeClr val="tx1"/>
                </a:solidFill>
                <a:ea typeface="+mn-lt"/>
                <a:cs typeface="+mn-lt"/>
              </a:rPr>
              <a:t>discussed with Dr. Frey.</a:t>
            </a:r>
          </a:p>
          <a:p>
            <a:pPr marL="0" lvl="1" algn="l"/>
            <a:endParaRPr lang="en-US" sz="1800">
              <a:solidFill>
                <a:schemeClr val="tx1"/>
              </a:solidFill>
              <a:ea typeface="+mn-lt"/>
              <a:cs typeface="+mn-lt"/>
            </a:endParaRPr>
          </a:p>
          <a:p>
            <a:pPr lvl="2" indent="-457200" algn="l">
              <a:buFont typeface="Wingdings" panose="020B0604020202020204" pitchFamily="34" charset="0"/>
              <a:buChar char="§"/>
            </a:pPr>
            <a:r>
              <a:rPr lang="en-US" sz="1800">
                <a:solidFill>
                  <a:schemeClr val="tx1"/>
                </a:solidFill>
                <a:ea typeface="+mn-lt"/>
                <a:cs typeface="+mn-lt"/>
              </a:rPr>
              <a:t>External Transfer Applicants must sign and give to the LSU program Director or Program Coordinator, the 'Release of information to LSU' form for each contact that the LSU program Director will reach out to and request the applicants training record.  The form is found in Knowledge Base; </a:t>
            </a:r>
            <a:r>
              <a:rPr lang="en-US" sz="1800">
                <a:solidFill>
                  <a:schemeClr val="tx1"/>
                </a:solidFill>
                <a:ea typeface="+mn-lt"/>
                <a:cs typeface="+mn-lt"/>
                <a:hlinkClick r:id="rId3">
                  <a:extLst>
                    <a:ext uri="{A12FA001-AC4F-418D-AE19-62706E023703}">
                      <ahyp:hlinkClr xmlns:ahyp="http://schemas.microsoft.com/office/drawing/2018/hyperlinkcolor" val="tx"/>
                    </a:ext>
                  </a:extLst>
                </a:hlinkClick>
              </a:rPr>
              <a:t>https://lsugme.atlassian.net/wiki/spaces/FORMDOCS/pages/2031726/Release+Data+To+LSU+Form</a:t>
            </a:r>
            <a:endParaRPr lang="en-US" sz="1800">
              <a:solidFill>
                <a:schemeClr val="tx1"/>
              </a:solidFill>
              <a:ea typeface="+mn-lt"/>
              <a:cs typeface="+mn-lt"/>
            </a:endParaRPr>
          </a:p>
          <a:p>
            <a:pPr marL="0" lvl="1" algn="l"/>
            <a:endParaRPr lang="en-US" sz="1800">
              <a:solidFill>
                <a:schemeClr val="tx1"/>
              </a:solidFill>
              <a:ea typeface="+mn-lt"/>
              <a:cs typeface="+mn-lt"/>
            </a:endParaRPr>
          </a:p>
          <a:p>
            <a:pPr lvl="2" indent="-457200" algn="l">
              <a:buFont typeface="Wingdings" panose="020B0604020202020204" pitchFamily="34" charset="0"/>
              <a:buChar char="§"/>
            </a:pPr>
            <a:r>
              <a:rPr lang="en-US" sz="1800">
                <a:solidFill>
                  <a:schemeClr val="tx1"/>
                </a:solidFill>
                <a:ea typeface="+mn-lt"/>
                <a:cs typeface="+mn-lt"/>
              </a:rPr>
              <a:t>The </a:t>
            </a:r>
            <a:r>
              <a:rPr lang="en-US" sz="1800" b="1" u="sng">
                <a:solidFill>
                  <a:schemeClr val="tx1"/>
                </a:solidFill>
                <a:ea typeface="+mn-lt"/>
                <a:cs typeface="+mn-lt"/>
              </a:rPr>
              <a:t>Completed</a:t>
            </a:r>
            <a:r>
              <a:rPr lang="en-US" sz="1800">
                <a:solidFill>
                  <a:schemeClr val="tx1"/>
                </a:solidFill>
                <a:ea typeface="+mn-lt"/>
                <a:cs typeface="+mn-lt"/>
              </a:rPr>
              <a:t> DIO Transfer Packet is Submitted to the GME Office for Review (submit to Dr. Becky Frey and Yolanda Lundsgaard)</a:t>
            </a:r>
            <a:endParaRPr lang="en-US" sz="1800">
              <a:solidFill>
                <a:schemeClr val="tx1"/>
              </a:solidFill>
              <a:cs typeface="Calibri"/>
            </a:endParaRPr>
          </a:p>
          <a:p>
            <a:pPr marL="0" lvl="1" algn="l"/>
            <a:endParaRPr lang="en-US" sz="1800">
              <a:solidFill>
                <a:schemeClr val="tx1"/>
              </a:solidFill>
              <a:ea typeface="+mn-lt"/>
              <a:cs typeface="+mn-lt"/>
            </a:endParaRPr>
          </a:p>
          <a:p>
            <a:pPr lvl="2" indent="-457200" algn="l">
              <a:buFont typeface="Wingdings" panose="020B0604020202020204" pitchFamily="34" charset="0"/>
              <a:buChar char="§"/>
            </a:pPr>
            <a:r>
              <a:rPr lang="en-US" sz="1800">
                <a:solidFill>
                  <a:schemeClr val="tx1"/>
                </a:solidFill>
                <a:ea typeface="+mn-lt"/>
                <a:cs typeface="+mn-lt"/>
              </a:rPr>
              <a:t>Programs </a:t>
            </a:r>
            <a:r>
              <a:rPr lang="en-US" sz="1800" b="1" u="sng">
                <a:solidFill>
                  <a:schemeClr val="tx1"/>
                </a:solidFill>
                <a:ea typeface="+mn-lt"/>
                <a:cs typeface="+mn-lt"/>
              </a:rPr>
              <a:t>Cannot </a:t>
            </a:r>
            <a:r>
              <a:rPr lang="en-US" sz="1800">
                <a:solidFill>
                  <a:schemeClr val="tx1"/>
                </a:solidFill>
                <a:ea typeface="+mn-lt"/>
                <a:cs typeface="+mn-lt"/>
              </a:rPr>
              <a:t>offer the position to an External Transfer until Dr. Engel has approved the DIO Transfer Packet</a:t>
            </a:r>
            <a:endParaRPr lang="en-US" sz="1800">
              <a:solidFill>
                <a:schemeClr val="tx1"/>
              </a:solidFill>
              <a:cs typeface="Calibri"/>
            </a:endParaRPr>
          </a:p>
          <a:p>
            <a:pPr marL="0" lvl="1" algn="l"/>
            <a:endParaRPr lang="en-US" sz="1800">
              <a:solidFill>
                <a:schemeClr val="tx1"/>
              </a:solidFill>
              <a:ea typeface="+mn-lt"/>
              <a:cs typeface="+mn-lt"/>
            </a:endParaRPr>
          </a:p>
          <a:p>
            <a:pPr lvl="2" indent="-457200" algn="l">
              <a:buFont typeface="Wingdings" panose="020B0604020202020204" pitchFamily="34" charset="0"/>
              <a:buChar char="§"/>
            </a:pPr>
            <a:r>
              <a:rPr lang="en-US" sz="1800">
                <a:solidFill>
                  <a:schemeClr val="tx1"/>
                </a:solidFill>
                <a:ea typeface="+mn-lt"/>
                <a:cs typeface="+mn-lt"/>
              </a:rPr>
              <a:t>Once Approved, the GME Office will notify the Program Director and Program Coordinator, and then an offer letter can be sent to the Applicant.  Exceptional Candidate Applicants must also be approved by GMEC and the Partner Hospitals.</a:t>
            </a:r>
            <a:endParaRPr lang="en-US" sz="1800">
              <a:solidFill>
                <a:schemeClr val="tx1"/>
              </a:solidFill>
              <a:cs typeface="Calibri"/>
            </a:endParaRPr>
          </a:p>
          <a:p>
            <a:pPr marL="914400" lvl="3" algn="l"/>
            <a:endParaRPr lang="en-US" sz="1400">
              <a:solidFill>
                <a:schemeClr val="tx1"/>
              </a:solidFill>
              <a:ea typeface="Calibri"/>
              <a:cs typeface="Calibri"/>
            </a:endParaRPr>
          </a:p>
          <a:p>
            <a:pPr marL="457200" indent="-457200" algn="l">
              <a:buChar char="•"/>
            </a:pPr>
            <a:endParaRPr lang="en-US">
              <a:solidFill>
                <a:schemeClr val="tx1"/>
              </a:solidFill>
              <a:ea typeface="Calibri"/>
              <a:cs typeface="Calibri"/>
            </a:endParaRPr>
          </a:p>
          <a:p>
            <a:pPr algn="l"/>
            <a:endParaRPr lang="en-US">
              <a:solidFill>
                <a:schemeClr val="tx1"/>
              </a:solidFill>
              <a:ea typeface="Calibri"/>
              <a:cs typeface="Calibri"/>
            </a:endParaRPr>
          </a:p>
        </p:txBody>
      </p:sp>
    </p:spTree>
    <p:extLst>
      <p:ext uri="{BB962C8B-B14F-4D97-AF65-F5344CB8AC3E}">
        <p14:creationId xmlns:p14="http://schemas.microsoft.com/office/powerpoint/2010/main" val="3183392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923581" y="248378"/>
            <a:ext cx="10363200" cy="1470025"/>
          </a:xfrm>
        </p:spPr>
        <p:txBody>
          <a:bodyPr/>
          <a:lstStyle/>
          <a:p>
            <a:r>
              <a:rPr lang="en-US" dirty="0">
                <a:ea typeface="+mj-lt"/>
                <a:cs typeface="+mj-lt"/>
              </a:rPr>
              <a:t>Termination Spreadsheet</a:t>
            </a:r>
            <a:br>
              <a:rPr lang="en-US" dirty="0">
                <a:ea typeface="+mj-lt"/>
                <a:cs typeface="+mj-lt"/>
              </a:rPr>
            </a:br>
            <a:r>
              <a:rPr lang="en-US" sz="2000" b="1" dirty="0">
                <a:cs typeface="Calibri"/>
              </a:rPr>
              <a:t>Due to Yolanda March 28. 2024</a:t>
            </a: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198617" y="1499484"/>
            <a:ext cx="5858270" cy="4056961"/>
          </a:xfrm>
        </p:spPr>
        <p:txBody>
          <a:bodyPr vert="horz" lIns="91440" tIns="45720" rIns="91440" bIns="45720" rtlCol="0" anchor="t">
            <a:normAutofit fontScale="77500" lnSpcReduction="20000"/>
          </a:bodyPr>
          <a:lstStyle/>
          <a:p>
            <a:pPr algn="l"/>
            <a:r>
              <a:rPr lang="en-US">
                <a:ea typeface="+mn-lt"/>
                <a:cs typeface="+mn-lt"/>
                <a:hlinkClick r:id="rId2"/>
              </a:rPr>
              <a:t>AY Forms</a:t>
            </a:r>
            <a:endParaRPr lang="en-US"/>
          </a:p>
          <a:p>
            <a:pPr marL="457200" indent="-457200" algn="l">
              <a:buChar char="•"/>
            </a:pPr>
            <a:r>
              <a:rPr lang="en-US">
                <a:solidFill>
                  <a:schemeClr val="tx1"/>
                </a:solidFill>
                <a:ea typeface="+mn-lt"/>
                <a:cs typeface="+mn-lt"/>
              </a:rPr>
              <a:t>House Officer Training record is correct in New Innovations</a:t>
            </a:r>
          </a:p>
          <a:p>
            <a:pPr algn="l"/>
            <a:endParaRPr lang="en-US">
              <a:solidFill>
                <a:schemeClr val="tx1"/>
              </a:solidFill>
              <a:ea typeface="+mn-lt"/>
              <a:cs typeface="+mn-lt"/>
            </a:endParaRPr>
          </a:p>
          <a:p>
            <a:pPr marL="457200" indent="-457200" algn="l">
              <a:buChar char="•"/>
            </a:pPr>
            <a:r>
              <a:rPr lang="en-US">
                <a:solidFill>
                  <a:schemeClr val="tx1"/>
                </a:solidFill>
                <a:ea typeface="+mn-lt"/>
                <a:cs typeface="+mn-lt"/>
              </a:rPr>
              <a:t>The Termination Spreadsheet is used to check that all House Officers Terminating June 30 are included in the PS automated Termination Process</a:t>
            </a:r>
            <a:endParaRPr lang="en-US">
              <a:solidFill>
                <a:schemeClr val="tx1"/>
              </a:solidFill>
              <a:cs typeface="Calibri"/>
            </a:endParaRPr>
          </a:p>
          <a:p>
            <a:pPr marL="457200" indent="-457200" algn="l">
              <a:buChar char="•"/>
            </a:pPr>
            <a:endParaRPr lang="en-US">
              <a:solidFill>
                <a:schemeClr val="tx1"/>
              </a:solidFill>
              <a:ea typeface="+mn-lt"/>
              <a:cs typeface="+mn-lt"/>
            </a:endParaRPr>
          </a:p>
          <a:p>
            <a:pPr marL="457200" indent="-457200" algn="l">
              <a:buChar char="•"/>
            </a:pPr>
            <a:r>
              <a:rPr lang="en-US">
                <a:solidFill>
                  <a:schemeClr val="tx1"/>
                </a:solidFill>
                <a:ea typeface="+mn-lt"/>
                <a:cs typeface="+mn-lt"/>
              </a:rPr>
              <a:t>Print Spreadsheet in Portrait Format ONLY</a:t>
            </a:r>
            <a:endParaRPr lang="en-US">
              <a:solidFill>
                <a:schemeClr val="tx1"/>
              </a:solidFill>
              <a:cs typeface="Calibri"/>
            </a:endParaRPr>
          </a:p>
          <a:p>
            <a:pPr marL="457200" indent="-457200" algn="l">
              <a:buChar char="•"/>
            </a:pPr>
            <a:endParaRPr lang="en-US">
              <a:solidFill>
                <a:schemeClr val="tx1"/>
              </a:solidFill>
              <a:cs typeface="Calibri"/>
            </a:endParaRPr>
          </a:p>
        </p:txBody>
      </p:sp>
      <p:pic>
        <p:nvPicPr>
          <p:cNvPr id="4" name="Picture 4" descr="Table&#10;&#10;Description automatically generated">
            <a:extLst>
              <a:ext uri="{FF2B5EF4-FFF2-40B4-BE49-F238E27FC236}">
                <a16:creationId xmlns:a16="http://schemas.microsoft.com/office/drawing/2014/main" id="{C6614A82-565A-E89C-E055-B95823B66E94}"/>
              </a:ext>
            </a:extLst>
          </p:cNvPr>
          <p:cNvPicPr>
            <a:picLocks noChangeAspect="1"/>
          </p:cNvPicPr>
          <p:nvPr/>
        </p:nvPicPr>
        <p:blipFill>
          <a:blip r:embed="rId3"/>
          <a:stretch>
            <a:fillRect/>
          </a:stretch>
        </p:blipFill>
        <p:spPr>
          <a:xfrm>
            <a:off x="5898880" y="1755344"/>
            <a:ext cx="6231080" cy="4676820"/>
          </a:xfrm>
          <a:prstGeom prst="rect">
            <a:avLst/>
          </a:prstGeom>
        </p:spPr>
      </p:pic>
    </p:spTree>
    <p:extLst>
      <p:ext uri="{BB962C8B-B14F-4D97-AF65-F5344CB8AC3E}">
        <p14:creationId xmlns:p14="http://schemas.microsoft.com/office/powerpoint/2010/main" val="1731554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253389" y="193294"/>
            <a:ext cx="11033392" cy="1525109"/>
          </a:xfrm>
        </p:spPr>
        <p:txBody>
          <a:bodyPr>
            <a:normAutofit/>
          </a:bodyPr>
          <a:lstStyle/>
          <a:p>
            <a:r>
              <a:rPr lang="en-US" dirty="0">
                <a:ea typeface="+mj-lt"/>
                <a:cs typeface="+mj-lt"/>
              </a:rPr>
              <a:t>House Officers Becoming Faculty Spreadsheet</a:t>
            </a:r>
            <a:br>
              <a:rPr lang="en-US" dirty="0">
                <a:ea typeface="+mj-lt"/>
                <a:cs typeface="+mj-lt"/>
              </a:rPr>
            </a:br>
            <a:r>
              <a:rPr lang="en-US" b="1" dirty="0">
                <a:ea typeface="+mj-lt"/>
                <a:cs typeface="+mj-lt"/>
              </a:rPr>
              <a:t> </a:t>
            </a:r>
            <a:r>
              <a:rPr lang="en-US" sz="2000" b="1" dirty="0">
                <a:ea typeface="+mj-lt"/>
                <a:cs typeface="+mj-lt"/>
              </a:rPr>
              <a:t>House Officer Becoming Faculty Spreadsheet is Due to Yolanda Lundsgaard by </a:t>
            </a:r>
            <a:r>
              <a:rPr lang="en-US" sz="1500" b="1" dirty="0">
                <a:ea typeface="+mj-lt"/>
                <a:cs typeface="+mj-lt"/>
              </a:rPr>
              <a:t>March 28, 2024</a:t>
            </a:r>
            <a:endParaRPr lang="en-US" sz="1500" dirty="0">
              <a:ea typeface="+mj-lt"/>
              <a:cs typeface="+mj-lt"/>
            </a:endParaRPr>
          </a:p>
          <a:p>
            <a:endParaRPr lang="en-US" sz="2000" b="1" dirty="0">
              <a:ea typeface="Calibri"/>
              <a:cs typeface="Calibri"/>
            </a:endParaRP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653669" y="1603916"/>
            <a:ext cx="10893843" cy="4234688"/>
          </a:xfrm>
        </p:spPr>
        <p:txBody>
          <a:bodyPr vert="horz" lIns="91440" tIns="45720" rIns="91440" bIns="45720" rtlCol="0" anchor="t">
            <a:normAutofit fontScale="55000" lnSpcReduction="20000"/>
          </a:bodyPr>
          <a:lstStyle/>
          <a:p>
            <a:pPr algn="l"/>
            <a:r>
              <a:rPr lang="en-US" dirty="0">
                <a:ea typeface="+mn-lt"/>
                <a:cs typeface="+mn-lt"/>
                <a:hlinkClick r:id="rId2"/>
              </a:rPr>
              <a:t>KB Page- House Officers becoming Faculty Spreadsheet</a:t>
            </a:r>
            <a:endParaRPr lang="en-US" dirty="0">
              <a:cs typeface="Calibri"/>
            </a:endParaRPr>
          </a:p>
          <a:p>
            <a:pPr algn="l"/>
            <a:endParaRPr lang="en-US">
              <a:solidFill>
                <a:srgbClr val="898989"/>
              </a:solidFill>
              <a:ea typeface="+mn-lt"/>
              <a:cs typeface="+mn-lt"/>
            </a:endParaRPr>
          </a:p>
          <a:p>
            <a:pPr lvl="1" indent="-457200" algn="l">
              <a:buChar char="•"/>
            </a:pPr>
            <a:r>
              <a:rPr lang="en-US" dirty="0">
                <a:solidFill>
                  <a:schemeClr val="tx1"/>
                </a:solidFill>
                <a:ea typeface="+mn-lt"/>
                <a:cs typeface="+mn-lt"/>
              </a:rPr>
              <a:t>Coordinator Completes the Spreadsheet found in the Link above in Knowledge Base 'House Officers Becoming Faculty Spreadsheet‘</a:t>
            </a:r>
            <a:endParaRPr lang="en-US" dirty="0">
              <a:solidFill>
                <a:schemeClr val="tx1"/>
              </a:solidFill>
              <a:cs typeface="Calibri"/>
            </a:endParaRPr>
          </a:p>
          <a:p>
            <a:pPr algn="l"/>
            <a:endParaRPr lang="en-US">
              <a:solidFill>
                <a:schemeClr val="tx1"/>
              </a:solidFill>
              <a:ea typeface="+mn-lt"/>
              <a:cs typeface="+mn-lt"/>
            </a:endParaRPr>
          </a:p>
          <a:p>
            <a:pPr lvl="1" indent="-457200" algn="l">
              <a:buChar char="•"/>
            </a:pPr>
            <a:r>
              <a:rPr lang="en-US" dirty="0">
                <a:solidFill>
                  <a:schemeClr val="tx1"/>
                </a:solidFill>
                <a:ea typeface="+mn-lt"/>
                <a:cs typeface="+mn-lt"/>
              </a:rPr>
              <a:t>Training Record in New Innovations should reflect outgoing status of “Faculty”.  Contact Natalie or Chris to set this up.</a:t>
            </a:r>
            <a:endParaRPr lang="en-US">
              <a:solidFill>
                <a:schemeClr val="tx1"/>
              </a:solidFill>
              <a:cs typeface="Calibri"/>
            </a:endParaRPr>
          </a:p>
          <a:p>
            <a:pPr algn="l"/>
            <a:endParaRPr lang="en-US">
              <a:solidFill>
                <a:schemeClr val="tx1"/>
              </a:solidFill>
              <a:ea typeface="+mn-lt"/>
              <a:cs typeface="+mn-lt"/>
            </a:endParaRPr>
          </a:p>
          <a:p>
            <a:pPr lvl="1" indent="-457200" algn="l">
              <a:buChar char="•"/>
            </a:pPr>
            <a:r>
              <a:rPr lang="en-US" dirty="0">
                <a:solidFill>
                  <a:schemeClr val="tx1"/>
                </a:solidFill>
                <a:ea typeface="+mn-lt"/>
                <a:cs typeface="+mn-lt"/>
              </a:rPr>
              <a:t>House Officers Becoming Faculty are also included on the Termination Spreadsheet.</a:t>
            </a:r>
            <a:endParaRPr lang="en-US" dirty="0">
              <a:solidFill>
                <a:schemeClr val="tx1"/>
              </a:solidFill>
              <a:cs typeface="Calibri"/>
            </a:endParaRPr>
          </a:p>
          <a:p>
            <a:pPr algn="l"/>
            <a:endParaRPr lang="en-US">
              <a:solidFill>
                <a:schemeClr val="tx1"/>
              </a:solidFill>
              <a:ea typeface="+mn-lt"/>
              <a:cs typeface="+mn-lt"/>
            </a:endParaRPr>
          </a:p>
          <a:p>
            <a:pPr lvl="1" indent="-457200" algn="l">
              <a:buChar char="•"/>
            </a:pPr>
            <a:r>
              <a:rPr lang="en-US" dirty="0">
                <a:solidFill>
                  <a:schemeClr val="tx1"/>
                </a:solidFill>
                <a:ea typeface="+mn-lt"/>
                <a:cs typeface="+mn-lt"/>
              </a:rPr>
              <a:t>Termination Reason on Termination Spreadsheet MUST be: 'Graduated </a:t>
            </a:r>
            <a:r>
              <a:rPr lang="en-US" dirty="0" err="1">
                <a:solidFill>
                  <a:schemeClr val="tx1"/>
                </a:solidFill>
                <a:ea typeface="+mn-lt"/>
                <a:cs typeface="+mn-lt"/>
              </a:rPr>
              <a:t>Con't</a:t>
            </a:r>
            <a:r>
              <a:rPr lang="en-US" dirty="0">
                <a:solidFill>
                  <a:schemeClr val="tx1"/>
                </a:solidFill>
                <a:ea typeface="+mn-lt"/>
                <a:cs typeface="+mn-lt"/>
              </a:rPr>
              <a:t> as Faculty'  (populates on the spreadsheet when the status in New Innovations is updated correctly)</a:t>
            </a:r>
          </a:p>
          <a:p>
            <a:pPr marL="0" lvl="1" algn="l"/>
            <a:endParaRPr lang="en-US">
              <a:solidFill>
                <a:schemeClr val="tx1"/>
              </a:solidFill>
              <a:ea typeface="+mn-lt"/>
              <a:cs typeface="+mn-lt"/>
            </a:endParaRPr>
          </a:p>
          <a:p>
            <a:pPr marL="457200" indent="-457200" algn="l">
              <a:buChar char="•"/>
            </a:pPr>
            <a:r>
              <a:rPr lang="en-US" dirty="0">
                <a:solidFill>
                  <a:schemeClr val="tx1"/>
                </a:solidFill>
                <a:ea typeface="+mn-lt"/>
                <a:cs typeface="+mn-lt"/>
              </a:rPr>
              <a:t>House Officers becoming faculty will be included in the Do Not Promote list in PS, so they do not promote before the faculty appointment paperwork is processed, (names entered in PS by Yolanda Lundsgaard in the GME office)</a:t>
            </a:r>
          </a:p>
          <a:p>
            <a:pPr algn="l">
              <a:buChar char="•"/>
            </a:pPr>
            <a:endParaRPr lang="en-US">
              <a:solidFill>
                <a:schemeClr val="tx1"/>
              </a:solidFill>
              <a:ea typeface="+mn-lt"/>
              <a:cs typeface="+mn-lt"/>
            </a:endParaRPr>
          </a:p>
          <a:p>
            <a:pPr algn="l"/>
            <a:endParaRPr lang="en-US">
              <a:solidFill>
                <a:schemeClr val="tx1"/>
              </a:solidFill>
              <a:cs typeface="Calibri"/>
            </a:endParaRPr>
          </a:p>
          <a:p>
            <a:pPr algn="l">
              <a:buChar char="•"/>
            </a:pPr>
            <a:endParaRPr lang="en-US">
              <a:solidFill>
                <a:schemeClr val="tx1"/>
              </a:solidFill>
              <a:cs typeface="Calibri"/>
            </a:endParaRPr>
          </a:p>
        </p:txBody>
      </p:sp>
    </p:spTree>
    <p:extLst>
      <p:ext uri="{BB962C8B-B14F-4D97-AF65-F5344CB8AC3E}">
        <p14:creationId xmlns:p14="http://schemas.microsoft.com/office/powerpoint/2010/main" val="740100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124859" y="193294"/>
            <a:ext cx="11161922" cy="1525109"/>
          </a:xfrm>
        </p:spPr>
        <p:txBody>
          <a:bodyPr>
            <a:normAutofit/>
          </a:bodyPr>
          <a:lstStyle/>
          <a:p>
            <a:r>
              <a:rPr lang="en-US" sz="4000">
                <a:ea typeface="+mj-lt"/>
                <a:cs typeface="+mj-lt"/>
              </a:rPr>
              <a:t>House Officers Becoming Faculty Cont'd</a:t>
            </a: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653669" y="1655286"/>
            <a:ext cx="10893843" cy="4470092"/>
          </a:xfrm>
        </p:spPr>
        <p:txBody>
          <a:bodyPr vert="horz" lIns="91440" tIns="45720" rIns="91440" bIns="45720" rtlCol="0" anchor="t">
            <a:normAutofit fontScale="62500" lnSpcReduction="20000"/>
          </a:bodyPr>
          <a:lstStyle/>
          <a:p>
            <a:pPr marL="457200" indent="-457200" algn="l">
              <a:buChar char="•"/>
            </a:pPr>
            <a:r>
              <a:rPr lang="en-US" dirty="0">
                <a:solidFill>
                  <a:schemeClr val="tx1"/>
                </a:solidFill>
                <a:ea typeface="+mn-lt"/>
                <a:cs typeface="+mn-lt"/>
              </a:rPr>
              <a:t>Business Manger submits an electronic Termination PER 3 to terminate the House Officer appointment</a:t>
            </a:r>
          </a:p>
          <a:p>
            <a:pPr marL="914400" lvl="1" indent="-457200" algn="l">
              <a:buChar char="•"/>
            </a:pPr>
            <a:r>
              <a:rPr lang="en-US" dirty="0">
                <a:solidFill>
                  <a:schemeClr val="tx1"/>
                </a:solidFill>
                <a:ea typeface="+mn-lt"/>
                <a:cs typeface="+mn-lt"/>
              </a:rPr>
              <a:t>Electronic PER 3 must note that the House Officer will be re-hired as faculty and the date if known.  </a:t>
            </a:r>
            <a:endParaRPr lang="en-US" dirty="0">
              <a:solidFill>
                <a:schemeClr val="tx1"/>
              </a:solidFill>
              <a:cs typeface="Calibri"/>
            </a:endParaRPr>
          </a:p>
          <a:p>
            <a:pPr marL="914400" lvl="1" indent="-457200" algn="l">
              <a:buChar char="•"/>
            </a:pPr>
            <a:r>
              <a:rPr lang="en-US" dirty="0">
                <a:solidFill>
                  <a:schemeClr val="tx1"/>
                </a:solidFill>
                <a:ea typeface="+mn-lt"/>
                <a:cs typeface="+mn-lt"/>
              </a:rPr>
              <a:t>Business Managers submit Faculty appointment paperwork to the School of Medicine Dean's Office</a:t>
            </a:r>
          </a:p>
          <a:p>
            <a:pPr marL="914400" lvl="1" indent="-457200" algn="l">
              <a:buChar char="•"/>
            </a:pPr>
            <a:r>
              <a:rPr lang="en-US" dirty="0">
                <a:solidFill>
                  <a:schemeClr val="tx1"/>
                </a:solidFill>
                <a:ea typeface="+mn-lt"/>
                <a:cs typeface="+mn-lt"/>
              </a:rPr>
              <a:t>House Office should contact the LSU Benefits department to confirm benefits will continue with No break in service</a:t>
            </a:r>
          </a:p>
          <a:p>
            <a:pPr lvl="1" algn="l"/>
            <a:endParaRPr lang="en-US">
              <a:solidFill>
                <a:schemeClr val="tx1"/>
              </a:solidFill>
              <a:ea typeface="+mn-lt"/>
              <a:cs typeface="+mn-lt"/>
            </a:endParaRPr>
          </a:p>
          <a:p>
            <a:pPr marL="457200" indent="-457200" algn="l">
              <a:buChar char="•"/>
            </a:pPr>
            <a:r>
              <a:rPr lang="en-US" dirty="0">
                <a:solidFill>
                  <a:schemeClr val="tx1"/>
                </a:solidFill>
                <a:ea typeface="+mn-lt"/>
                <a:cs typeface="+mn-lt"/>
              </a:rPr>
              <a:t>Notify Brenda Galle, </a:t>
            </a:r>
            <a:r>
              <a:rPr lang="en-US" dirty="0">
                <a:solidFill>
                  <a:schemeClr val="tx1"/>
                </a:solidFill>
                <a:ea typeface="+mn-lt"/>
                <a:cs typeface="+mn-lt"/>
                <a:hlinkClick r:id="rId2">
                  <a:extLst>
                    <a:ext uri="{A12FA001-AC4F-418D-AE19-62706E023703}">
                      <ahyp:hlinkClr xmlns:ahyp="http://schemas.microsoft.com/office/drawing/2018/hyperlinkcolor" val="tx"/>
                    </a:ext>
                  </a:extLst>
                </a:hlinkClick>
              </a:rPr>
              <a:t>BGalle@lsuhsc.edu</a:t>
            </a:r>
            <a:r>
              <a:rPr lang="en-US" dirty="0">
                <a:solidFill>
                  <a:schemeClr val="tx1"/>
                </a:solidFill>
                <a:ea typeface="+mn-lt"/>
                <a:cs typeface="+mn-lt"/>
              </a:rPr>
              <a:t>, of the Faculty Appointment.  Between June 1 – 14, </a:t>
            </a:r>
            <a:r>
              <a:rPr lang="en-US">
                <a:solidFill>
                  <a:schemeClr val="tx1"/>
                </a:solidFill>
                <a:ea typeface="+mn-lt"/>
                <a:cs typeface="+mn-lt"/>
              </a:rPr>
              <a:t>2024, send </a:t>
            </a:r>
            <a:r>
              <a:rPr lang="en-US" dirty="0">
                <a:solidFill>
                  <a:schemeClr val="tx1"/>
                </a:solidFill>
                <a:ea typeface="+mn-lt"/>
                <a:cs typeface="+mn-lt"/>
              </a:rPr>
              <a:t>Brenda a copy of the completed House Officer Becoming Faculty Spreadsheet. Include in the notification that these house officers will become faculty and to keep their Email account activated so they can continue to receive Emails and have Emails received during their residency/fellowship training available </a:t>
            </a:r>
            <a:endParaRPr lang="en-US" dirty="0">
              <a:solidFill>
                <a:schemeClr val="tx1"/>
              </a:solidFill>
              <a:cs typeface="Calibri"/>
            </a:endParaRPr>
          </a:p>
          <a:p>
            <a:pPr algn="l"/>
            <a:endParaRPr lang="en-US">
              <a:solidFill>
                <a:schemeClr val="tx1"/>
              </a:solidFill>
              <a:cs typeface="Calibri"/>
            </a:endParaRPr>
          </a:p>
          <a:p>
            <a:pPr marL="457200" indent="-457200" algn="l">
              <a:buChar char="•"/>
            </a:pPr>
            <a:r>
              <a:rPr lang="en-US" dirty="0">
                <a:solidFill>
                  <a:schemeClr val="tx1"/>
                </a:solidFill>
                <a:cs typeface="Calibri"/>
              </a:rPr>
              <a:t>Faculty Appointment dates can be delayed due to approval of Hospital Credentialing Packets and Dean's Office approval.   If this happens, the House Officer can have a break in service which will affect Email access and benefits.</a:t>
            </a:r>
            <a:endParaRPr lang="en-US" dirty="0">
              <a:solidFill>
                <a:schemeClr val="tx1"/>
              </a:solidFill>
              <a:ea typeface="+mn-lt"/>
              <a:cs typeface="+mn-lt"/>
            </a:endParaRPr>
          </a:p>
          <a:p>
            <a:pPr marL="914400" lvl="1" indent="-457200" algn="l">
              <a:buChar char="•"/>
            </a:pPr>
            <a:endParaRPr lang="en-US">
              <a:solidFill>
                <a:schemeClr val="tx1"/>
              </a:solidFill>
              <a:cs typeface="Calibri"/>
            </a:endParaRPr>
          </a:p>
          <a:p>
            <a:pPr algn="l"/>
            <a:endParaRPr lang="en-US">
              <a:solidFill>
                <a:srgbClr val="898989"/>
              </a:solidFill>
              <a:cs typeface="Calibri"/>
            </a:endParaRPr>
          </a:p>
          <a:p>
            <a:pPr algn="l">
              <a:buChar char="•"/>
            </a:pPr>
            <a:endParaRPr lang="en-US">
              <a:solidFill>
                <a:schemeClr val="tx1"/>
              </a:solidFill>
              <a:cs typeface="Calibri"/>
            </a:endParaRPr>
          </a:p>
        </p:txBody>
      </p:sp>
    </p:spTree>
    <p:extLst>
      <p:ext uri="{BB962C8B-B14F-4D97-AF65-F5344CB8AC3E}">
        <p14:creationId xmlns:p14="http://schemas.microsoft.com/office/powerpoint/2010/main" val="2980966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124859" y="193294"/>
            <a:ext cx="11161922" cy="1525109"/>
          </a:xfrm>
        </p:spPr>
        <p:txBody>
          <a:bodyPr>
            <a:normAutofit/>
          </a:bodyPr>
          <a:lstStyle/>
          <a:p>
            <a:r>
              <a:rPr lang="en-US" sz="4000">
                <a:ea typeface="+mj-lt"/>
                <a:cs typeface="+mj-lt"/>
              </a:rPr>
              <a:t>Faculty Becoming House Officers</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322990" y="1265712"/>
            <a:ext cx="5293603" cy="4874043"/>
          </a:xfrm>
        </p:spPr>
        <p:txBody>
          <a:bodyPr vert="horz" lIns="91440" tIns="45720" rIns="91440" bIns="45720" rtlCol="0" anchor="t">
            <a:normAutofit fontScale="62500" lnSpcReduction="20000"/>
          </a:bodyPr>
          <a:lstStyle/>
          <a:p>
            <a:pPr algn="l">
              <a:buChar char="•"/>
            </a:pPr>
            <a:r>
              <a:rPr lang="en-US">
                <a:ea typeface="+mn-lt"/>
                <a:cs typeface="+mn-lt"/>
                <a:hlinkClick r:id="rId2"/>
              </a:rPr>
              <a:t>Faculty Becoming House Officers - Knowledge Base</a:t>
            </a:r>
            <a:endParaRPr lang="en-US">
              <a:solidFill>
                <a:srgbClr val="898989"/>
              </a:solidFill>
              <a:ea typeface="+mn-lt"/>
              <a:cs typeface="+mn-lt"/>
            </a:endParaRPr>
          </a:p>
          <a:p>
            <a:pPr algn="l">
              <a:buChar char="•"/>
            </a:pPr>
            <a:r>
              <a:rPr lang="en-US">
                <a:solidFill>
                  <a:schemeClr val="tx1"/>
                </a:solidFill>
                <a:ea typeface="+mn-lt"/>
                <a:cs typeface="+mn-lt"/>
              </a:rPr>
              <a:t>A Physician with a Faculty Appointment going into a residency or fellowship program</a:t>
            </a:r>
            <a:endParaRPr lang="en-US">
              <a:solidFill>
                <a:schemeClr val="tx1"/>
              </a:solidFill>
              <a:cs typeface="Calibri"/>
            </a:endParaRPr>
          </a:p>
          <a:p>
            <a:pPr lvl="1" algn="l">
              <a:buChar char="•"/>
            </a:pPr>
            <a:r>
              <a:rPr lang="en-US">
                <a:solidFill>
                  <a:schemeClr val="tx1"/>
                </a:solidFill>
                <a:ea typeface="+mn-lt"/>
                <a:cs typeface="+mn-lt"/>
              </a:rPr>
              <a:t>LSU Chief Resident with a faculty appointment entering a Fellowship Training Program</a:t>
            </a:r>
            <a:endParaRPr lang="en-US">
              <a:solidFill>
                <a:schemeClr val="tx1"/>
              </a:solidFill>
              <a:cs typeface="Calibri"/>
            </a:endParaRPr>
          </a:p>
          <a:p>
            <a:pPr lvl="1" algn="l">
              <a:buChar char="•"/>
            </a:pPr>
            <a:r>
              <a:rPr lang="en-US">
                <a:solidFill>
                  <a:schemeClr val="tx1"/>
                </a:solidFill>
                <a:ea typeface="+mn-lt"/>
                <a:cs typeface="+mn-lt"/>
              </a:rPr>
              <a:t>An LSU Physician with a Faculty appointment entering a Fellowship Training program</a:t>
            </a:r>
            <a:endParaRPr lang="en-US">
              <a:solidFill>
                <a:schemeClr val="tx1"/>
              </a:solidFill>
              <a:cs typeface="Calibri"/>
            </a:endParaRPr>
          </a:p>
          <a:p>
            <a:pPr algn="l"/>
            <a:endParaRPr lang="en-US">
              <a:solidFill>
                <a:schemeClr val="tx1"/>
              </a:solidFill>
              <a:cs typeface="Calibri"/>
            </a:endParaRPr>
          </a:p>
          <a:p>
            <a:pPr algn="l">
              <a:buChar char="•"/>
            </a:pPr>
            <a:r>
              <a:rPr lang="en-US">
                <a:solidFill>
                  <a:schemeClr val="tx1"/>
                </a:solidFill>
                <a:ea typeface="+mn-lt"/>
                <a:cs typeface="+mn-lt"/>
              </a:rPr>
              <a:t>There is NO Spreadsheet that auto-populates the data for LSU Faculty becoming House Officers</a:t>
            </a:r>
          </a:p>
          <a:p>
            <a:pPr algn="l"/>
            <a:endParaRPr lang="en-US">
              <a:solidFill>
                <a:schemeClr val="tx1"/>
              </a:solidFill>
              <a:cs typeface="Calibri"/>
            </a:endParaRPr>
          </a:p>
          <a:p>
            <a:pPr algn="l">
              <a:buChar char="•"/>
            </a:pPr>
            <a:r>
              <a:rPr lang="en-US">
                <a:solidFill>
                  <a:schemeClr val="tx1"/>
                </a:solidFill>
                <a:ea typeface="+mn-lt"/>
                <a:cs typeface="+mn-lt"/>
              </a:rPr>
              <a:t>Paperwork needed is listed on the 'Faculty Becoming House Officer Checklist</a:t>
            </a:r>
            <a:endParaRPr lang="en-US">
              <a:solidFill>
                <a:schemeClr val="tx1"/>
              </a:solidFill>
              <a:cs typeface="Calibri"/>
            </a:endParaRPr>
          </a:p>
          <a:p>
            <a:pPr marL="457200" indent="-457200" algn="l">
              <a:buChar char="•"/>
            </a:pPr>
            <a:endParaRPr lang="en-US">
              <a:solidFill>
                <a:schemeClr val="tx1"/>
              </a:solidFill>
              <a:cs typeface="Calibri"/>
            </a:endParaRPr>
          </a:p>
          <a:p>
            <a:pPr algn="l"/>
            <a:endParaRPr lang="en-US">
              <a:solidFill>
                <a:srgbClr val="898989"/>
              </a:solidFill>
              <a:cs typeface="Calibri"/>
            </a:endParaRPr>
          </a:p>
          <a:p>
            <a:pPr algn="l">
              <a:buChar char="•"/>
            </a:pPr>
            <a:endParaRPr lang="en-US">
              <a:solidFill>
                <a:schemeClr val="tx1"/>
              </a:solidFill>
              <a:cs typeface="Calibri"/>
            </a:endParaRPr>
          </a:p>
        </p:txBody>
      </p:sp>
      <p:pic>
        <p:nvPicPr>
          <p:cNvPr id="5" name="Picture 5" descr="Table&#10;&#10;Description automatically generated">
            <a:extLst>
              <a:ext uri="{FF2B5EF4-FFF2-40B4-BE49-F238E27FC236}">
                <a16:creationId xmlns:a16="http://schemas.microsoft.com/office/drawing/2014/main" id="{BB302AD9-48B9-9DC9-79D1-21CBA1E2F55C}"/>
              </a:ext>
            </a:extLst>
          </p:cNvPr>
          <p:cNvPicPr>
            <a:picLocks noChangeAspect="1"/>
          </p:cNvPicPr>
          <p:nvPr/>
        </p:nvPicPr>
        <p:blipFill>
          <a:blip r:embed="rId3"/>
          <a:stretch>
            <a:fillRect/>
          </a:stretch>
        </p:blipFill>
        <p:spPr>
          <a:xfrm>
            <a:off x="7485340" y="1165299"/>
            <a:ext cx="4285684" cy="5498459"/>
          </a:xfrm>
          <a:prstGeom prst="rect">
            <a:avLst/>
          </a:prstGeom>
        </p:spPr>
      </p:pic>
    </p:spTree>
    <p:extLst>
      <p:ext uri="{BB962C8B-B14F-4D97-AF65-F5344CB8AC3E}">
        <p14:creationId xmlns:p14="http://schemas.microsoft.com/office/powerpoint/2010/main" val="423534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a:xfrm>
            <a:off x="483812" y="319826"/>
            <a:ext cx="10972800" cy="1143000"/>
          </a:xfrm>
        </p:spPr>
        <p:txBody>
          <a:bodyPr>
            <a:normAutofit/>
          </a:bodyPr>
          <a:lstStyle/>
          <a:p>
            <a:pPr>
              <a:lnSpc>
                <a:spcPct val="107000"/>
              </a:lnSpc>
              <a:spcBef>
                <a:spcPts val="0"/>
              </a:spcBef>
            </a:pPr>
            <a:r>
              <a:rPr lang="en-US" sz="3200">
                <a:ea typeface="+mj-lt"/>
                <a:cs typeface="+mj-lt"/>
              </a:rPr>
              <a:t>NRMP </a:t>
            </a:r>
            <a:br>
              <a:rPr lang="en-US" sz="3200">
                <a:ea typeface="+mj-lt"/>
                <a:cs typeface="+mj-lt"/>
              </a:rPr>
            </a:br>
            <a:r>
              <a:rPr lang="en-US" sz="3200">
                <a:ea typeface="+mj-lt"/>
                <a:cs typeface="+mj-lt"/>
              </a:rPr>
              <a:t> 2024 Main March Match &amp; SOAP</a:t>
            </a:r>
            <a:r>
              <a:rPr lang="en-US" sz="3200" b="1">
                <a:ea typeface="+mj-lt"/>
                <a:cs typeface="+mj-lt"/>
              </a:rPr>
              <a:t> </a:t>
            </a:r>
            <a:r>
              <a:rPr lang="en-US" sz="1600">
                <a:ea typeface="+mj-lt"/>
                <a:cs typeface="+mj-lt"/>
              </a:rPr>
              <a:t> </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a:xfrm>
            <a:off x="609600" y="1462490"/>
            <a:ext cx="10972800" cy="4525963"/>
          </a:xfrm>
        </p:spPr>
        <p:txBody>
          <a:bodyPr vert="horz" lIns="91440" tIns="45720" rIns="91440" bIns="45720" rtlCol="0" anchor="t">
            <a:normAutofit lnSpcReduction="10000"/>
          </a:bodyPr>
          <a:lstStyle/>
          <a:p>
            <a:pPr fontAlgn="base"/>
            <a:r>
              <a:rPr lang="en-US" sz="2400" b="1">
                <a:solidFill>
                  <a:srgbClr val="000000"/>
                </a:solidFill>
                <a:latin typeface="Calibri"/>
                <a:cs typeface="Calibri"/>
              </a:rPr>
              <a:t>March 1, 2024 – </a:t>
            </a:r>
            <a:r>
              <a:rPr lang="en-US" sz="2400">
                <a:solidFill>
                  <a:srgbClr val="000000"/>
                </a:solidFill>
                <a:latin typeface="Calibri"/>
                <a:cs typeface="Calibri"/>
              </a:rPr>
              <a:t>Email from the NRMP to Register to Join the Match &amp; SOAP Match      Week Listserv</a:t>
            </a:r>
            <a:r>
              <a:rPr lang="en-US" sz="2400" b="1">
                <a:solidFill>
                  <a:srgbClr val="000000"/>
                </a:solidFill>
                <a:latin typeface="Calibri"/>
                <a:cs typeface="Calibri"/>
              </a:rPr>
              <a:t> </a:t>
            </a:r>
          </a:p>
          <a:p>
            <a:pPr algn="l">
              <a:buFont typeface="Arial" panose="020B0604020202020204" pitchFamily="34" charset="0"/>
              <a:buChar char="•"/>
            </a:pPr>
            <a:r>
              <a:rPr lang="en-US" sz="2400" b="1" i="0" u="none" strike="noStrike">
                <a:solidFill>
                  <a:srgbClr val="000000"/>
                </a:solidFill>
                <a:effectLst/>
                <a:latin typeface="Calibri"/>
                <a:cs typeface="Calibri"/>
              </a:rPr>
              <a:t>March 11, 2024</a:t>
            </a:r>
            <a:r>
              <a:rPr lang="en-US" sz="2400" b="0" i="0" u="none" strike="noStrike">
                <a:solidFill>
                  <a:srgbClr val="000000"/>
                </a:solidFill>
                <a:effectLst/>
                <a:latin typeface="Calibri"/>
                <a:cs typeface="Calibri"/>
              </a:rPr>
              <a:t> 9:00 a.m. CT</a:t>
            </a:r>
            <a:r>
              <a:rPr lang="en-US" sz="2400" b="0" i="0">
                <a:solidFill>
                  <a:srgbClr val="000000"/>
                </a:solidFill>
                <a:effectLst/>
                <a:latin typeface="Calibri"/>
                <a:cs typeface="Calibri"/>
              </a:rPr>
              <a:t>​</a:t>
            </a:r>
            <a:endParaRPr lang="en-US">
              <a:cs typeface="Calibri"/>
            </a:endParaRPr>
          </a:p>
          <a:p>
            <a:pPr lvl="1" fontAlgn="base">
              <a:buFont typeface="Arial" panose="020B0604020202020204" pitchFamily="34" charset="0"/>
              <a:buChar char="•"/>
            </a:pPr>
            <a:r>
              <a:rPr lang="en-US" sz="1400" b="0" i="0" u="none" strike="noStrike">
                <a:solidFill>
                  <a:srgbClr val="000000"/>
                </a:solidFill>
                <a:effectLst/>
                <a:latin typeface="Calibri"/>
                <a:cs typeface="Calibri"/>
              </a:rPr>
              <a:t>Match &amp; SOAP Week Schedule:  </a:t>
            </a:r>
            <a:r>
              <a:rPr lang="en-US" sz="1400" b="0" i="0" u="sng" strike="noStrike">
                <a:solidFill>
                  <a:srgbClr val="0000FF"/>
                </a:solidFill>
                <a:effectLst/>
                <a:latin typeface="Calibri"/>
                <a:cs typeface="Calibri"/>
                <a:hlinkClick r:id="rId2"/>
              </a:rPr>
              <a:t>https://www.nrmp.org/wp-content/uploads/2023/06/2024-Match-Week-and-SOAP-Schedule.pdf</a:t>
            </a:r>
            <a:r>
              <a:rPr lang="en-US" sz="1400" b="0" i="0">
                <a:solidFill>
                  <a:srgbClr val="000000"/>
                </a:solidFill>
                <a:effectLst/>
                <a:latin typeface="Calibri"/>
                <a:cs typeface="Calibri"/>
              </a:rPr>
              <a:t>​</a:t>
            </a:r>
            <a:endParaRPr lang="en-US" b="0" i="0">
              <a:solidFill>
                <a:srgbClr val="000000"/>
              </a:solidFill>
              <a:effectLst/>
              <a:latin typeface="Calibri"/>
              <a:cs typeface="Calibri"/>
            </a:endParaRPr>
          </a:p>
          <a:p>
            <a:pPr lvl="1" fontAlgn="base">
              <a:buFont typeface="Arial" panose="020B0604020202020204" pitchFamily="34" charset="0"/>
              <a:buChar char="•"/>
            </a:pPr>
            <a:r>
              <a:rPr lang="en-US" sz="1400" b="0" i="0" u="none" strike="noStrike">
                <a:solidFill>
                  <a:srgbClr val="000000"/>
                </a:solidFill>
                <a:effectLst/>
                <a:latin typeface="Calibri"/>
                <a:cs typeface="Calibri"/>
              </a:rPr>
              <a:t>SOAP Begins </a:t>
            </a:r>
            <a:r>
              <a:rPr lang="en-US" sz="1400" b="0" i="0">
                <a:solidFill>
                  <a:srgbClr val="000000"/>
                </a:solidFill>
                <a:effectLst/>
                <a:latin typeface="Calibri"/>
                <a:cs typeface="Calibri"/>
              </a:rPr>
              <a:t>​</a:t>
            </a:r>
            <a:endParaRPr lang="en-US" b="0" i="0">
              <a:solidFill>
                <a:srgbClr val="000000"/>
              </a:solidFill>
              <a:effectLst/>
              <a:latin typeface="Calibri"/>
              <a:cs typeface="Calibri"/>
            </a:endParaRPr>
          </a:p>
          <a:p>
            <a:pPr lvl="1" fontAlgn="base">
              <a:buFont typeface="Arial" panose="020B0604020202020204" pitchFamily="34" charset="0"/>
              <a:buChar char="•"/>
            </a:pPr>
            <a:r>
              <a:rPr lang="en-US" sz="1400" b="1" i="0" u="none" strike="noStrike">
                <a:solidFill>
                  <a:srgbClr val="000000"/>
                </a:solidFill>
                <a:effectLst/>
                <a:latin typeface="Calibri"/>
                <a:cs typeface="Calibri"/>
              </a:rPr>
              <a:t>Did My Program Fill – Notified by Email and R3 System</a:t>
            </a:r>
            <a:r>
              <a:rPr lang="en-US" sz="1400" b="0" i="0">
                <a:solidFill>
                  <a:srgbClr val="000000"/>
                </a:solidFill>
                <a:effectLst/>
                <a:latin typeface="Calibri"/>
                <a:cs typeface="Calibri"/>
              </a:rPr>
              <a:t>​</a:t>
            </a:r>
            <a:endParaRPr lang="en-US" b="0" i="0">
              <a:solidFill>
                <a:srgbClr val="000000"/>
              </a:solidFill>
              <a:effectLst/>
              <a:latin typeface="Calibri"/>
              <a:cs typeface="Calibri"/>
            </a:endParaRPr>
          </a:p>
          <a:p>
            <a:pPr algn="l" rtl="0" fontAlgn="base">
              <a:buFont typeface="Arial" panose="020B0604020202020204" pitchFamily="34" charset="0"/>
              <a:buChar char="•"/>
            </a:pPr>
            <a:r>
              <a:rPr lang="en-US" sz="2400" b="1" i="0" u="none" strike="noStrike">
                <a:solidFill>
                  <a:srgbClr val="000000"/>
                </a:solidFill>
                <a:effectLst/>
                <a:latin typeface="Calibri"/>
                <a:cs typeface="Calibri"/>
              </a:rPr>
              <a:t>March 14, 2024 </a:t>
            </a:r>
            <a:r>
              <a:rPr lang="en-US" sz="2400" b="0" i="0">
                <a:solidFill>
                  <a:srgbClr val="000000"/>
                </a:solidFill>
                <a:effectLst/>
                <a:latin typeface="Calibri"/>
                <a:cs typeface="Calibri"/>
              </a:rPr>
              <a:t>​</a:t>
            </a:r>
          </a:p>
          <a:p>
            <a:pPr lvl="1" fontAlgn="base">
              <a:buFont typeface="Arial" panose="020B0604020202020204" pitchFamily="34" charset="0"/>
              <a:buChar char="•"/>
            </a:pPr>
            <a:r>
              <a:rPr lang="en-US" sz="1400" b="0" i="0" u="none" strike="noStrike">
                <a:solidFill>
                  <a:srgbClr val="000000"/>
                </a:solidFill>
                <a:effectLst/>
                <a:latin typeface="Calibri"/>
                <a:cs typeface="Calibri"/>
              </a:rPr>
              <a:t>7:55 a.m. - 8:00 p.m. CT:  SOAP Rounds 1 – 4 </a:t>
            </a:r>
            <a:r>
              <a:rPr lang="en-US" sz="1400" b="0" i="0">
                <a:solidFill>
                  <a:srgbClr val="000000"/>
                </a:solidFill>
                <a:effectLst/>
                <a:latin typeface="Calibri"/>
                <a:cs typeface="Calibri"/>
              </a:rPr>
              <a:t>​</a:t>
            </a:r>
            <a:endParaRPr lang="en-US" b="0" i="0">
              <a:solidFill>
                <a:srgbClr val="000000"/>
              </a:solidFill>
              <a:effectLst/>
              <a:latin typeface="Calibri"/>
              <a:cs typeface="Calibri"/>
            </a:endParaRPr>
          </a:p>
          <a:p>
            <a:pPr lvl="1" fontAlgn="base">
              <a:buFont typeface="Arial" panose="020B0604020202020204" pitchFamily="34" charset="0"/>
              <a:buChar char="•"/>
            </a:pPr>
            <a:r>
              <a:rPr lang="en-US" sz="1400" b="0" i="0" u="none" strike="noStrike">
                <a:solidFill>
                  <a:srgbClr val="000000"/>
                </a:solidFill>
                <a:effectLst/>
                <a:latin typeface="Calibri"/>
                <a:cs typeface="Calibri"/>
              </a:rPr>
              <a:t>1:00 p.m. CT:   Program Confidential Roster of Matched Applicants available (by email &amp; R3 system)</a:t>
            </a:r>
            <a:r>
              <a:rPr lang="en-US" sz="1400" b="0" i="0">
                <a:solidFill>
                  <a:srgbClr val="000000"/>
                </a:solidFill>
                <a:effectLst/>
                <a:latin typeface="Calibri"/>
                <a:cs typeface="Calibri"/>
              </a:rPr>
              <a:t>​</a:t>
            </a:r>
            <a:endParaRPr lang="en-US" b="0" i="0">
              <a:solidFill>
                <a:srgbClr val="000000"/>
              </a:solidFill>
              <a:effectLst/>
              <a:latin typeface="Calibri"/>
              <a:cs typeface="Calibri"/>
            </a:endParaRPr>
          </a:p>
          <a:p>
            <a:pPr fontAlgn="base"/>
            <a:r>
              <a:rPr lang="en-US" sz="2400" b="1" i="0" u="none" strike="noStrike">
                <a:solidFill>
                  <a:srgbClr val="000000"/>
                </a:solidFill>
                <a:effectLst/>
                <a:latin typeface="Calibri"/>
                <a:cs typeface="Calibri"/>
              </a:rPr>
              <a:t>Match Day: </a:t>
            </a:r>
            <a:r>
              <a:rPr lang="en-US" sz="2400" b="0" i="0" u="none" strike="noStrike">
                <a:solidFill>
                  <a:srgbClr val="000000"/>
                </a:solidFill>
                <a:effectLst/>
                <a:latin typeface="Calibri"/>
                <a:cs typeface="Calibri"/>
              </a:rPr>
              <a:t>   March </a:t>
            </a:r>
            <a:r>
              <a:rPr lang="en-US" sz="2400">
                <a:solidFill>
                  <a:srgbClr val="000000"/>
                </a:solidFill>
                <a:latin typeface="Calibri"/>
                <a:cs typeface="Calibri"/>
              </a:rPr>
              <a:t>15, 2024</a:t>
            </a:r>
            <a:r>
              <a:rPr lang="en-US" sz="2400" b="0" i="0" u="none" strike="noStrike">
                <a:solidFill>
                  <a:srgbClr val="000000"/>
                </a:solidFill>
                <a:effectLst/>
                <a:latin typeface="Calibri"/>
                <a:cs typeface="Calibri"/>
              </a:rPr>
              <a:t>  11:00 a.m. CT</a:t>
            </a:r>
            <a:r>
              <a:rPr lang="en-US" sz="2400" b="0" i="0">
                <a:solidFill>
                  <a:srgbClr val="000000"/>
                </a:solidFill>
                <a:effectLst/>
                <a:latin typeface="Calibri"/>
                <a:cs typeface="Calibri"/>
              </a:rPr>
              <a:t>​</a:t>
            </a:r>
          </a:p>
          <a:p>
            <a:pPr lvl="1" fontAlgn="base">
              <a:buFont typeface="Arial" panose="020B0604020202020204" pitchFamily="34" charset="0"/>
              <a:buChar char="•"/>
            </a:pPr>
            <a:r>
              <a:rPr lang="en-US" sz="1400" b="0" i="0" u="none" strike="noStrike">
                <a:solidFill>
                  <a:srgbClr val="000000"/>
                </a:solidFill>
                <a:effectLst/>
                <a:latin typeface="Calibri"/>
                <a:cs typeface="Calibri"/>
              </a:rPr>
              <a:t>Students Receive Email from NRMP </a:t>
            </a:r>
            <a:r>
              <a:rPr lang="en-US" sz="1400" b="0" i="0">
                <a:solidFill>
                  <a:srgbClr val="000000"/>
                </a:solidFill>
                <a:effectLst/>
                <a:latin typeface="Calibri"/>
                <a:cs typeface="Calibri"/>
              </a:rPr>
              <a:t>​</a:t>
            </a:r>
            <a:endParaRPr lang="en-US" b="0" i="0">
              <a:solidFill>
                <a:srgbClr val="000000"/>
              </a:solidFill>
              <a:effectLst/>
              <a:latin typeface="Calibri"/>
              <a:cs typeface="Calibri"/>
            </a:endParaRPr>
          </a:p>
          <a:p>
            <a:pPr lvl="1" fontAlgn="base">
              <a:buFont typeface="Arial" panose="020B0604020202020204" pitchFamily="34" charset="0"/>
              <a:buChar char="•"/>
            </a:pPr>
            <a:r>
              <a:rPr lang="en-US" sz="1400" b="0" i="0" u="none" strike="noStrike">
                <a:solidFill>
                  <a:srgbClr val="000000"/>
                </a:solidFill>
                <a:effectLst/>
                <a:latin typeface="Calibri"/>
                <a:cs typeface="Calibri"/>
              </a:rPr>
              <a:t>LSU Match Day event is limited to students and families only.  LSU Students will connect with their LSU Match Program after Match week.</a:t>
            </a:r>
            <a:r>
              <a:rPr lang="en-US" sz="1400" b="0" i="0">
                <a:solidFill>
                  <a:srgbClr val="000000"/>
                </a:solidFill>
                <a:effectLst/>
                <a:latin typeface="Calibri"/>
                <a:cs typeface="Calibri"/>
              </a:rPr>
              <a:t>​</a:t>
            </a:r>
            <a:endParaRPr lang="en-US" b="0" i="0">
              <a:solidFill>
                <a:srgbClr val="000000"/>
              </a:solidFill>
              <a:effectLst/>
              <a:latin typeface="Calibri"/>
              <a:cs typeface="Calibri"/>
            </a:endParaRPr>
          </a:p>
          <a:p>
            <a:pPr marL="0" indent="0" fontAlgn="base">
              <a:buNone/>
            </a:pPr>
            <a:r>
              <a:rPr lang="en-US" sz="2400" b="1" i="0" u="none" strike="noStrike">
                <a:solidFill>
                  <a:srgbClr val="000000"/>
                </a:solidFill>
                <a:effectLst/>
                <a:latin typeface="Calibri"/>
                <a:cs typeface="Calibri"/>
              </a:rPr>
              <a:t>Programs CANNOT Contact Matched Applicants until after 11:00 a.m. CT on</a:t>
            </a:r>
            <a:r>
              <a:rPr lang="en-US" sz="2400" b="1">
                <a:solidFill>
                  <a:srgbClr val="000000"/>
                </a:solidFill>
                <a:latin typeface="Calibri"/>
                <a:cs typeface="Calibri"/>
              </a:rPr>
              <a:t> </a:t>
            </a:r>
            <a:endParaRPr lang="en-US" sz="2400">
              <a:solidFill>
                <a:srgbClr val="000000"/>
              </a:solidFill>
              <a:latin typeface="Calibri"/>
              <a:cs typeface="Calibri"/>
            </a:endParaRPr>
          </a:p>
          <a:p>
            <a:pPr marL="0" indent="0" algn="l">
              <a:buNone/>
            </a:pPr>
            <a:r>
              <a:rPr lang="en-US" sz="2400" b="1" i="0" u="none" strike="noStrike">
                <a:solidFill>
                  <a:srgbClr val="000000"/>
                </a:solidFill>
                <a:effectLst/>
                <a:latin typeface="Calibri"/>
                <a:cs typeface="Calibri"/>
              </a:rPr>
              <a:t>March 15, 2024</a:t>
            </a:r>
            <a:r>
              <a:rPr lang="en-US" sz="2400" b="0" i="0">
                <a:solidFill>
                  <a:srgbClr val="000000"/>
                </a:solidFill>
                <a:effectLst/>
                <a:latin typeface="Calibri"/>
                <a:cs typeface="Calibri"/>
              </a:rPr>
              <a:t>​</a:t>
            </a:r>
          </a:p>
          <a:p>
            <a:endParaRPr lang="en-US"/>
          </a:p>
          <a:p>
            <a:pPr>
              <a:lnSpc>
                <a:spcPct val="107000"/>
              </a:lnSpc>
              <a:spcBef>
                <a:spcPts val="0"/>
              </a:spcBef>
            </a:pPr>
            <a:endParaRPr lang="en-US" baseline="30000">
              <a:ea typeface="+mn-lt"/>
              <a:cs typeface="+mn-lt"/>
            </a:endParaRPr>
          </a:p>
          <a:p>
            <a:pPr>
              <a:lnSpc>
                <a:spcPct val="107000"/>
              </a:lnSpc>
              <a:spcBef>
                <a:spcPts val="0"/>
              </a:spcBef>
            </a:pPr>
            <a:endParaRPr lang="en-US">
              <a:ea typeface="+mn-lt"/>
              <a:cs typeface="+mn-lt"/>
            </a:endParaRPr>
          </a:p>
          <a:p>
            <a:pPr>
              <a:lnSpc>
                <a:spcPct val="107000"/>
              </a:lnSpc>
              <a:spcBef>
                <a:spcPts val="0"/>
              </a:spcBef>
            </a:pPr>
            <a:endParaRPr lang="en-US">
              <a:ea typeface="+mn-lt"/>
              <a:cs typeface="+mn-lt"/>
            </a:endParaRPr>
          </a:p>
        </p:txBody>
      </p:sp>
    </p:spTree>
    <p:extLst>
      <p:ext uri="{BB962C8B-B14F-4D97-AF65-F5344CB8AC3E}">
        <p14:creationId xmlns:p14="http://schemas.microsoft.com/office/powerpoint/2010/main" val="1550575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303E-7F0E-4113-84F0-74FB43AEE92B}"/>
              </a:ext>
            </a:extLst>
          </p:cNvPr>
          <p:cNvSpPr>
            <a:spLocks noGrp="1"/>
          </p:cNvSpPr>
          <p:nvPr>
            <p:ph type="title"/>
          </p:nvPr>
        </p:nvSpPr>
        <p:spPr/>
        <p:txBody>
          <a:bodyPr/>
          <a:lstStyle/>
          <a:p>
            <a:r>
              <a:rPr lang="en-US">
                <a:cs typeface="Calibri"/>
              </a:rPr>
              <a:t>GME Rotation Sites</a:t>
            </a:r>
            <a:endParaRPr lang="en-US"/>
          </a:p>
        </p:txBody>
      </p:sp>
      <p:sp>
        <p:nvSpPr>
          <p:cNvPr id="3" name="Content Placeholder 2">
            <a:extLst>
              <a:ext uri="{FF2B5EF4-FFF2-40B4-BE49-F238E27FC236}">
                <a16:creationId xmlns:a16="http://schemas.microsoft.com/office/drawing/2014/main" id="{685309F4-8D4B-4B0D-8341-1F31940EC9AA}"/>
              </a:ext>
            </a:extLst>
          </p:cNvPr>
          <p:cNvSpPr>
            <a:spLocks noGrp="1"/>
          </p:cNvSpPr>
          <p:nvPr>
            <p:ph idx="1"/>
          </p:nvPr>
        </p:nvSpPr>
        <p:spPr>
          <a:xfrm>
            <a:off x="659561" y="1766117"/>
            <a:ext cx="5222915" cy="3888290"/>
          </a:xfrm>
        </p:spPr>
        <p:txBody>
          <a:bodyPr vert="horz" lIns="91440" tIns="45720" rIns="91440" bIns="45720" rtlCol="0" anchor="t">
            <a:noAutofit/>
          </a:bodyPr>
          <a:lstStyle/>
          <a:p>
            <a:r>
              <a:rPr lang="en-US" sz="2000" dirty="0">
                <a:solidFill>
                  <a:srgbClr val="333333"/>
                </a:solidFill>
                <a:latin typeface="Times New Roman"/>
                <a:cs typeface="Times New Roman"/>
              </a:rPr>
              <a:t>Body Imaging MRI</a:t>
            </a:r>
            <a:endParaRPr lang="en-US" sz="2000">
              <a:latin typeface="Times New Roman"/>
              <a:ea typeface="Calibri"/>
              <a:cs typeface="Calibri"/>
            </a:endParaRPr>
          </a:p>
          <a:p>
            <a:r>
              <a:rPr lang="en-US" sz="2000" dirty="0">
                <a:solidFill>
                  <a:srgbClr val="333333"/>
                </a:solidFill>
                <a:latin typeface="Times New Roman"/>
                <a:cs typeface="Times New Roman"/>
              </a:rPr>
              <a:t>Child Psychiatry - Baton Rouge</a:t>
            </a:r>
          </a:p>
          <a:p>
            <a:r>
              <a:rPr lang="en-US" sz="2000" dirty="0">
                <a:solidFill>
                  <a:srgbClr val="333333"/>
                </a:solidFill>
                <a:latin typeface="Times New Roman"/>
                <a:cs typeface="Times New Roman"/>
              </a:rPr>
              <a:t>Emergency Medicine – Hyperbaric</a:t>
            </a:r>
          </a:p>
          <a:p>
            <a:r>
              <a:rPr lang="en-US" sz="2000" dirty="0">
                <a:solidFill>
                  <a:srgbClr val="333333"/>
                </a:solidFill>
                <a:latin typeface="Times New Roman"/>
                <a:cs typeface="Times New Roman"/>
              </a:rPr>
              <a:t>Family Medicine – Kenner</a:t>
            </a:r>
          </a:p>
          <a:p>
            <a:r>
              <a:rPr lang="en-US" sz="2000" dirty="0">
                <a:solidFill>
                  <a:srgbClr val="333333"/>
                </a:solidFill>
                <a:latin typeface="Times New Roman"/>
                <a:cs typeface="Times New Roman"/>
              </a:rPr>
              <a:t>Hospice and Palliative Medicine - BR</a:t>
            </a:r>
          </a:p>
          <a:p>
            <a:r>
              <a:rPr lang="en-US" sz="2000" dirty="0">
                <a:solidFill>
                  <a:srgbClr val="333333"/>
                </a:solidFill>
                <a:latin typeface="Times New Roman"/>
                <a:cs typeface="Times New Roman"/>
              </a:rPr>
              <a:t>Internal Medicine / Emergency Medicine</a:t>
            </a:r>
          </a:p>
          <a:p>
            <a:r>
              <a:rPr lang="en-US" sz="2000" dirty="0">
                <a:solidFill>
                  <a:srgbClr val="333333"/>
                </a:solidFill>
                <a:latin typeface="Times New Roman"/>
                <a:cs typeface="Times New Roman"/>
              </a:rPr>
              <a:t>Internal Medicine / Pediatrics</a:t>
            </a:r>
          </a:p>
          <a:p>
            <a:r>
              <a:rPr lang="en-US" sz="2000" dirty="0">
                <a:solidFill>
                  <a:srgbClr val="333333"/>
                </a:solidFill>
                <a:latin typeface="Times New Roman"/>
                <a:cs typeface="Times New Roman"/>
              </a:rPr>
              <a:t>Musculoskeletal Radiology</a:t>
            </a:r>
          </a:p>
          <a:p>
            <a:pPr marL="285750" indent="-285750">
              <a:spcBef>
                <a:spcPts val="0"/>
              </a:spcBef>
              <a:buFont typeface="Arial,Sans-Serif" panose="020B0604020202020204" pitchFamily="34" charset="0"/>
            </a:pPr>
            <a:r>
              <a:rPr lang="en-US" sz="2000" dirty="0">
                <a:solidFill>
                  <a:srgbClr val="000000"/>
                </a:solidFill>
                <a:latin typeface="Times New Roman"/>
                <a:cs typeface="Times New Roman"/>
              </a:rPr>
              <a:t> Neuroradiology  </a:t>
            </a:r>
          </a:p>
          <a:p>
            <a:endParaRPr lang="en-US" sz="2000" dirty="0">
              <a:solidFill>
                <a:srgbClr val="333333"/>
              </a:solidFill>
              <a:latin typeface="Times New Roman"/>
              <a:cs typeface="Times New Roman"/>
            </a:endParaRPr>
          </a:p>
          <a:p>
            <a:endParaRPr lang="en-US" sz="2000" dirty="0">
              <a:solidFill>
                <a:srgbClr val="333333"/>
              </a:solidFill>
              <a:latin typeface="Times New Roman"/>
              <a:cs typeface="Times New Roman"/>
            </a:endParaRPr>
          </a:p>
          <a:p>
            <a:endParaRPr lang="en-US" sz="2000" dirty="0">
              <a:solidFill>
                <a:srgbClr val="333333"/>
              </a:solidFill>
              <a:latin typeface="Times New Roman"/>
              <a:cs typeface="Times New Roman"/>
            </a:endParaRPr>
          </a:p>
          <a:p>
            <a:endParaRPr lang="en-US" sz="2000" dirty="0">
              <a:solidFill>
                <a:srgbClr val="333333"/>
              </a:solidFill>
              <a:latin typeface="Times New Roman"/>
              <a:cs typeface="Times New Roman"/>
            </a:endParaRPr>
          </a:p>
        </p:txBody>
      </p:sp>
      <p:sp>
        <p:nvSpPr>
          <p:cNvPr id="6" name="Title 1">
            <a:extLst>
              <a:ext uri="{FF2B5EF4-FFF2-40B4-BE49-F238E27FC236}">
                <a16:creationId xmlns:a16="http://schemas.microsoft.com/office/drawing/2014/main" id="{36C2303E-7F0E-4113-84F0-74FB43AEE92B}"/>
              </a:ext>
            </a:extLst>
          </p:cNvPr>
          <p:cNvSpPr txBox="1">
            <a:spLocks/>
          </p:cNvSpPr>
          <p:nvPr/>
        </p:nvSpPr>
        <p:spPr>
          <a:xfrm>
            <a:off x="609600" y="1094874"/>
            <a:ext cx="10972800" cy="58954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cs typeface="Calibri"/>
              </a:rPr>
              <a:t>Programs Not Confirmed as of yesterday</a:t>
            </a:r>
            <a:endParaRPr lang="en-US" sz="3200"/>
          </a:p>
        </p:txBody>
      </p:sp>
      <p:sp>
        <p:nvSpPr>
          <p:cNvPr id="11" name="TextBox 10">
            <a:extLst>
              <a:ext uri="{FF2B5EF4-FFF2-40B4-BE49-F238E27FC236}">
                <a16:creationId xmlns:a16="http://schemas.microsoft.com/office/drawing/2014/main" id="{C03D182E-2C2C-DBC5-89A4-6475C2BFD48A}"/>
              </a:ext>
            </a:extLst>
          </p:cNvPr>
          <p:cNvSpPr txBox="1"/>
          <p:nvPr/>
        </p:nvSpPr>
        <p:spPr>
          <a:xfrm>
            <a:off x="5875128" y="1686464"/>
            <a:ext cx="6144523"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dirty="0">
                <a:solidFill>
                  <a:srgbClr val="000000"/>
                </a:solidFill>
                <a:latin typeface="Times New Roman"/>
                <a:ea typeface="Calibri"/>
                <a:cs typeface="Times New Roman"/>
              </a:rPr>
              <a:t>Neurosurgery</a:t>
            </a:r>
            <a:endParaRPr lang="en-US" sz="2000" dirty="0">
              <a:solidFill>
                <a:srgbClr val="333333"/>
              </a:solidFill>
              <a:latin typeface="Times New Roman"/>
              <a:ea typeface="Calibri"/>
              <a:cs typeface="Times New Roman"/>
            </a:endParaRPr>
          </a:p>
          <a:p>
            <a:pPr marL="285750" indent="-285750">
              <a:buFont typeface="Arial"/>
              <a:buChar char="•"/>
            </a:pPr>
            <a:r>
              <a:rPr lang="en-US" sz="2000" err="1">
                <a:solidFill>
                  <a:srgbClr val="333333"/>
                </a:solidFill>
                <a:latin typeface="Times New Roman"/>
                <a:ea typeface="Calibri"/>
                <a:cs typeface="Times New Roman"/>
              </a:rPr>
              <a:t>Orthopaedic</a:t>
            </a:r>
            <a:r>
              <a:rPr lang="en-US" sz="2000" dirty="0">
                <a:solidFill>
                  <a:srgbClr val="333333"/>
                </a:solidFill>
                <a:latin typeface="Times New Roman"/>
                <a:ea typeface="Calibri"/>
                <a:cs typeface="Times New Roman"/>
              </a:rPr>
              <a:t> Surgery</a:t>
            </a:r>
            <a:endParaRPr lang="en-US" sz="2000">
              <a:latin typeface="Times New Roman"/>
              <a:ea typeface="Calibri"/>
              <a:cs typeface="Calibri"/>
            </a:endParaRPr>
          </a:p>
          <a:p>
            <a:pPr marL="285750" indent="-285750">
              <a:buFont typeface="Arial"/>
              <a:buChar char="•"/>
            </a:pPr>
            <a:r>
              <a:rPr lang="en-US" sz="2000" dirty="0">
                <a:solidFill>
                  <a:srgbClr val="333333"/>
                </a:solidFill>
                <a:latin typeface="Times New Roman"/>
                <a:ea typeface="Calibri"/>
                <a:cs typeface="Times New Roman"/>
              </a:rPr>
              <a:t>Pediatric Rehabilitation Medicine</a:t>
            </a:r>
          </a:p>
          <a:p>
            <a:pPr marL="285750" indent="-285750">
              <a:buFont typeface="Arial"/>
              <a:buChar char="•"/>
            </a:pPr>
            <a:r>
              <a:rPr lang="en-US" sz="2000" dirty="0">
                <a:solidFill>
                  <a:srgbClr val="333333"/>
                </a:solidFill>
                <a:latin typeface="Times New Roman"/>
                <a:ea typeface="Calibri"/>
                <a:cs typeface="Times New Roman"/>
              </a:rPr>
              <a:t>Physical Medicine &amp; Rehabilitation</a:t>
            </a:r>
          </a:p>
          <a:p>
            <a:pPr marL="285750" indent="-285750">
              <a:buFont typeface="Arial"/>
              <a:buChar char="•"/>
            </a:pPr>
            <a:r>
              <a:rPr lang="en-US" sz="2000" dirty="0">
                <a:solidFill>
                  <a:srgbClr val="333333"/>
                </a:solidFill>
                <a:latin typeface="Times New Roman"/>
                <a:ea typeface="Calibri"/>
                <a:cs typeface="Times New Roman"/>
              </a:rPr>
              <a:t>Physical Medicine &amp; Rehabilitation - Pain Med</a:t>
            </a:r>
          </a:p>
          <a:p>
            <a:pPr marL="285750" indent="-285750">
              <a:buFont typeface="Arial"/>
              <a:buChar char="•"/>
            </a:pPr>
            <a:r>
              <a:rPr lang="en-US" sz="2000" dirty="0">
                <a:solidFill>
                  <a:srgbClr val="333333"/>
                </a:solidFill>
                <a:latin typeface="Times New Roman"/>
                <a:ea typeface="Calibri"/>
                <a:cs typeface="Times New Roman"/>
              </a:rPr>
              <a:t>Plastic Surgery – Integrated</a:t>
            </a:r>
          </a:p>
          <a:p>
            <a:pPr marL="285750" indent="-285750">
              <a:buFont typeface="Arial"/>
              <a:buChar char="•"/>
            </a:pPr>
            <a:r>
              <a:rPr lang="en-US" sz="2000" dirty="0">
                <a:solidFill>
                  <a:srgbClr val="333333"/>
                </a:solidFill>
                <a:latin typeface="Times New Roman"/>
                <a:ea typeface="Calibri"/>
                <a:cs typeface="Times New Roman"/>
              </a:rPr>
              <a:t>Plastic Surgery – Microsurgery</a:t>
            </a:r>
          </a:p>
          <a:p>
            <a:pPr marL="285750" indent="-285750">
              <a:buFont typeface="Arial"/>
              <a:buChar char="•"/>
            </a:pPr>
            <a:r>
              <a:rPr lang="en-US" sz="2000" dirty="0">
                <a:solidFill>
                  <a:srgbClr val="333333"/>
                </a:solidFill>
                <a:latin typeface="Times New Roman"/>
                <a:ea typeface="Calibri"/>
                <a:cs typeface="Times New Roman"/>
              </a:rPr>
              <a:t>Radiology Interventional</a:t>
            </a:r>
          </a:p>
          <a:p>
            <a:pPr marL="285750" indent="-285750">
              <a:buFont typeface="Arial"/>
              <a:buChar char="•"/>
            </a:pPr>
            <a:r>
              <a:rPr lang="en-US" sz="2000" dirty="0">
                <a:solidFill>
                  <a:srgbClr val="333333"/>
                </a:solidFill>
                <a:latin typeface="Times New Roman"/>
                <a:ea typeface="Calibri"/>
                <a:cs typeface="Times New Roman"/>
              </a:rPr>
              <a:t>Urology</a:t>
            </a:r>
          </a:p>
        </p:txBody>
      </p:sp>
      <p:sp>
        <p:nvSpPr>
          <p:cNvPr id="4" name="TextBox 3">
            <a:extLst>
              <a:ext uri="{FF2B5EF4-FFF2-40B4-BE49-F238E27FC236}">
                <a16:creationId xmlns:a16="http://schemas.microsoft.com/office/drawing/2014/main" id="{AD2D4C91-1AAC-BD54-B505-5AB35FC64C65}"/>
              </a:ext>
            </a:extLst>
          </p:cNvPr>
          <p:cNvSpPr txBox="1"/>
          <p:nvPr/>
        </p:nvSpPr>
        <p:spPr>
          <a:xfrm>
            <a:off x="5702060" y="5285117"/>
            <a:ext cx="56761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2"/>
              </a:rPr>
              <a:t>GME Rotation Sites</a:t>
            </a:r>
            <a:r>
              <a:rPr lang="en-US" dirty="0"/>
              <a:t> </a:t>
            </a:r>
            <a:endParaRPr lang="en-US"/>
          </a:p>
        </p:txBody>
      </p:sp>
    </p:spTree>
    <p:extLst>
      <p:ext uri="{BB962C8B-B14F-4D97-AF65-F5344CB8AC3E}">
        <p14:creationId xmlns:p14="http://schemas.microsoft.com/office/powerpoint/2010/main" val="1518889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13E4D-6A22-448A-9130-C13333F4E845}"/>
              </a:ext>
            </a:extLst>
          </p:cNvPr>
          <p:cNvSpPr>
            <a:spLocks noGrp="1"/>
          </p:cNvSpPr>
          <p:nvPr>
            <p:ph type="title"/>
          </p:nvPr>
        </p:nvSpPr>
        <p:spPr/>
        <p:txBody>
          <a:bodyPr/>
          <a:lstStyle/>
          <a:p>
            <a:r>
              <a:rPr lang="en-US">
                <a:cs typeface="Calibri"/>
              </a:rPr>
              <a:t>Reminders</a:t>
            </a:r>
            <a:endParaRPr lang="en-US"/>
          </a:p>
        </p:txBody>
      </p:sp>
      <p:sp>
        <p:nvSpPr>
          <p:cNvPr id="3" name="Content Placeholder 2">
            <a:extLst>
              <a:ext uri="{FF2B5EF4-FFF2-40B4-BE49-F238E27FC236}">
                <a16:creationId xmlns:a16="http://schemas.microsoft.com/office/drawing/2014/main" id="{BE0C8648-2D38-475C-A9A7-E6C6E9CE5BC2}"/>
              </a:ext>
            </a:extLst>
          </p:cNvPr>
          <p:cNvSpPr>
            <a:spLocks noGrp="1"/>
          </p:cNvSpPr>
          <p:nvPr>
            <p:ph idx="1"/>
          </p:nvPr>
        </p:nvSpPr>
        <p:spPr>
          <a:xfrm>
            <a:off x="609600" y="1168707"/>
            <a:ext cx="10972800" cy="4525963"/>
          </a:xfrm>
        </p:spPr>
        <p:txBody>
          <a:bodyPr vert="horz" lIns="91440" tIns="45720" rIns="91440" bIns="45720" rtlCol="0" anchor="t">
            <a:normAutofit fontScale="70000" lnSpcReduction="20000"/>
          </a:bodyPr>
          <a:lstStyle/>
          <a:p>
            <a:pPr marL="514350" lvl="1" indent="0">
              <a:lnSpc>
                <a:spcPct val="107000"/>
              </a:lnSpc>
              <a:spcBef>
                <a:spcPts val="0"/>
              </a:spcBef>
              <a:buNone/>
            </a:pPr>
            <a:endParaRPr lang="en-US" sz="2600">
              <a:ea typeface="+mn-lt"/>
              <a:cs typeface="+mn-lt"/>
            </a:endParaRPr>
          </a:p>
          <a:p>
            <a:r>
              <a:rPr lang="en-US" b="1" dirty="0">
                <a:cs typeface="Calibri"/>
              </a:rPr>
              <a:t>**SSN due March 22nd in NI</a:t>
            </a:r>
            <a:endParaRPr lang="en-US" dirty="0">
              <a:cs typeface="Calibri"/>
            </a:endParaRPr>
          </a:p>
          <a:p>
            <a:r>
              <a:rPr lang="en-US" dirty="0">
                <a:ea typeface="+mn-lt"/>
                <a:cs typeface="+mn-lt"/>
              </a:rPr>
              <a:t>Payroll Lockout is Monday, </a:t>
            </a:r>
            <a:r>
              <a:rPr lang="en-US" b="1" dirty="0">
                <a:ea typeface="+mn-lt"/>
                <a:cs typeface="+mn-lt"/>
              </a:rPr>
              <a:t>March 11, 2024</a:t>
            </a:r>
            <a:r>
              <a:rPr lang="en-US" dirty="0">
                <a:ea typeface="+mn-lt"/>
                <a:cs typeface="+mn-lt"/>
              </a:rPr>
              <a:t> for </a:t>
            </a:r>
            <a:r>
              <a:rPr lang="en-US" b="1" dirty="0">
                <a:ea typeface="+mn-lt"/>
                <a:cs typeface="+mn-lt"/>
              </a:rPr>
              <a:t>March 1-15</a:t>
            </a:r>
          </a:p>
          <a:p>
            <a:pPr lvl="1"/>
            <a:r>
              <a:rPr lang="en-US" dirty="0">
                <a:ea typeface="+mn-lt"/>
                <a:cs typeface="+mn-lt"/>
              </a:rPr>
              <a:t>Check Un-assigned/Under Assigned</a:t>
            </a:r>
          </a:p>
          <a:p>
            <a:r>
              <a:rPr lang="en-US" dirty="0">
                <a:ea typeface="+mn-lt"/>
                <a:cs typeface="+mn-lt"/>
              </a:rPr>
              <a:t>March BOM Reports are due NOW ! </a:t>
            </a:r>
          </a:p>
          <a:p>
            <a:r>
              <a:rPr lang="en-US" dirty="0">
                <a:ea typeface="+mn-lt"/>
                <a:cs typeface="+mn-lt"/>
              </a:rPr>
              <a:t>February EOM Reports are due </a:t>
            </a:r>
            <a:r>
              <a:rPr lang="en-US" b="1" dirty="0">
                <a:ea typeface="+mn-lt"/>
                <a:cs typeface="+mn-lt"/>
              </a:rPr>
              <a:t>March 7, 2024</a:t>
            </a:r>
          </a:p>
          <a:p>
            <a:r>
              <a:rPr lang="en-US" dirty="0">
                <a:ea typeface="Calibri"/>
                <a:cs typeface="Calibri"/>
              </a:rPr>
              <a:t>Mark matched residents as "Will Start" in ERAS by</a:t>
            </a:r>
            <a:r>
              <a:rPr lang="en-US" b="1" dirty="0">
                <a:ea typeface="Calibri"/>
                <a:cs typeface="Calibri"/>
              </a:rPr>
              <a:t> noon on 3/15</a:t>
            </a:r>
            <a:endParaRPr lang="en-US" b="1" dirty="0">
              <a:cs typeface="Calibri"/>
            </a:endParaRPr>
          </a:p>
          <a:p>
            <a:r>
              <a:rPr lang="en-US" dirty="0">
                <a:cs typeface="Calibri"/>
              </a:rPr>
              <a:t>Malpractice Form Revised on the </a:t>
            </a:r>
            <a:r>
              <a:rPr lang="en-US" dirty="0">
                <a:ea typeface="+mn-lt"/>
                <a:cs typeface="+mn-lt"/>
                <a:hlinkClick r:id="rId2"/>
              </a:rPr>
              <a:t>KB</a:t>
            </a:r>
            <a:r>
              <a:rPr lang="en-US" dirty="0">
                <a:ea typeface="+mn-lt"/>
                <a:cs typeface="+mn-lt"/>
              </a:rPr>
              <a:t> </a:t>
            </a:r>
          </a:p>
          <a:p>
            <a:r>
              <a:rPr lang="en-US" dirty="0">
                <a:cs typeface="Calibri"/>
              </a:rPr>
              <a:t>Transferring Applicant Information/NI  with SSN due </a:t>
            </a:r>
            <a:r>
              <a:rPr lang="en-US" b="1" dirty="0">
                <a:cs typeface="Calibri"/>
              </a:rPr>
              <a:t>March 22nd</a:t>
            </a:r>
            <a:endParaRPr lang="en-US" b="1" dirty="0">
              <a:ea typeface="Calibri"/>
              <a:cs typeface="Calibri"/>
            </a:endParaRPr>
          </a:p>
          <a:p>
            <a:r>
              <a:rPr lang="en-US" dirty="0">
                <a:ea typeface="+mn-lt"/>
                <a:cs typeface="+mn-lt"/>
                <a:hlinkClick r:id="rId3"/>
              </a:rPr>
              <a:t>Academic Year 2024-2025 Paperwork Time-Line.pdf</a:t>
            </a:r>
            <a:r>
              <a:rPr lang="en-US" dirty="0">
                <a:cs typeface="Calibri"/>
              </a:rPr>
              <a:t> – one edit (BR date change)</a:t>
            </a:r>
            <a:endParaRPr lang="en-US" dirty="0">
              <a:ea typeface="Calibri"/>
              <a:cs typeface="Calibri"/>
            </a:endParaRPr>
          </a:p>
          <a:p>
            <a:r>
              <a:rPr lang="en-US" dirty="0">
                <a:cs typeface="Calibri"/>
              </a:rPr>
              <a:t>VA Returning packets past due</a:t>
            </a:r>
            <a:endParaRPr lang="en-US" dirty="0">
              <a:ea typeface="Calibri"/>
              <a:cs typeface="Calibri"/>
            </a:endParaRPr>
          </a:p>
          <a:p>
            <a:r>
              <a:rPr lang="en-US" dirty="0">
                <a:ea typeface="Calibri"/>
                <a:cs typeface="Calibri"/>
              </a:rPr>
              <a:t>VA TQCVL &amp; Coordinator Tracker due </a:t>
            </a:r>
            <a:r>
              <a:rPr lang="en-US" b="1" dirty="0">
                <a:ea typeface="Calibri"/>
                <a:cs typeface="Calibri"/>
              </a:rPr>
              <a:t>March 28, 2024</a:t>
            </a:r>
          </a:p>
          <a:p>
            <a:r>
              <a:rPr lang="en-US" dirty="0">
                <a:ea typeface="Calibri"/>
                <a:cs typeface="Calibri"/>
              </a:rPr>
              <a:t>VA New Rotator Application information has been added to VA Onboarding in KB</a:t>
            </a:r>
          </a:p>
          <a:p>
            <a:endParaRPr lang="en-US">
              <a:ea typeface="Calibri"/>
              <a:cs typeface="Calibri"/>
            </a:endParaRPr>
          </a:p>
          <a:p>
            <a:pPr marL="0" indent="0">
              <a:buNone/>
            </a:pPr>
            <a:endParaRPr lang="en-US" b="1">
              <a:ea typeface="Calibri"/>
              <a:cs typeface="Calibri"/>
            </a:endParaRPr>
          </a:p>
          <a:p>
            <a:pPr marL="457200" lvl="1" indent="0">
              <a:buNone/>
            </a:pPr>
            <a:endParaRPr lang="en-US">
              <a:ea typeface="Calibri"/>
              <a:cs typeface="Calibri"/>
            </a:endParaRPr>
          </a:p>
        </p:txBody>
      </p:sp>
    </p:spTree>
    <p:extLst>
      <p:ext uri="{BB962C8B-B14F-4D97-AF65-F5344CB8AC3E}">
        <p14:creationId xmlns:p14="http://schemas.microsoft.com/office/powerpoint/2010/main" val="1391689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5701-ED83-4FE2-99D2-628266550F95}"/>
              </a:ext>
            </a:extLst>
          </p:cNvPr>
          <p:cNvSpPr>
            <a:spLocks noGrp="1"/>
          </p:cNvSpPr>
          <p:nvPr>
            <p:ph type="title"/>
          </p:nvPr>
        </p:nvSpPr>
        <p:spPr/>
        <p:txBody>
          <a:bodyPr/>
          <a:lstStyle/>
          <a:p>
            <a:r>
              <a:rPr lang="en-US">
                <a:cs typeface="Calibri"/>
              </a:rPr>
              <a:t>Orientation Dates</a:t>
            </a:r>
            <a:endParaRPr lang="en-US"/>
          </a:p>
        </p:txBody>
      </p:sp>
      <p:sp>
        <p:nvSpPr>
          <p:cNvPr id="3" name="Content Placeholder 2">
            <a:extLst>
              <a:ext uri="{FF2B5EF4-FFF2-40B4-BE49-F238E27FC236}">
                <a16:creationId xmlns:a16="http://schemas.microsoft.com/office/drawing/2014/main" id="{7C4FB7F0-53C5-4EE2-9971-FB8A34006D16}"/>
              </a:ext>
            </a:extLst>
          </p:cNvPr>
          <p:cNvSpPr>
            <a:spLocks noGrp="1"/>
          </p:cNvSpPr>
          <p:nvPr>
            <p:ph idx="1"/>
          </p:nvPr>
        </p:nvSpPr>
        <p:spPr>
          <a:xfrm>
            <a:off x="749968" y="1163445"/>
            <a:ext cx="10972800" cy="4525963"/>
          </a:xfrm>
        </p:spPr>
        <p:txBody>
          <a:bodyPr vert="horz" lIns="91440" tIns="45720" rIns="91440" bIns="45720" rtlCol="0" anchor="t">
            <a:noAutofit/>
          </a:bodyPr>
          <a:lstStyle/>
          <a:p>
            <a:pPr marL="0" indent="0">
              <a:buNone/>
            </a:pPr>
            <a:endParaRPr lang="en-US" sz="2400" b="1">
              <a:cs typeface="Calibri"/>
            </a:endParaRPr>
          </a:p>
          <a:p>
            <a:pPr marL="0" indent="0">
              <a:buNone/>
            </a:pPr>
            <a:r>
              <a:rPr lang="en-US" sz="3600" b="1">
                <a:cs typeface="Calibri"/>
              </a:rPr>
              <a:t>LSU-NO</a:t>
            </a:r>
            <a:r>
              <a:rPr lang="en-US" sz="3600">
                <a:cs typeface="Calibri"/>
              </a:rPr>
              <a:t>: June 24 and June 25</a:t>
            </a:r>
          </a:p>
          <a:p>
            <a:pPr marL="0" indent="0">
              <a:buNone/>
            </a:pPr>
            <a:r>
              <a:rPr lang="en-US" sz="3600" b="1">
                <a:cs typeface="Calibri"/>
              </a:rPr>
              <a:t>LCMC</a:t>
            </a:r>
            <a:r>
              <a:rPr lang="en-US" sz="3600">
                <a:cs typeface="Calibri"/>
              </a:rPr>
              <a:t>: June 26 pick-up. Online modules required. Virtual Orientation sessions available TBD. </a:t>
            </a:r>
          </a:p>
          <a:p>
            <a:pPr marL="0" indent="0">
              <a:buNone/>
            </a:pPr>
            <a:r>
              <a:rPr lang="en-US" sz="3600" b="1">
                <a:cs typeface="Calibri"/>
              </a:rPr>
              <a:t>LSU-BR: June 26**</a:t>
            </a:r>
            <a:endParaRPr lang="en-US" sz="3600">
              <a:cs typeface="Calibri"/>
            </a:endParaRPr>
          </a:p>
          <a:p>
            <a:pPr marL="0" indent="0">
              <a:buNone/>
            </a:pPr>
            <a:r>
              <a:rPr lang="en-US" sz="3600" b="1">
                <a:cs typeface="Calibri"/>
              </a:rPr>
              <a:t>EPIC Training for LCMC</a:t>
            </a:r>
            <a:r>
              <a:rPr lang="en-US" sz="3600">
                <a:cs typeface="Calibri"/>
              </a:rPr>
              <a:t>: Virtual. Online modules required. </a:t>
            </a:r>
          </a:p>
        </p:txBody>
      </p:sp>
    </p:spTree>
    <p:extLst>
      <p:ext uri="{BB962C8B-B14F-4D97-AF65-F5344CB8AC3E}">
        <p14:creationId xmlns:p14="http://schemas.microsoft.com/office/powerpoint/2010/main" val="4317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A1179-2626-D281-6297-61359B90A1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5CD623-DE7B-C03C-DD24-EF54741FBCA9}"/>
              </a:ext>
            </a:extLst>
          </p:cNvPr>
          <p:cNvSpPr>
            <a:spLocks noGrp="1"/>
          </p:cNvSpPr>
          <p:nvPr>
            <p:ph type="title"/>
          </p:nvPr>
        </p:nvSpPr>
        <p:spPr>
          <a:xfrm>
            <a:off x="483812" y="319826"/>
            <a:ext cx="10972800" cy="1143000"/>
          </a:xfrm>
        </p:spPr>
        <p:txBody>
          <a:bodyPr>
            <a:normAutofit/>
          </a:bodyPr>
          <a:lstStyle/>
          <a:p>
            <a:pPr>
              <a:lnSpc>
                <a:spcPct val="107000"/>
              </a:lnSpc>
              <a:spcBef>
                <a:spcPts val="0"/>
              </a:spcBef>
            </a:pPr>
            <a:r>
              <a:rPr lang="en-US">
                <a:ea typeface="+mj-lt"/>
                <a:cs typeface="+mj-lt"/>
              </a:rPr>
              <a:t>Resources for you Incoming House Officers!</a:t>
            </a:r>
          </a:p>
        </p:txBody>
      </p:sp>
      <p:sp>
        <p:nvSpPr>
          <p:cNvPr id="3" name="Content Placeholder 2">
            <a:extLst>
              <a:ext uri="{FF2B5EF4-FFF2-40B4-BE49-F238E27FC236}">
                <a16:creationId xmlns:a16="http://schemas.microsoft.com/office/drawing/2014/main" id="{1AC0FDCE-856D-7225-4568-1EFB7593F155}"/>
              </a:ext>
            </a:extLst>
          </p:cNvPr>
          <p:cNvSpPr>
            <a:spLocks noGrp="1"/>
          </p:cNvSpPr>
          <p:nvPr>
            <p:ph idx="1"/>
          </p:nvPr>
        </p:nvSpPr>
        <p:spPr>
          <a:xfrm>
            <a:off x="609600" y="1462490"/>
            <a:ext cx="10972800" cy="4525963"/>
          </a:xfrm>
        </p:spPr>
        <p:txBody>
          <a:bodyPr vert="horz" lIns="91440" tIns="45720" rIns="91440" bIns="45720" rtlCol="0" anchor="t">
            <a:normAutofit/>
          </a:bodyPr>
          <a:lstStyle/>
          <a:p>
            <a:pPr>
              <a:lnSpc>
                <a:spcPct val="107000"/>
              </a:lnSpc>
              <a:spcBef>
                <a:spcPts val="0"/>
              </a:spcBef>
            </a:pPr>
            <a:r>
              <a:rPr lang="en-US" baseline="30000">
                <a:ea typeface="+mn-lt"/>
                <a:cs typeface="+mn-lt"/>
              </a:rPr>
              <a:t>House Officer Guide to Onboarding (thanks Kat)!</a:t>
            </a:r>
          </a:p>
          <a:p>
            <a:pPr lvl="1">
              <a:lnSpc>
                <a:spcPct val="107000"/>
              </a:lnSpc>
              <a:spcBef>
                <a:spcPts val="0"/>
              </a:spcBef>
            </a:pPr>
            <a:r>
              <a:rPr lang="en-US" baseline="30000">
                <a:ea typeface="+mn-lt"/>
                <a:cs typeface="+mn-lt"/>
              </a:rPr>
              <a:t>House Officer Onboarding Calendar</a:t>
            </a:r>
          </a:p>
          <a:p>
            <a:pPr>
              <a:lnSpc>
                <a:spcPct val="107000"/>
              </a:lnSpc>
              <a:spcBef>
                <a:spcPts val="0"/>
              </a:spcBef>
            </a:pPr>
            <a:r>
              <a:rPr lang="en-US" baseline="30000">
                <a:ea typeface="+mn-lt"/>
                <a:cs typeface="+mn-lt"/>
              </a:rPr>
              <a:t>2024 Actions for Incoming House Officers </a:t>
            </a:r>
          </a:p>
          <a:p>
            <a:pPr lvl="1">
              <a:lnSpc>
                <a:spcPct val="107000"/>
              </a:lnSpc>
              <a:spcBef>
                <a:spcPts val="0"/>
              </a:spcBef>
            </a:pPr>
            <a:r>
              <a:rPr lang="en-US" baseline="30000">
                <a:ea typeface="+mn-lt"/>
                <a:cs typeface="+mn-lt"/>
                <a:hlinkClick r:id="rId2"/>
              </a:rPr>
              <a:t>KB page with PDF</a:t>
            </a:r>
            <a:r>
              <a:rPr lang="en-US" baseline="30000">
                <a:ea typeface="+mn-lt"/>
                <a:cs typeface="+mn-lt"/>
              </a:rPr>
              <a:t> </a:t>
            </a:r>
          </a:p>
          <a:p>
            <a:pPr>
              <a:lnSpc>
                <a:spcPct val="107000"/>
              </a:lnSpc>
              <a:spcBef>
                <a:spcPts val="0"/>
              </a:spcBef>
            </a:pPr>
            <a:endParaRPr lang="en-US">
              <a:ea typeface="+mn-lt"/>
              <a:cs typeface="+mn-lt"/>
            </a:endParaRPr>
          </a:p>
          <a:p>
            <a:pPr>
              <a:lnSpc>
                <a:spcPct val="107000"/>
              </a:lnSpc>
              <a:spcBef>
                <a:spcPts val="0"/>
              </a:spcBef>
            </a:pPr>
            <a:endParaRPr lang="en-US">
              <a:ea typeface="+mn-lt"/>
              <a:cs typeface="+mn-lt"/>
            </a:endParaRPr>
          </a:p>
        </p:txBody>
      </p:sp>
    </p:spTree>
    <p:extLst>
      <p:ext uri="{BB962C8B-B14F-4D97-AF65-F5344CB8AC3E}">
        <p14:creationId xmlns:p14="http://schemas.microsoft.com/office/powerpoint/2010/main" val="202942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14017-E1DB-D8BD-FE1F-92273C088B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6A0D2F-5360-8EE3-3B09-8FFFECB82C01}"/>
              </a:ext>
            </a:extLst>
          </p:cNvPr>
          <p:cNvSpPr>
            <a:spLocks noGrp="1"/>
          </p:cNvSpPr>
          <p:nvPr>
            <p:ph type="title"/>
          </p:nvPr>
        </p:nvSpPr>
        <p:spPr>
          <a:xfrm>
            <a:off x="455057" y="-197759"/>
            <a:ext cx="10972800" cy="1143000"/>
          </a:xfrm>
        </p:spPr>
        <p:txBody>
          <a:bodyPr>
            <a:normAutofit/>
          </a:bodyPr>
          <a:lstStyle/>
          <a:p>
            <a:pPr>
              <a:lnSpc>
                <a:spcPct val="107000"/>
              </a:lnSpc>
              <a:spcBef>
                <a:spcPts val="0"/>
              </a:spcBef>
            </a:pPr>
            <a:r>
              <a:rPr lang="en-US">
                <a:ea typeface="+mj-lt"/>
                <a:cs typeface="+mj-lt"/>
              </a:rPr>
              <a:t>APPOINTMENT FORM &amp; SPREADSHEETS</a:t>
            </a:r>
          </a:p>
        </p:txBody>
      </p:sp>
      <p:sp>
        <p:nvSpPr>
          <p:cNvPr id="3" name="Content Placeholder 2">
            <a:extLst>
              <a:ext uri="{FF2B5EF4-FFF2-40B4-BE49-F238E27FC236}">
                <a16:creationId xmlns:a16="http://schemas.microsoft.com/office/drawing/2014/main" id="{1D5013CD-73CE-9613-4D5F-1BC95AF40478}"/>
              </a:ext>
            </a:extLst>
          </p:cNvPr>
          <p:cNvSpPr>
            <a:spLocks noGrp="1"/>
          </p:cNvSpPr>
          <p:nvPr>
            <p:ph idx="1"/>
          </p:nvPr>
        </p:nvSpPr>
        <p:spPr>
          <a:xfrm>
            <a:off x="892499" y="649109"/>
            <a:ext cx="10095782" cy="1104152"/>
          </a:xfrm>
        </p:spPr>
        <p:txBody>
          <a:bodyPr vert="horz" lIns="91440" tIns="45720" rIns="91440" bIns="45720" rtlCol="0" anchor="t">
            <a:normAutofit/>
          </a:bodyPr>
          <a:lstStyle/>
          <a:p>
            <a:pPr algn="ctr">
              <a:buNone/>
            </a:pPr>
            <a:r>
              <a:rPr lang="en-US" sz="2000" b="1" dirty="0">
                <a:ea typeface="+mn-lt"/>
                <a:cs typeface="+mn-lt"/>
              </a:rPr>
              <a:t>Appointment Form &amp; Spreadsheets are due to Yolanda Lundsgaard by March 28, 2024</a:t>
            </a:r>
            <a:endParaRPr lang="en-US" sz="2000">
              <a:ea typeface="+mn-lt"/>
              <a:cs typeface="+mn-lt"/>
            </a:endParaRPr>
          </a:p>
          <a:p>
            <a:pPr algn="ctr"/>
            <a:endParaRPr lang="en-US" b="1" dirty="0">
              <a:ea typeface="Calibri"/>
              <a:cs typeface="Calibri"/>
            </a:endParaRPr>
          </a:p>
          <a:p>
            <a:pPr marL="857250" lvl="2" indent="0"/>
            <a:endParaRPr lang="en-US" dirty="0">
              <a:ea typeface="+mn-lt"/>
              <a:cs typeface="+mn-lt"/>
            </a:endParaRPr>
          </a:p>
          <a:p>
            <a:pPr lvl="2"/>
            <a:endParaRPr lang="en-US">
              <a:ea typeface="Calibri"/>
              <a:cs typeface="Calibri"/>
            </a:endParaRPr>
          </a:p>
          <a:p>
            <a:pPr marL="0" indent="0">
              <a:lnSpc>
                <a:spcPct val="107000"/>
              </a:lnSpc>
              <a:spcBef>
                <a:spcPts val="0"/>
              </a:spcBef>
              <a:buNone/>
            </a:pPr>
            <a:endParaRPr lang="en-US">
              <a:ea typeface="+mn-lt"/>
              <a:cs typeface="+mn-lt"/>
            </a:endParaRPr>
          </a:p>
        </p:txBody>
      </p:sp>
      <p:sp>
        <p:nvSpPr>
          <p:cNvPr id="4" name="TextBox 3">
            <a:extLst>
              <a:ext uri="{FF2B5EF4-FFF2-40B4-BE49-F238E27FC236}">
                <a16:creationId xmlns:a16="http://schemas.microsoft.com/office/drawing/2014/main" id="{2422FEE2-AD11-2A94-0A34-0CE2CD0BCDB9}"/>
              </a:ext>
            </a:extLst>
          </p:cNvPr>
          <p:cNvSpPr txBox="1"/>
          <p:nvPr/>
        </p:nvSpPr>
        <p:spPr>
          <a:xfrm>
            <a:off x="627751" y="1176068"/>
            <a:ext cx="11252259"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House Officer Data is Auto-Populated into the Appointment Form and into the Spreadsheets from New Innovations </a:t>
            </a:r>
            <a:endParaRPr lang="en-US" dirty="0"/>
          </a:p>
          <a:p>
            <a:endParaRPr lang="en-US"/>
          </a:p>
          <a:p>
            <a:r>
              <a:rPr lang="en-US" dirty="0">
                <a:ea typeface="Calibri"/>
                <a:cs typeface="Calibri"/>
              </a:rPr>
              <a:t>•Appointment Form and Spreadsheets are downloaded here: </a:t>
            </a:r>
            <a:r>
              <a:rPr lang="en-US" dirty="0">
                <a:solidFill>
                  <a:srgbClr val="0000FF"/>
                </a:solidFill>
                <a:ea typeface="Calibri"/>
                <a:cs typeface="Calibri"/>
                <a:hlinkClick r:id="rId2"/>
              </a:rPr>
              <a:t>AY Forms</a:t>
            </a:r>
            <a:r>
              <a:rPr lang="en-US" dirty="0">
                <a:ea typeface="Calibri"/>
                <a:cs typeface="Calibri"/>
              </a:rPr>
              <a:t> </a:t>
            </a:r>
            <a:br>
              <a:rPr lang="en-US" dirty="0">
                <a:ea typeface="Calibri"/>
                <a:cs typeface="Calibri"/>
              </a:rPr>
            </a:br>
            <a:r>
              <a:rPr lang="en-US" dirty="0">
                <a:ea typeface="Calibri"/>
                <a:cs typeface="Calibri"/>
              </a:rPr>
              <a:t>  </a:t>
            </a:r>
            <a:endParaRPr lang="en-US" dirty="0"/>
          </a:p>
          <a:p>
            <a:pPr marL="742950" lvl="1" indent="-285750">
              <a:buFont typeface="Courier New"/>
              <a:buChar char="o"/>
            </a:pPr>
            <a:r>
              <a:rPr lang="en-US" sz="1600" dirty="0">
                <a:ea typeface="Calibri"/>
                <a:cs typeface="Calibri"/>
              </a:rPr>
              <a:t>Appointment Form – Lists All House Officers in the Program for the Academic Year </a:t>
            </a:r>
            <a:endParaRPr lang="en-US" dirty="0">
              <a:ea typeface="Calibri"/>
              <a:cs typeface="Calibri"/>
            </a:endParaRPr>
          </a:p>
          <a:p>
            <a:endParaRPr lang="en-US"/>
          </a:p>
          <a:p>
            <a:r>
              <a:rPr lang="en-US" dirty="0">
                <a:ea typeface="Calibri"/>
                <a:cs typeface="Calibri"/>
              </a:rPr>
              <a:t>•Spreadsheets lists House officers and Action </a:t>
            </a:r>
            <a:endParaRPr lang="en-US" dirty="0"/>
          </a:p>
          <a:p>
            <a:pPr marL="742950" lvl="1" indent="-285750">
              <a:buFont typeface="Courier New"/>
              <a:buChar char="o"/>
            </a:pPr>
            <a:r>
              <a:rPr lang="en-US" sz="1600" dirty="0">
                <a:ea typeface="Calibri"/>
                <a:cs typeface="Calibri"/>
              </a:rPr>
              <a:t>Promotion </a:t>
            </a:r>
            <a:endParaRPr lang="en-US" dirty="0">
              <a:ea typeface="Calibri"/>
              <a:cs typeface="Calibri"/>
            </a:endParaRPr>
          </a:p>
          <a:p>
            <a:pPr marL="742950" lvl="1" indent="-285750">
              <a:buFont typeface="Courier New"/>
              <a:buChar char="o"/>
            </a:pPr>
            <a:r>
              <a:rPr lang="en-US" sz="1600" dirty="0">
                <a:ea typeface="Calibri"/>
                <a:cs typeface="Calibri"/>
              </a:rPr>
              <a:t>Off-Cycle/Exception </a:t>
            </a:r>
            <a:endParaRPr lang="en-US" dirty="0">
              <a:ea typeface="Calibri"/>
              <a:cs typeface="Calibri"/>
            </a:endParaRPr>
          </a:p>
          <a:p>
            <a:pPr marL="742950" lvl="1" indent="-285750">
              <a:buFont typeface="Courier New"/>
              <a:buChar char="o"/>
            </a:pPr>
            <a:r>
              <a:rPr lang="en-US" sz="1600" dirty="0">
                <a:ea typeface="Calibri"/>
                <a:cs typeface="Calibri"/>
              </a:rPr>
              <a:t>Transfers </a:t>
            </a:r>
            <a:endParaRPr lang="en-US" dirty="0">
              <a:ea typeface="Calibri"/>
              <a:cs typeface="Calibri"/>
            </a:endParaRPr>
          </a:p>
          <a:p>
            <a:pPr marL="1200150" lvl="2" indent="-285750">
              <a:buFont typeface="Wingdings"/>
              <a:buChar char="§"/>
            </a:pPr>
            <a:r>
              <a:rPr lang="en-US" sz="1400" dirty="0">
                <a:ea typeface="Calibri"/>
                <a:cs typeface="Calibri"/>
              </a:rPr>
              <a:t>Internal Transfers – Transferring from an LSU residency/fellowship to another LSU residency/fellowship </a:t>
            </a:r>
            <a:endParaRPr lang="en-US" dirty="0">
              <a:ea typeface="Calibri"/>
              <a:cs typeface="Calibri"/>
            </a:endParaRPr>
          </a:p>
          <a:p>
            <a:pPr marL="1200150" lvl="2" indent="-285750">
              <a:buFont typeface="Wingdings"/>
              <a:buChar char="§"/>
            </a:pPr>
            <a:r>
              <a:rPr lang="en-US" sz="1400" dirty="0">
                <a:ea typeface="Calibri"/>
                <a:cs typeface="Calibri"/>
              </a:rPr>
              <a:t>External Transfers – are New Hires and include residents at LSU Shreveport. </a:t>
            </a:r>
            <a:endParaRPr lang="en-US" dirty="0">
              <a:ea typeface="Calibri"/>
              <a:cs typeface="Calibri"/>
            </a:endParaRPr>
          </a:p>
          <a:p>
            <a:pPr marL="742950" lvl="1" indent="-285750">
              <a:buFont typeface="Courier New"/>
              <a:buChar char="o"/>
            </a:pPr>
            <a:r>
              <a:rPr lang="en-US" sz="1600" dirty="0">
                <a:ea typeface="Calibri"/>
                <a:cs typeface="Calibri"/>
              </a:rPr>
              <a:t>Terminations </a:t>
            </a:r>
          </a:p>
          <a:p>
            <a:pPr marL="1200150" lvl="2" indent="-285750">
              <a:buFont typeface="Wingdings"/>
              <a:buChar char="§"/>
            </a:pPr>
            <a:r>
              <a:rPr lang="en-US" sz="1400" dirty="0">
                <a:ea typeface="Calibri"/>
                <a:cs typeface="Calibri"/>
              </a:rPr>
              <a:t>House Officers not completing the Residency Program require an electronic PER 3 to terminate; reason is voluntary termination. </a:t>
            </a:r>
            <a:endParaRPr lang="en-US" dirty="0">
              <a:ea typeface="Calibri"/>
              <a:cs typeface="Calibri"/>
            </a:endParaRPr>
          </a:p>
          <a:p>
            <a:endParaRPr lang="en-US"/>
          </a:p>
          <a:p>
            <a:pPr marL="285750" indent="-285750">
              <a:buFont typeface="Arial"/>
              <a:buChar char="•"/>
            </a:pPr>
            <a:r>
              <a:rPr lang="en-US" dirty="0">
                <a:ea typeface="Calibri"/>
                <a:cs typeface="Calibri"/>
              </a:rPr>
              <a:t>Other Spreadsheet –  Available in KB to download, not in the Academic Year Appointment Form (AY Forms) System </a:t>
            </a:r>
          </a:p>
          <a:p>
            <a:pPr marL="742950" lvl="1" indent="-285750">
              <a:buFont typeface="Courier New"/>
              <a:buChar char="o"/>
            </a:pPr>
            <a:r>
              <a:rPr lang="en-US" sz="1600" dirty="0">
                <a:ea typeface="Calibri"/>
                <a:cs typeface="Calibri"/>
              </a:rPr>
              <a:t>House Officers Becoming Faculty- Includes Chief Residents appointed as Faculty.</a:t>
            </a:r>
            <a:endParaRPr lang="en-US" dirty="0">
              <a:ea typeface="Calibri"/>
              <a:cs typeface="Calibri"/>
            </a:endParaRPr>
          </a:p>
          <a:p>
            <a:endParaRPr lang="en-US"/>
          </a:p>
          <a:p>
            <a:pPr algn="l"/>
            <a:endParaRPr lang="en-US" dirty="0">
              <a:ea typeface="Calibri"/>
              <a:cs typeface="Calibri"/>
            </a:endParaRPr>
          </a:p>
        </p:txBody>
      </p:sp>
    </p:spTree>
    <p:extLst>
      <p:ext uri="{BB962C8B-B14F-4D97-AF65-F5344CB8AC3E}">
        <p14:creationId xmlns:p14="http://schemas.microsoft.com/office/powerpoint/2010/main" val="2568857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a:xfrm>
            <a:off x="529716" y="402453"/>
            <a:ext cx="10972800" cy="959386"/>
          </a:xfrm>
        </p:spPr>
        <p:txBody>
          <a:bodyPr>
            <a:normAutofit fontScale="90000"/>
          </a:bodyPr>
          <a:lstStyle/>
          <a:p>
            <a:pPr>
              <a:lnSpc>
                <a:spcPct val="107000"/>
              </a:lnSpc>
              <a:spcBef>
                <a:spcPts val="0"/>
              </a:spcBef>
            </a:pPr>
            <a:r>
              <a:rPr lang="en-US">
                <a:ea typeface="+mj-lt"/>
                <a:cs typeface="+mj-lt"/>
              </a:rPr>
              <a:t>Appointment Form</a:t>
            </a:r>
            <a:br>
              <a:rPr lang="en-US">
                <a:ea typeface="+mj-lt"/>
                <a:cs typeface="+mj-lt"/>
              </a:rPr>
            </a:br>
            <a:r>
              <a:rPr lang="en-US" sz="2000" b="1">
                <a:ea typeface="+mj-lt"/>
                <a:cs typeface="+mj-lt"/>
              </a:rPr>
              <a:t>Appointment Form is Due to Yolanda Lundsgaard by March 28, 2024</a:t>
            </a:r>
            <a:br>
              <a:rPr lang="en-US">
                <a:ea typeface="+mj-lt"/>
                <a:cs typeface="+mj-lt"/>
              </a:rPr>
            </a:br>
            <a:r>
              <a:rPr lang="en-US" sz="1800">
                <a:ea typeface="+mj-lt"/>
                <a:cs typeface="+mj-lt"/>
              </a:rPr>
              <a:t> </a:t>
            </a:r>
            <a:endParaRPr lang="en-US" sz="1800">
              <a:cs typeface="Calibri"/>
            </a:endParaRPr>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a:xfrm>
            <a:off x="150563" y="1141165"/>
            <a:ext cx="5978488" cy="4590228"/>
          </a:xfrm>
        </p:spPr>
        <p:txBody>
          <a:bodyPr vert="horz" lIns="91440" tIns="45720" rIns="91440" bIns="45720" rtlCol="0" anchor="t">
            <a:normAutofit fontScale="92500" lnSpcReduction="20000"/>
          </a:bodyPr>
          <a:lstStyle/>
          <a:p>
            <a:r>
              <a:rPr lang="en-US">
                <a:ea typeface="+mn-lt"/>
                <a:cs typeface="+mn-lt"/>
                <a:hlinkClick r:id="rId2"/>
              </a:rPr>
              <a:t>AY Forms</a:t>
            </a:r>
            <a:endParaRPr lang="en-US">
              <a:cs typeface="Calibri"/>
            </a:endParaRPr>
          </a:p>
          <a:p>
            <a:r>
              <a:rPr lang="en-US">
                <a:ea typeface="+mn-lt"/>
                <a:cs typeface="+mn-lt"/>
              </a:rPr>
              <a:t>House Officer Training Record is correct in New Innovations</a:t>
            </a:r>
          </a:p>
          <a:p>
            <a:endParaRPr lang="en-US">
              <a:ea typeface="+mn-lt"/>
              <a:cs typeface="+mn-lt"/>
            </a:endParaRPr>
          </a:p>
          <a:p>
            <a:r>
              <a:rPr lang="en-US">
                <a:ea typeface="+mn-lt"/>
                <a:cs typeface="+mn-lt"/>
              </a:rPr>
              <a:t>The Appointment Form Lists All the House Officers in the Training Program any time between July 1 &amp; June 30 for the Academic Year</a:t>
            </a:r>
            <a:endParaRPr lang="en-US">
              <a:cs typeface="Calibri"/>
            </a:endParaRPr>
          </a:p>
          <a:p>
            <a:endParaRPr lang="en-US">
              <a:ea typeface="+mn-lt"/>
              <a:cs typeface="+mn-lt"/>
            </a:endParaRPr>
          </a:p>
          <a:p>
            <a:r>
              <a:rPr lang="en-US">
                <a:ea typeface="+mn-lt"/>
                <a:cs typeface="+mn-lt"/>
              </a:rPr>
              <a:t>Print in Landscape Format ONLY</a:t>
            </a:r>
            <a:endParaRPr lang="en-US">
              <a:cs typeface="Calibri"/>
            </a:endParaRPr>
          </a:p>
          <a:p>
            <a:pPr>
              <a:lnSpc>
                <a:spcPct val="107000"/>
              </a:lnSpc>
              <a:spcBef>
                <a:spcPts val="0"/>
              </a:spcBef>
            </a:pPr>
            <a:endParaRPr lang="en-US">
              <a:ea typeface="+mn-lt"/>
              <a:cs typeface="+mn-lt"/>
            </a:endParaRPr>
          </a:p>
        </p:txBody>
      </p:sp>
      <p:pic>
        <p:nvPicPr>
          <p:cNvPr id="4" name="Picture 4" descr="Table&#10;&#10;Description automatically generated">
            <a:extLst>
              <a:ext uri="{FF2B5EF4-FFF2-40B4-BE49-F238E27FC236}">
                <a16:creationId xmlns:a16="http://schemas.microsoft.com/office/drawing/2014/main" id="{5EA3AA48-1B7F-8767-D3B2-7B4BC4256675}"/>
              </a:ext>
            </a:extLst>
          </p:cNvPr>
          <p:cNvPicPr>
            <a:picLocks noChangeAspect="1"/>
          </p:cNvPicPr>
          <p:nvPr/>
        </p:nvPicPr>
        <p:blipFill>
          <a:blip r:embed="rId3"/>
          <a:stretch>
            <a:fillRect/>
          </a:stretch>
        </p:blipFill>
        <p:spPr>
          <a:xfrm>
            <a:off x="6230039" y="1524995"/>
            <a:ext cx="5653489" cy="4377214"/>
          </a:xfrm>
          <a:prstGeom prst="rect">
            <a:avLst/>
          </a:prstGeom>
        </p:spPr>
      </p:pic>
    </p:spTree>
    <p:extLst>
      <p:ext uri="{BB962C8B-B14F-4D97-AF65-F5344CB8AC3E}">
        <p14:creationId xmlns:p14="http://schemas.microsoft.com/office/powerpoint/2010/main" val="373940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649372" y="-260372"/>
            <a:ext cx="10170405" cy="1295592"/>
          </a:xfrm>
        </p:spPr>
        <p:txBody>
          <a:bodyPr>
            <a:normAutofit/>
          </a:bodyPr>
          <a:lstStyle/>
          <a:p>
            <a:r>
              <a:rPr lang="en-US">
                <a:ea typeface="+mj-lt"/>
                <a:cs typeface="+mj-lt"/>
              </a:rPr>
              <a:t> Appointment Form Cont'd</a:t>
            </a: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346645" y="669412"/>
            <a:ext cx="11599894" cy="5627554"/>
          </a:xfrm>
        </p:spPr>
        <p:txBody>
          <a:bodyPr vert="horz" lIns="91440" tIns="45720" rIns="91440" bIns="45720" rtlCol="0" anchor="t">
            <a:normAutofit fontScale="77500" lnSpcReduction="20000"/>
          </a:bodyPr>
          <a:lstStyle/>
          <a:p>
            <a:pPr marL="457200" indent="-457200" algn="l">
              <a:buChar char="•"/>
            </a:pPr>
            <a:r>
              <a:rPr lang="en-US" sz="2000" b="1" dirty="0">
                <a:solidFill>
                  <a:schemeClr val="tx1"/>
                </a:solidFill>
                <a:ea typeface="+mn-lt"/>
                <a:cs typeface="+mn-lt"/>
              </a:rPr>
              <a:t>Appointment form MUST:</a:t>
            </a:r>
            <a:r>
              <a:rPr lang="en-US" sz="2000" dirty="0">
                <a:solidFill>
                  <a:schemeClr val="tx1"/>
                </a:solidFill>
                <a:ea typeface="+mn-lt"/>
                <a:cs typeface="+mn-lt"/>
              </a:rPr>
              <a:t> </a:t>
            </a:r>
            <a:endParaRPr lang="en-US" sz="2000" dirty="0">
              <a:solidFill>
                <a:schemeClr val="tx1"/>
              </a:solidFill>
              <a:cs typeface="Calibri"/>
            </a:endParaRPr>
          </a:p>
          <a:p>
            <a:pPr marL="914400" lvl="1" algn="l">
              <a:buChar char="•"/>
            </a:pPr>
            <a:r>
              <a:rPr lang="en-US" sz="2000" dirty="0">
                <a:solidFill>
                  <a:schemeClr val="tx1"/>
                </a:solidFill>
                <a:ea typeface="+mn-lt"/>
                <a:cs typeface="+mn-lt"/>
              </a:rPr>
              <a:t>Include House Officers Starting Promoting, and Terminating Off-Cycle ( Off-cycle includes House Officers starting after July 1, and House Officers not Terminating June 30)</a:t>
            </a:r>
            <a:endParaRPr lang="en-US" sz="2000" dirty="0">
              <a:solidFill>
                <a:schemeClr val="tx1"/>
              </a:solidFill>
              <a:cs typeface="Calibri"/>
            </a:endParaRPr>
          </a:p>
          <a:p>
            <a:pPr algn="l"/>
            <a:endParaRPr lang="en-US" sz="2000">
              <a:solidFill>
                <a:schemeClr val="tx1"/>
              </a:solidFill>
              <a:cs typeface="Calibri"/>
            </a:endParaRPr>
          </a:p>
          <a:p>
            <a:pPr marL="914400" lvl="1" algn="l">
              <a:buChar char="•"/>
            </a:pPr>
            <a:r>
              <a:rPr lang="en-US" sz="2000" dirty="0">
                <a:solidFill>
                  <a:schemeClr val="tx1"/>
                </a:solidFill>
                <a:ea typeface="+mn-lt"/>
                <a:cs typeface="+mn-lt"/>
              </a:rPr>
              <a:t>Include first year residents/fellows and all House Officers appointed through a Match and appointed outside a Match</a:t>
            </a:r>
          </a:p>
          <a:p>
            <a:pPr algn="l"/>
            <a:endParaRPr lang="en-US" sz="2000">
              <a:solidFill>
                <a:schemeClr val="tx1"/>
              </a:solidFill>
              <a:ea typeface="+mn-lt"/>
              <a:cs typeface="+mn-lt"/>
            </a:endParaRPr>
          </a:p>
          <a:p>
            <a:pPr marL="914400" lvl="1" algn="l">
              <a:buChar char="•"/>
            </a:pPr>
            <a:r>
              <a:rPr lang="en-US" sz="2000" b="1" u="sng" dirty="0">
                <a:solidFill>
                  <a:schemeClr val="tx1"/>
                </a:solidFill>
                <a:ea typeface="+mn-lt"/>
                <a:cs typeface="+mn-lt"/>
              </a:rPr>
              <a:t>Print in Landscape Format</a:t>
            </a:r>
            <a:r>
              <a:rPr lang="en-US" sz="2000" dirty="0">
                <a:solidFill>
                  <a:schemeClr val="tx1"/>
                </a:solidFill>
                <a:ea typeface="+mn-lt"/>
                <a:cs typeface="+mn-lt"/>
              </a:rPr>
              <a:t>.  Forms submitted in Portrait format are not accepted.</a:t>
            </a:r>
            <a:endParaRPr lang="en-US" sz="2000" dirty="0">
              <a:solidFill>
                <a:schemeClr val="tx1"/>
              </a:solidFill>
              <a:cs typeface="Calibri"/>
            </a:endParaRPr>
          </a:p>
          <a:p>
            <a:pPr marL="457200" indent="-457200" algn="l">
              <a:buChar char="•"/>
            </a:pPr>
            <a:endParaRPr lang="en-US" sz="2000">
              <a:solidFill>
                <a:schemeClr val="tx1"/>
              </a:solidFill>
              <a:ea typeface="+mn-lt"/>
              <a:cs typeface="+mn-lt"/>
            </a:endParaRPr>
          </a:p>
          <a:p>
            <a:pPr marL="457200" indent="-457200" algn="l">
              <a:buChar char="•"/>
            </a:pPr>
            <a:r>
              <a:rPr lang="en-US" sz="2000" b="1" dirty="0">
                <a:solidFill>
                  <a:schemeClr val="tx1"/>
                </a:solidFill>
                <a:ea typeface="+mn-lt"/>
                <a:cs typeface="+mn-lt"/>
              </a:rPr>
              <a:t>House Officers continuing in the same program July 1 – June 30 will have status of </a:t>
            </a:r>
            <a:r>
              <a:rPr lang="en-US" sz="2000" b="1" dirty="0" err="1">
                <a:solidFill>
                  <a:schemeClr val="tx1"/>
                </a:solidFill>
                <a:ea typeface="+mn-lt"/>
                <a:cs typeface="+mn-lt"/>
              </a:rPr>
              <a:t>'Re</a:t>
            </a:r>
            <a:r>
              <a:rPr lang="en-US" sz="2000" b="1" dirty="0">
                <a:solidFill>
                  <a:schemeClr val="tx1"/>
                </a:solidFill>
                <a:ea typeface="+mn-lt"/>
                <a:cs typeface="+mn-lt"/>
              </a:rPr>
              <a:t>-Appointment' on the Form</a:t>
            </a:r>
          </a:p>
          <a:p>
            <a:pPr algn="l"/>
            <a:endParaRPr lang="en-US" sz="2000" b="1">
              <a:solidFill>
                <a:schemeClr val="tx1"/>
              </a:solidFill>
              <a:ea typeface="+mn-lt"/>
              <a:cs typeface="+mn-lt"/>
            </a:endParaRPr>
          </a:p>
          <a:p>
            <a:pPr marL="457200" indent="-457200" algn="l">
              <a:buChar char="•"/>
            </a:pPr>
            <a:r>
              <a:rPr lang="en-US" sz="2000" b="1" dirty="0">
                <a:solidFill>
                  <a:schemeClr val="tx1"/>
                </a:solidFill>
                <a:ea typeface="+mn-lt"/>
                <a:cs typeface="+mn-lt"/>
              </a:rPr>
              <a:t>Incoming House Officers, and Transfers from another LSU program will have status of 'New Appt' on the Form</a:t>
            </a:r>
            <a:endParaRPr lang="en-US" sz="2000" b="1" dirty="0">
              <a:solidFill>
                <a:schemeClr val="tx1"/>
              </a:solidFill>
              <a:cs typeface="Calibri"/>
            </a:endParaRPr>
          </a:p>
          <a:p>
            <a:pPr algn="l"/>
            <a:endParaRPr lang="en-US" sz="2000" b="1">
              <a:solidFill>
                <a:schemeClr val="tx1"/>
              </a:solidFill>
              <a:cs typeface="Calibri"/>
            </a:endParaRPr>
          </a:p>
          <a:p>
            <a:pPr marL="457200" indent="-457200" algn="l">
              <a:buChar char="•"/>
            </a:pPr>
            <a:r>
              <a:rPr lang="en-US" sz="2000" b="1" dirty="0">
                <a:solidFill>
                  <a:schemeClr val="tx1"/>
                </a:solidFill>
                <a:cs typeface="Calibri"/>
              </a:rPr>
              <a:t>House Officers that are NOT Promoting July 1, will be listed twice on the form  Once with current HO level &amp; status will have 'Hold-Over' with the dates at that HO level; and on the next line with the promoted HO level &amp; status will have </a:t>
            </a:r>
            <a:r>
              <a:rPr lang="en-US" sz="2000" b="1" dirty="0" err="1">
                <a:solidFill>
                  <a:schemeClr val="tx1"/>
                </a:solidFill>
                <a:cs typeface="Calibri"/>
              </a:rPr>
              <a:t>'Re</a:t>
            </a:r>
            <a:r>
              <a:rPr lang="en-US" sz="2000" b="1" dirty="0">
                <a:solidFill>
                  <a:schemeClr val="tx1"/>
                </a:solidFill>
                <a:cs typeface="Calibri"/>
              </a:rPr>
              <a:t>-Appointment' with the dates at that HO level</a:t>
            </a:r>
            <a:endParaRPr lang="en-US" sz="2000" b="1" dirty="0">
              <a:solidFill>
                <a:schemeClr val="tx1"/>
              </a:solidFill>
              <a:ea typeface="Calibri"/>
              <a:cs typeface="Calibri"/>
            </a:endParaRPr>
          </a:p>
          <a:p>
            <a:pPr algn="l"/>
            <a:endParaRPr lang="en-US" sz="2000" b="1">
              <a:solidFill>
                <a:schemeClr val="tx1"/>
              </a:solidFill>
              <a:cs typeface="Calibri"/>
            </a:endParaRPr>
          </a:p>
          <a:p>
            <a:pPr marL="457200" indent="-457200" algn="l">
              <a:buChar char="•"/>
            </a:pPr>
            <a:r>
              <a:rPr lang="en-US" sz="2000" dirty="0">
                <a:solidFill>
                  <a:schemeClr val="tx1"/>
                </a:solidFill>
                <a:cs typeface="Calibri"/>
              </a:rPr>
              <a:t>Review the Appointment form and confirm all the information is correct</a:t>
            </a:r>
            <a:endParaRPr lang="en-US" sz="2000" dirty="0">
              <a:solidFill>
                <a:schemeClr val="tx1"/>
              </a:solidFill>
              <a:ea typeface="Calibri"/>
              <a:cs typeface="Calibri"/>
            </a:endParaRPr>
          </a:p>
          <a:p>
            <a:pPr algn="l"/>
            <a:endParaRPr lang="en-US" sz="2000">
              <a:solidFill>
                <a:schemeClr val="tx1"/>
              </a:solidFill>
              <a:cs typeface="Calibri"/>
            </a:endParaRPr>
          </a:p>
          <a:p>
            <a:pPr marL="457200" indent="-457200" algn="l">
              <a:buChar char="•"/>
            </a:pPr>
            <a:r>
              <a:rPr lang="en-US" sz="2000" dirty="0">
                <a:solidFill>
                  <a:schemeClr val="tx1"/>
                </a:solidFill>
                <a:cs typeface="Calibri"/>
              </a:rPr>
              <a:t>Download, Print, Sign and Submit the signed Appointment Form to Yolanda Lundsgaard in the GME Office by the due date.</a:t>
            </a:r>
            <a:endParaRPr lang="en-US" sz="2000" dirty="0">
              <a:solidFill>
                <a:schemeClr val="tx1"/>
              </a:solidFill>
              <a:ea typeface="+mn-lt"/>
              <a:cs typeface="+mn-lt"/>
            </a:endParaRPr>
          </a:p>
          <a:p>
            <a:pPr algn="l"/>
            <a:r>
              <a:rPr lang="en-US" sz="2000" b="1" dirty="0">
                <a:solidFill>
                  <a:schemeClr val="tx1"/>
                </a:solidFill>
                <a:cs typeface="Calibri"/>
              </a:rPr>
              <a:t>If there are changes, anytime during the Academic Year, to a Program's Roster of House Officers, or changes to a House Officer's training dates</a:t>
            </a:r>
            <a:r>
              <a:rPr lang="en-US" sz="2000" dirty="0">
                <a:solidFill>
                  <a:schemeClr val="tx1"/>
                </a:solidFill>
                <a:cs typeface="Calibri"/>
              </a:rPr>
              <a:t>, New Innovations must be updated. Contact Natalie or Chris to update the House Officer's Training Record.  Once NI has been updated, the next day, download the form, sign the form, and send the updated and</a:t>
            </a:r>
            <a:r>
              <a:rPr lang="en-US" sz="2000" b="1" dirty="0">
                <a:solidFill>
                  <a:schemeClr val="tx1"/>
                </a:solidFill>
                <a:cs typeface="Calibri"/>
              </a:rPr>
              <a:t> </a:t>
            </a:r>
            <a:r>
              <a:rPr lang="en-US" sz="2000" dirty="0">
                <a:solidFill>
                  <a:schemeClr val="tx1"/>
                </a:solidFill>
                <a:cs typeface="Calibri"/>
              </a:rPr>
              <a:t>signed appointment form to Yolanda Lundsgaard in the GME Office</a:t>
            </a:r>
            <a:endParaRPr lang="en-US" sz="2000" dirty="0">
              <a:solidFill>
                <a:schemeClr val="tx1"/>
              </a:solidFill>
              <a:ea typeface="+mn-lt"/>
              <a:cs typeface="+mn-lt"/>
            </a:endParaRPr>
          </a:p>
        </p:txBody>
      </p:sp>
    </p:spTree>
    <p:extLst>
      <p:ext uri="{BB962C8B-B14F-4D97-AF65-F5344CB8AC3E}">
        <p14:creationId xmlns:p14="http://schemas.microsoft.com/office/powerpoint/2010/main" val="337852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923581" y="248378"/>
            <a:ext cx="10363200" cy="955905"/>
          </a:xfrm>
        </p:spPr>
        <p:txBody>
          <a:bodyPr/>
          <a:lstStyle/>
          <a:p>
            <a:r>
              <a:rPr lang="en-US">
                <a:ea typeface="+mj-lt"/>
                <a:cs typeface="+mj-lt"/>
              </a:rPr>
              <a:t> Promotion Spreadsheet</a:t>
            </a: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768377" y="1508909"/>
            <a:ext cx="5340435" cy="4075322"/>
          </a:xfrm>
        </p:spPr>
        <p:txBody>
          <a:bodyPr vert="horz" lIns="91440" tIns="45720" rIns="91440" bIns="45720" rtlCol="0" anchor="t">
            <a:normAutofit fontScale="70000" lnSpcReduction="20000"/>
          </a:bodyPr>
          <a:lstStyle/>
          <a:p>
            <a:pPr algn="l"/>
            <a:r>
              <a:rPr lang="en-US">
                <a:ea typeface="+mn-lt"/>
                <a:cs typeface="+mn-lt"/>
                <a:hlinkClick r:id="rId2"/>
              </a:rPr>
              <a:t>AY Forms</a:t>
            </a:r>
            <a:endParaRPr lang="en-US">
              <a:solidFill>
                <a:schemeClr val="tx1"/>
              </a:solidFill>
              <a:ea typeface="+mn-lt"/>
              <a:cs typeface="+mn-lt"/>
            </a:endParaRPr>
          </a:p>
          <a:p>
            <a:pPr marL="457200" indent="-457200" algn="l">
              <a:buChar char="•"/>
            </a:pPr>
            <a:r>
              <a:rPr lang="en-US">
                <a:solidFill>
                  <a:schemeClr val="tx1"/>
                </a:solidFill>
                <a:ea typeface="+mn-lt"/>
                <a:cs typeface="+mn-lt"/>
              </a:rPr>
              <a:t>House Officer Training Record is Correct in New Innovations</a:t>
            </a:r>
            <a:endParaRPr lang="en-US">
              <a:solidFill>
                <a:schemeClr val="tx1"/>
              </a:solidFill>
            </a:endParaRPr>
          </a:p>
          <a:p>
            <a:pPr marL="457200" indent="-457200" algn="l">
              <a:buChar char="•"/>
            </a:pPr>
            <a:endParaRPr lang="en-US">
              <a:solidFill>
                <a:schemeClr val="tx1"/>
              </a:solidFill>
              <a:ea typeface="+mn-lt"/>
              <a:cs typeface="+mn-lt"/>
            </a:endParaRPr>
          </a:p>
          <a:p>
            <a:pPr marL="457200" indent="-457200" algn="l">
              <a:buChar char="•"/>
            </a:pPr>
            <a:r>
              <a:rPr lang="en-US">
                <a:solidFill>
                  <a:schemeClr val="tx1"/>
                </a:solidFill>
                <a:ea typeface="+mn-lt"/>
                <a:cs typeface="+mn-lt"/>
              </a:rPr>
              <a:t>The Promotion Spreadsheet is used to check that all House Officers promoting July 1 from one House officer Level to the Next House Officer Level are included in the PS automated Promotion Process</a:t>
            </a:r>
            <a:endParaRPr lang="en-US">
              <a:solidFill>
                <a:schemeClr val="tx1"/>
              </a:solidFill>
              <a:cs typeface="Calibri"/>
            </a:endParaRPr>
          </a:p>
          <a:p>
            <a:pPr marL="457200" indent="-457200" algn="l">
              <a:buChar char="•"/>
            </a:pPr>
            <a:endParaRPr lang="en-US">
              <a:solidFill>
                <a:schemeClr val="tx1"/>
              </a:solidFill>
              <a:ea typeface="+mn-lt"/>
              <a:cs typeface="+mn-lt"/>
            </a:endParaRPr>
          </a:p>
          <a:p>
            <a:pPr marL="457200" indent="-457200" algn="l">
              <a:buChar char="•"/>
            </a:pPr>
            <a:r>
              <a:rPr lang="en-US">
                <a:solidFill>
                  <a:schemeClr val="tx1"/>
                </a:solidFill>
                <a:ea typeface="+mn-lt"/>
                <a:cs typeface="+mn-lt"/>
              </a:rPr>
              <a:t>Print Spreadsheet in Portrait Format ONLY</a:t>
            </a:r>
            <a:endParaRPr lang="en-US">
              <a:solidFill>
                <a:schemeClr val="tx1"/>
              </a:solidFill>
              <a:cs typeface="Calibri"/>
            </a:endParaRPr>
          </a:p>
          <a:p>
            <a:pPr algn="l"/>
            <a:endParaRPr lang="en-US">
              <a:solidFill>
                <a:schemeClr val="tx1"/>
              </a:solidFill>
              <a:cs typeface="Calibri"/>
            </a:endParaRPr>
          </a:p>
        </p:txBody>
      </p:sp>
      <p:sp>
        <p:nvSpPr>
          <p:cNvPr id="4" name="TextBox 3">
            <a:extLst>
              <a:ext uri="{FF2B5EF4-FFF2-40B4-BE49-F238E27FC236}">
                <a16:creationId xmlns:a16="http://schemas.microsoft.com/office/drawing/2014/main" id="{AB092650-8F0B-6F11-E92D-D06CC8EC2CDA}"/>
              </a:ext>
            </a:extLst>
          </p:cNvPr>
          <p:cNvSpPr txBox="1"/>
          <p:nvPr/>
        </p:nvSpPr>
        <p:spPr>
          <a:xfrm>
            <a:off x="2588964" y="1019060"/>
            <a:ext cx="931843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ea typeface="+mn-lt"/>
                <a:cs typeface="+mn-lt"/>
              </a:rPr>
              <a:t>Promotion Spreadsheet is Due to Yolanda Lundsgaard by </a:t>
            </a:r>
            <a:r>
              <a:rPr lang="en-US" sz="1500" b="1">
                <a:ea typeface="+mn-lt"/>
                <a:cs typeface="+mn-lt"/>
              </a:rPr>
              <a:t>March 28, 2024</a:t>
            </a:r>
            <a:endParaRPr lang="en-US" sz="1500">
              <a:ea typeface="+mn-lt"/>
              <a:cs typeface="+mn-lt"/>
            </a:endParaRPr>
          </a:p>
          <a:p>
            <a:endParaRPr lang="en-US" b="1" dirty="0">
              <a:ea typeface="Calibri"/>
              <a:cs typeface="Calibri"/>
            </a:endParaRPr>
          </a:p>
        </p:txBody>
      </p:sp>
      <p:pic>
        <p:nvPicPr>
          <p:cNvPr id="5" name="Picture 5" descr="Table&#10;&#10;Description automatically generated">
            <a:extLst>
              <a:ext uri="{FF2B5EF4-FFF2-40B4-BE49-F238E27FC236}">
                <a16:creationId xmlns:a16="http://schemas.microsoft.com/office/drawing/2014/main" id="{D592585E-2A12-4B44-5E79-F1712A9125E7}"/>
              </a:ext>
            </a:extLst>
          </p:cNvPr>
          <p:cNvPicPr>
            <a:picLocks noChangeAspect="1"/>
          </p:cNvPicPr>
          <p:nvPr/>
        </p:nvPicPr>
        <p:blipFill>
          <a:blip r:embed="rId3"/>
          <a:stretch>
            <a:fillRect/>
          </a:stretch>
        </p:blipFill>
        <p:spPr>
          <a:xfrm>
            <a:off x="6029879" y="1631445"/>
            <a:ext cx="6085647" cy="4450135"/>
          </a:xfrm>
          <a:prstGeom prst="rect">
            <a:avLst/>
          </a:prstGeom>
        </p:spPr>
      </p:pic>
    </p:spTree>
    <p:extLst>
      <p:ext uri="{BB962C8B-B14F-4D97-AF65-F5344CB8AC3E}">
        <p14:creationId xmlns:p14="http://schemas.microsoft.com/office/powerpoint/2010/main" val="57475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866072" y="-269207"/>
            <a:ext cx="10363200" cy="1470025"/>
          </a:xfrm>
        </p:spPr>
        <p:txBody>
          <a:bodyPr/>
          <a:lstStyle/>
          <a:p>
            <a:r>
              <a:rPr lang="en-US">
                <a:ea typeface="+mj-lt"/>
                <a:cs typeface="+mj-lt"/>
              </a:rPr>
              <a:t> Promotion Spreadsheet Cont'd</a:t>
            </a: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215419" y="795589"/>
            <a:ext cx="11861804" cy="5862097"/>
          </a:xfrm>
        </p:spPr>
        <p:txBody>
          <a:bodyPr vert="horz" lIns="91440" tIns="45720" rIns="91440" bIns="45720" rtlCol="0" anchor="t">
            <a:normAutofit fontScale="55000" lnSpcReduction="20000"/>
          </a:bodyPr>
          <a:lstStyle/>
          <a:p>
            <a:pPr marL="457200" indent="-457200" algn="l">
              <a:buChar char="•"/>
            </a:pPr>
            <a:r>
              <a:rPr lang="en-US" dirty="0">
                <a:solidFill>
                  <a:schemeClr val="tx1"/>
                </a:solidFill>
                <a:ea typeface="+mn-lt"/>
                <a:cs typeface="+mn-lt"/>
              </a:rPr>
              <a:t>Includes All House Officers promoting from their current House Officer Level to the Next House Officer level.</a:t>
            </a:r>
            <a:endParaRPr lang="en-US" dirty="0">
              <a:solidFill>
                <a:schemeClr val="tx1"/>
              </a:solidFill>
              <a:cs typeface="Calibri"/>
            </a:endParaRPr>
          </a:p>
          <a:p>
            <a:pPr marL="914400" lvl="1" algn="l">
              <a:buChar char="•"/>
            </a:pPr>
            <a:r>
              <a:rPr lang="en-US" dirty="0">
                <a:solidFill>
                  <a:schemeClr val="tx1"/>
                </a:solidFill>
                <a:ea typeface="+mn-lt"/>
                <a:cs typeface="+mn-lt"/>
              </a:rPr>
              <a:t>Each Promotion level is listed on a separate page</a:t>
            </a:r>
          </a:p>
          <a:p>
            <a:pPr marL="914400" lvl="1" algn="l">
              <a:buChar char="•"/>
            </a:pPr>
            <a:r>
              <a:rPr lang="en-US" dirty="0">
                <a:solidFill>
                  <a:schemeClr val="tx1"/>
                </a:solidFill>
                <a:ea typeface="+mn-lt"/>
                <a:cs typeface="+mn-lt"/>
              </a:rPr>
              <a:t>House Officers that Don't Promote July 1, will not be included on the Promotion Spreadsheet</a:t>
            </a:r>
          </a:p>
          <a:p>
            <a:pPr marL="914400" lvl="1" algn="l"/>
            <a:endParaRPr lang="en-US">
              <a:solidFill>
                <a:schemeClr val="tx1"/>
              </a:solidFill>
              <a:ea typeface="+mn-lt"/>
              <a:cs typeface="+mn-lt"/>
            </a:endParaRPr>
          </a:p>
          <a:p>
            <a:pPr marL="457200" indent="-457200" algn="l">
              <a:buChar char="•"/>
            </a:pPr>
            <a:r>
              <a:rPr lang="en-US" dirty="0">
                <a:solidFill>
                  <a:schemeClr val="tx1"/>
                </a:solidFill>
                <a:ea typeface="+mn-lt"/>
                <a:cs typeface="+mn-lt"/>
              </a:rPr>
              <a:t>July 1 Promotions for All House Officer Levels 1 – 6 will be completed automatically in the PS Automated Promotion Process, only if they are included on the Promotion Spreadsheet. No Paper PER 3 is needed for July 1 Promotions.</a:t>
            </a:r>
          </a:p>
          <a:p>
            <a:pPr algn="l"/>
            <a:endParaRPr lang="en-US">
              <a:solidFill>
                <a:schemeClr val="tx1"/>
              </a:solidFill>
              <a:ea typeface="+mn-lt"/>
              <a:cs typeface="+mn-lt"/>
            </a:endParaRPr>
          </a:p>
          <a:p>
            <a:pPr lvl="1" algn="l"/>
            <a:r>
              <a:rPr lang="en-US" b="1" dirty="0">
                <a:solidFill>
                  <a:schemeClr val="tx1"/>
                </a:solidFill>
                <a:ea typeface="+mn-lt"/>
                <a:cs typeface="+mn-lt"/>
              </a:rPr>
              <a:t>Gratis House Officers (House Officer paid by the Military):</a:t>
            </a:r>
          </a:p>
          <a:p>
            <a:pPr marL="914400" lvl="1" algn="l">
              <a:buFont typeface="Arial,Sans-Serif" panose="020B0604020202020204" pitchFamily="34" charset="0"/>
              <a:buChar char="•"/>
            </a:pPr>
            <a:r>
              <a:rPr lang="en-US" dirty="0">
                <a:solidFill>
                  <a:schemeClr val="tx1"/>
                </a:solidFill>
                <a:ea typeface="+mn-lt"/>
                <a:cs typeface="+mn-lt"/>
              </a:rPr>
              <a:t>Gratis House Officers that promote July 1, will not appear on the Promotion Spreadsheet,  they will appear on the Exception List with the July 1 promotion date and House Officer Level</a:t>
            </a:r>
          </a:p>
          <a:p>
            <a:pPr marL="914400" lvl="1" algn="l">
              <a:buFont typeface="Arial,Sans-Serif" panose="020B0604020202020204" pitchFamily="34" charset="0"/>
              <a:buChar char="•"/>
            </a:pPr>
            <a:r>
              <a:rPr lang="en-US" dirty="0">
                <a:solidFill>
                  <a:schemeClr val="tx1"/>
                </a:solidFill>
                <a:ea typeface="+mn-lt"/>
                <a:cs typeface="+mn-lt"/>
              </a:rPr>
              <a:t>A paper PER 3 is required to promote a Gratis House Officer.  They cannot be included in the automated promotion process for July 1 due to their Gratis Status.</a:t>
            </a:r>
            <a:endParaRPr lang="en-US" dirty="0">
              <a:solidFill>
                <a:schemeClr val="tx1"/>
              </a:solidFill>
            </a:endParaRPr>
          </a:p>
          <a:p>
            <a:pPr marL="914400" lvl="1" algn="l"/>
            <a:endParaRPr lang="en-US">
              <a:solidFill>
                <a:schemeClr val="tx1"/>
              </a:solidFill>
              <a:ea typeface="+mn-lt"/>
              <a:cs typeface="+mn-lt"/>
            </a:endParaRPr>
          </a:p>
          <a:p>
            <a:pPr marL="457200" indent="-457200" algn="l">
              <a:buChar char="•"/>
            </a:pPr>
            <a:r>
              <a:rPr lang="en-US" dirty="0">
                <a:solidFill>
                  <a:schemeClr val="tx1"/>
                </a:solidFill>
                <a:ea typeface="+mn-lt"/>
                <a:cs typeface="+mn-lt"/>
              </a:rPr>
              <a:t>Review the spreadsheet and confirm that the House Officers listed on the Promotion Spreadsheet will promote July 1</a:t>
            </a:r>
          </a:p>
          <a:p>
            <a:pPr marL="457200" indent="-457200" algn="l">
              <a:buChar char="•"/>
            </a:pPr>
            <a:endParaRPr lang="en-US">
              <a:solidFill>
                <a:schemeClr val="tx1"/>
              </a:solidFill>
              <a:ea typeface="+mn-lt"/>
              <a:cs typeface="+mn-lt"/>
            </a:endParaRPr>
          </a:p>
          <a:p>
            <a:pPr marL="457200" indent="-457200" algn="l">
              <a:buChar char="•"/>
            </a:pPr>
            <a:r>
              <a:rPr lang="en-US" dirty="0">
                <a:solidFill>
                  <a:schemeClr val="tx1"/>
                </a:solidFill>
                <a:ea typeface="+mn-lt"/>
                <a:cs typeface="+mn-lt"/>
              </a:rPr>
              <a:t>Download, Print, Sign and Submit the signed Promotion Spreadsheet to Yolanda Lundsgaard by the due date. </a:t>
            </a:r>
            <a:endParaRPr lang="en-US" dirty="0">
              <a:solidFill>
                <a:schemeClr val="tx1"/>
              </a:solidFill>
            </a:endParaRPr>
          </a:p>
          <a:p>
            <a:pPr marL="457200" indent="-457200" algn="l">
              <a:buChar char="•"/>
            </a:pPr>
            <a:endParaRPr lang="en-US">
              <a:solidFill>
                <a:schemeClr val="tx1"/>
              </a:solidFill>
              <a:cs typeface="Calibri"/>
            </a:endParaRPr>
          </a:p>
          <a:p>
            <a:pPr marL="457200" indent="-457200" algn="l">
              <a:buChar char="•"/>
            </a:pPr>
            <a:r>
              <a:rPr lang="en-US" dirty="0">
                <a:solidFill>
                  <a:schemeClr val="tx1"/>
                </a:solidFill>
                <a:cs typeface="Calibri"/>
              </a:rPr>
              <a:t>If a House Officer is listed on the Promotion spreadsheet, but should not promote July 1, and the Automated Promotion Process has been completed, a PER 3 will be required 3 to correct the error.  Contact Yolanda Lundsgaard in the GME Office.</a:t>
            </a:r>
            <a:endParaRPr lang="en-US" dirty="0">
              <a:solidFill>
                <a:schemeClr val="tx1"/>
              </a:solidFill>
              <a:ea typeface="+mn-lt"/>
              <a:cs typeface="+mn-lt"/>
            </a:endParaRPr>
          </a:p>
          <a:p>
            <a:pPr algn="l"/>
            <a:endParaRPr lang="en-US">
              <a:solidFill>
                <a:schemeClr val="tx1"/>
              </a:solidFill>
              <a:cs typeface="Calibri"/>
            </a:endParaRPr>
          </a:p>
          <a:p>
            <a:pPr marL="457200" indent="-457200" algn="l">
              <a:buChar char="•"/>
            </a:pPr>
            <a:r>
              <a:rPr lang="en-US" b="1" dirty="0">
                <a:solidFill>
                  <a:schemeClr val="tx1"/>
                </a:solidFill>
                <a:cs typeface="Calibri"/>
              </a:rPr>
              <a:t>Do Not sign and send a black spreadsheet.  If there are no House Officer Promoting to the next level, no spreadsheet is needed.</a:t>
            </a:r>
            <a:endParaRPr lang="en-US" b="1" dirty="0">
              <a:solidFill>
                <a:schemeClr val="tx1"/>
              </a:solidFill>
              <a:ea typeface="Calibri"/>
              <a:cs typeface="Calibri"/>
            </a:endParaRPr>
          </a:p>
          <a:p>
            <a:pPr marL="457200" indent="-457200" algn="l">
              <a:buChar char="•"/>
            </a:pPr>
            <a:endParaRPr lang="en-US">
              <a:solidFill>
                <a:schemeClr val="tx1"/>
              </a:solidFill>
              <a:cs typeface="Calibri"/>
            </a:endParaRPr>
          </a:p>
          <a:p>
            <a:pPr marL="457200" indent="-457200" algn="l">
              <a:buChar char="•"/>
            </a:pPr>
            <a:endParaRPr lang="en-US">
              <a:solidFill>
                <a:schemeClr val="tx1"/>
              </a:solidFill>
              <a:ea typeface="+mn-lt"/>
              <a:cs typeface="+mn-lt"/>
            </a:endParaRPr>
          </a:p>
          <a:p>
            <a:pPr marL="457200" indent="-457200" algn="l">
              <a:buChar char="•"/>
            </a:pPr>
            <a:endParaRPr lang="en-US">
              <a:solidFill>
                <a:schemeClr val="tx1"/>
              </a:solidFill>
              <a:ea typeface="+mn-lt"/>
              <a:cs typeface="+mn-lt"/>
            </a:endParaRPr>
          </a:p>
          <a:p>
            <a:pPr marL="457200" indent="-457200" algn="l">
              <a:buChar char="•"/>
            </a:pPr>
            <a:endParaRPr lang="en-US">
              <a:solidFill>
                <a:schemeClr val="tx1"/>
              </a:solidFill>
              <a:cs typeface="Calibri"/>
            </a:endParaRPr>
          </a:p>
          <a:p>
            <a:pPr marL="457200" indent="-457200" algn="l">
              <a:buChar char="•"/>
            </a:pPr>
            <a:endParaRPr lang="en-US">
              <a:solidFill>
                <a:schemeClr val="tx1"/>
              </a:solidFill>
              <a:cs typeface="Calibri"/>
            </a:endParaRPr>
          </a:p>
          <a:p>
            <a:pPr algn="l"/>
            <a:endParaRPr lang="en-US">
              <a:solidFill>
                <a:schemeClr val="tx1"/>
              </a:solidFill>
              <a:cs typeface="Calibri"/>
            </a:endParaRPr>
          </a:p>
        </p:txBody>
      </p:sp>
    </p:spTree>
    <p:extLst>
      <p:ext uri="{BB962C8B-B14F-4D97-AF65-F5344CB8AC3E}">
        <p14:creationId xmlns:p14="http://schemas.microsoft.com/office/powerpoint/2010/main" val="1490527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253389" y="193294"/>
            <a:ext cx="11033392" cy="1525109"/>
          </a:xfrm>
        </p:spPr>
        <p:txBody>
          <a:bodyPr>
            <a:normAutofit fontScale="90000"/>
          </a:bodyPr>
          <a:lstStyle/>
          <a:p>
            <a:r>
              <a:rPr lang="en-US" dirty="0">
                <a:ea typeface="+mj-lt"/>
                <a:cs typeface="+mj-lt"/>
              </a:rPr>
              <a:t>Off-Cycle Spreadsheet</a:t>
            </a:r>
            <a:br>
              <a:rPr lang="en-US" dirty="0">
                <a:ea typeface="+mj-lt"/>
                <a:cs typeface="+mj-lt"/>
              </a:rPr>
            </a:br>
            <a:r>
              <a:rPr lang="en-US" dirty="0">
                <a:ea typeface="+mj-lt"/>
                <a:cs typeface="+mj-lt"/>
              </a:rPr>
              <a:t> Off-Cycle &amp; Exceptions Tab</a:t>
            </a:r>
            <a:br>
              <a:rPr lang="en-US" dirty="0">
                <a:ea typeface="+mj-lt"/>
                <a:cs typeface="+mj-lt"/>
              </a:rPr>
            </a:br>
            <a:r>
              <a:rPr lang="en-US" b="1" dirty="0">
                <a:ea typeface="+mj-lt"/>
                <a:cs typeface="+mj-lt"/>
              </a:rPr>
              <a:t> </a:t>
            </a:r>
            <a:r>
              <a:rPr lang="en-US" sz="2000" b="1" dirty="0">
                <a:ea typeface="+mj-lt"/>
                <a:cs typeface="+mj-lt"/>
              </a:rPr>
              <a:t>Off-Cycle &amp; Exceptions Spreadsheet is Due to Yolanda Lundsgaard by </a:t>
            </a:r>
            <a:r>
              <a:rPr lang="en-US" sz="1700" b="1" dirty="0">
                <a:ea typeface="+mj-lt"/>
                <a:cs typeface="+mj-lt"/>
              </a:rPr>
              <a:t>March 28, 2024</a:t>
            </a:r>
            <a:endParaRPr lang="en-US" sz="1700" dirty="0">
              <a:ea typeface="+mj-lt"/>
              <a:cs typeface="+mj-lt"/>
            </a:endParaRPr>
          </a:p>
          <a:p>
            <a:endParaRPr lang="en-US" sz="2000" b="1" dirty="0">
              <a:ea typeface="Calibri"/>
              <a:cs typeface="Calibri"/>
            </a:endParaRP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791379" y="2068418"/>
            <a:ext cx="10352182" cy="1908671"/>
          </a:xfrm>
        </p:spPr>
        <p:txBody>
          <a:bodyPr vert="horz" lIns="91440" tIns="45720" rIns="91440" bIns="45720" rtlCol="0" anchor="t">
            <a:normAutofit fontScale="77500" lnSpcReduction="20000"/>
          </a:bodyPr>
          <a:lstStyle/>
          <a:p>
            <a:pPr algn="l">
              <a:buChar char="•"/>
            </a:pPr>
            <a:r>
              <a:rPr lang="en-US">
                <a:ea typeface="+mn-lt"/>
                <a:cs typeface="+mn-lt"/>
                <a:hlinkClick r:id="rId2"/>
              </a:rPr>
              <a:t>AY Forms</a:t>
            </a:r>
            <a:endParaRPr lang="en-US">
              <a:solidFill>
                <a:schemeClr val="tx1"/>
              </a:solidFill>
              <a:ea typeface="+mn-lt"/>
              <a:cs typeface="+mn-lt"/>
            </a:endParaRPr>
          </a:p>
          <a:p>
            <a:pPr algn="l">
              <a:buChar char="•"/>
            </a:pPr>
            <a:r>
              <a:rPr lang="en-US">
                <a:solidFill>
                  <a:schemeClr val="tx1"/>
                </a:solidFill>
                <a:ea typeface="+mn-lt"/>
                <a:cs typeface="+mn-lt"/>
              </a:rPr>
              <a:t>The Off-Cycle &amp; Exceptions tab will show all House Officers who are Off-Cycle or need to be manually promoted/transferred/terminated.</a:t>
            </a:r>
            <a:endParaRPr lang="en-US">
              <a:solidFill>
                <a:schemeClr val="tx1"/>
              </a:solidFill>
            </a:endParaRPr>
          </a:p>
          <a:p>
            <a:pPr algn="l"/>
            <a:endParaRPr lang="en-US">
              <a:solidFill>
                <a:schemeClr val="tx1"/>
              </a:solidFill>
              <a:cs typeface="Calibri"/>
            </a:endParaRPr>
          </a:p>
          <a:p>
            <a:pPr algn="l">
              <a:buChar char="•"/>
            </a:pPr>
            <a:r>
              <a:rPr lang="en-US">
                <a:solidFill>
                  <a:schemeClr val="tx1"/>
                </a:solidFill>
                <a:ea typeface="+mn-lt"/>
                <a:cs typeface="+mn-lt"/>
              </a:rPr>
              <a:t>Print this page in Landscape Format.  </a:t>
            </a:r>
            <a:endParaRPr lang="en-US">
              <a:solidFill>
                <a:schemeClr val="tx1"/>
              </a:solidFill>
              <a:cs typeface="Calibri"/>
            </a:endParaRPr>
          </a:p>
          <a:p>
            <a:pPr algn="l">
              <a:buChar char="•"/>
            </a:pPr>
            <a:endParaRPr lang="en-US">
              <a:solidFill>
                <a:schemeClr val="tx1"/>
              </a:solidFill>
              <a:cs typeface="Calibri"/>
            </a:endParaRPr>
          </a:p>
          <a:p>
            <a:pPr marL="457200" indent="-457200" algn="l">
              <a:buChar char="•"/>
            </a:pPr>
            <a:endParaRPr lang="en-US">
              <a:solidFill>
                <a:schemeClr val="tx1"/>
              </a:solidFill>
              <a:cs typeface="Calibri"/>
            </a:endParaRPr>
          </a:p>
        </p:txBody>
      </p:sp>
      <p:pic>
        <p:nvPicPr>
          <p:cNvPr id="4" name="Picture 4">
            <a:extLst>
              <a:ext uri="{FF2B5EF4-FFF2-40B4-BE49-F238E27FC236}">
                <a16:creationId xmlns:a16="http://schemas.microsoft.com/office/drawing/2014/main" id="{33FB3484-5F54-6B34-4738-27DC202F43EF}"/>
              </a:ext>
            </a:extLst>
          </p:cNvPr>
          <p:cNvPicPr>
            <a:picLocks noChangeAspect="1"/>
          </p:cNvPicPr>
          <p:nvPr/>
        </p:nvPicPr>
        <p:blipFill>
          <a:blip r:embed="rId3"/>
          <a:stretch>
            <a:fillRect/>
          </a:stretch>
        </p:blipFill>
        <p:spPr>
          <a:xfrm>
            <a:off x="1289329" y="3896355"/>
            <a:ext cx="9885802" cy="1950008"/>
          </a:xfrm>
          <a:prstGeom prst="rect">
            <a:avLst/>
          </a:prstGeom>
        </p:spPr>
      </p:pic>
      <p:cxnSp>
        <p:nvCxnSpPr>
          <p:cNvPr id="5" name="Straight Arrow Connector 4">
            <a:extLst>
              <a:ext uri="{FF2B5EF4-FFF2-40B4-BE49-F238E27FC236}">
                <a16:creationId xmlns:a16="http://schemas.microsoft.com/office/drawing/2014/main" id="{6F801E51-E839-B626-DD68-D9E458AD8BB4}"/>
              </a:ext>
            </a:extLst>
          </p:cNvPr>
          <p:cNvCxnSpPr/>
          <p:nvPr/>
        </p:nvCxnSpPr>
        <p:spPr>
          <a:xfrm>
            <a:off x="7767926" y="3093965"/>
            <a:ext cx="914399" cy="914399"/>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0477808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e103bb2-26e4-4432-b4c4-0552ce98cd7c">
      <UserInfo>
        <DisplayName>Hoehn, Cheryl D.</DisplayName>
        <AccountId>36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8" ma:contentTypeDescription="Create a new document." ma:contentTypeScope="" ma:versionID="d966c6c594562c52fead078994fe4f52">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86d59ef99ba8c941fd6fa94c864d9163"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E2993B-24F6-4A79-883A-AC17B8FB06E5}">
  <ds:schemaRefs>
    <ds:schemaRef ds:uri="http://purl.org/dc/terms/"/>
    <ds:schemaRef ds:uri="http://schemas.openxmlformats.org/package/2006/metadata/core-properties"/>
    <ds:schemaRef ds:uri="http://purl.org/dc/dcmitype/"/>
    <ds:schemaRef ds:uri="http://schemas.microsoft.com/office/infopath/2007/PartnerControls"/>
    <ds:schemaRef ds:uri="ce103bb2-26e4-4432-b4c4-0552ce98cd7c"/>
    <ds:schemaRef ds:uri="http://schemas.microsoft.com/office/2006/documentManagement/types"/>
    <ds:schemaRef ds:uri="http://purl.org/dc/elements/1.1/"/>
    <ds:schemaRef ds:uri="http://schemas.microsoft.com/office/2006/metadata/properties"/>
    <ds:schemaRef ds:uri="975e37a8-7f5f-4888-af20-2bf05acb12f4"/>
    <ds:schemaRef ds:uri="http://www.w3.org/XML/1998/namespace"/>
  </ds:schemaRefs>
</ds:datastoreItem>
</file>

<file path=customXml/itemProps2.xml><?xml version="1.0" encoding="utf-8"?>
<ds:datastoreItem xmlns:ds="http://schemas.openxmlformats.org/officeDocument/2006/customXml" ds:itemID="{13C0575C-16F7-4814-82FB-F828F6099BEB}">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6B18675-EF8C-4C71-9995-77928E8FD0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2636</Words>
  <Application>Microsoft Office PowerPoint</Application>
  <PresentationFormat>Widescreen</PresentationFormat>
  <Paragraphs>254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Arial,Sans-Serif</vt:lpstr>
      <vt:lpstr>Calibri</vt:lpstr>
      <vt:lpstr>Courier New</vt:lpstr>
      <vt:lpstr>Times New Roman</vt:lpstr>
      <vt:lpstr>Wingdings</vt:lpstr>
      <vt:lpstr>1_Office Theme</vt:lpstr>
      <vt:lpstr>Program Coordinator Meeting</vt:lpstr>
      <vt:lpstr>NRMP   2024 Main March Match &amp; SOAP  </vt:lpstr>
      <vt:lpstr>Resources for you Incoming House Officers!</vt:lpstr>
      <vt:lpstr>APPOINTMENT FORM &amp; SPREADSHEETS</vt:lpstr>
      <vt:lpstr>Appointment Form Appointment Form is Due to Yolanda Lundsgaard by March 28, 2024  </vt:lpstr>
      <vt:lpstr> Appointment Form Cont'd</vt:lpstr>
      <vt:lpstr> Promotion Spreadsheet</vt:lpstr>
      <vt:lpstr> Promotion Spreadsheet Cont'd</vt:lpstr>
      <vt:lpstr>Off-Cycle Spreadsheet  Off-Cycle &amp; Exceptions Tab  Off-Cycle &amp; Exceptions Spreadsheet is Due to Yolanda Lundsgaard by March 28, 2024 </vt:lpstr>
      <vt:lpstr>Off-Cycle  &amp; Exceptions Tab Cont'd</vt:lpstr>
      <vt:lpstr>Off-Cycle  &amp; Exceptions Cont'd</vt:lpstr>
      <vt:lpstr>Transfer Spreadsheet – Internal Transfers  Transfer Spreadsheet is Due to Yolanda Lundsgaard by March 28, 2024 </vt:lpstr>
      <vt:lpstr> Transfer Spreadsheet Cont'd</vt:lpstr>
      <vt:lpstr>Internal Transfer Checklist</vt:lpstr>
      <vt:lpstr> External Transfers</vt:lpstr>
      <vt:lpstr>Termination Spreadsheet Due to Yolanda March 28. 2024</vt:lpstr>
      <vt:lpstr>House Officers Becoming Faculty Spreadsheet  House Officer Becoming Faculty Spreadsheet is Due to Yolanda Lundsgaard by March 28, 2024 </vt:lpstr>
      <vt:lpstr>House Officers Becoming Faculty Cont'd</vt:lpstr>
      <vt:lpstr>Faculty Becoming House Officers</vt:lpstr>
      <vt:lpstr>GME Rotation Sites</vt:lpstr>
      <vt:lpstr>Reminders</vt:lpstr>
      <vt:lpstr>Orientation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lastModifiedBy>Blakemore, Sara B.</cp:lastModifiedBy>
  <cp:revision>105</cp:revision>
  <dcterms:created xsi:type="dcterms:W3CDTF">2022-02-14T16:44:31Z</dcterms:created>
  <dcterms:modified xsi:type="dcterms:W3CDTF">2024-03-06T17:08:10Z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