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6"/>
  </p:notesMasterIdLst>
  <p:sldIdLst>
    <p:sldId id="256" r:id="rId5"/>
    <p:sldId id="281" r:id="rId6"/>
    <p:sldId id="282" r:id="rId7"/>
    <p:sldId id="264" r:id="rId8"/>
    <p:sldId id="263" r:id="rId9"/>
    <p:sldId id="265" r:id="rId10"/>
    <p:sldId id="266" r:id="rId11"/>
    <p:sldId id="280" r:id="rId12"/>
    <p:sldId id="273" r:id="rId13"/>
    <p:sldId id="26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D9"/>
    <a:srgbClr val="ED4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64387-3629-4942-B2A7-5851BDC3901E}" v="582" dt="2021-11-15T21:08:31.644"/>
    <p1510:client id="{05833A88-3F6E-41C7-A114-0B735DFBF0AD}" v="5" dt="2023-01-09T17:45:33.609"/>
    <p1510:client id="{0C11A72F-2BBB-4349-8A96-21F167934064}" v="255" dt="2021-11-09T22:23:58.877"/>
    <p1510:client id="{15402EC4-7934-4E88-A4DE-AC1EB595B004}" v="285" dt="2021-10-18T21:17:24.430"/>
    <p1510:client id="{1542E153-F6F7-4C95-817E-B69DE72EAA8B}" v="111" dt="2021-10-19T15:38:53.108"/>
    <p1510:client id="{1A4CACC7-350E-4FB4-B423-615DFEDEB0D2}" v="33" dt="2022-01-21T20:42:44.662"/>
    <p1510:client id="{1AFEF29C-A9B8-432D-9DD2-DD65F6A44B8A}" v="71" dt="2021-11-16T15:59:21.704"/>
    <p1510:client id="{1DF00D85-3F9C-4F09-8450-8890B4DE3A3F}" v="452" dt="2022-01-24T21:57:27.414"/>
    <p1510:client id="{1F4B6656-1501-4701-B855-F6108F514A43}" v="290" dt="2022-01-24T16:33:05.683"/>
    <p1510:client id="{23E72631-3737-4744-B137-92F4F34D3053}" v="6" dt="2022-01-21T20:57:58.877"/>
    <p1510:client id="{23F36CB5-D7B7-49A9-8156-9E677F371AE2}" v="47" dt="2022-01-25T14:00:20.475"/>
    <p1510:client id="{2424F639-81EF-4027-8E4F-AE015E7E17E6}" v="86" dt="2022-01-24T15:31:04.093"/>
    <p1510:client id="{30F0C5F6-C7D9-417C-A224-5C08B033607E}" v="26" dt="2021-11-09T16:02:17.231"/>
    <p1510:client id="{3221C71A-94C3-4B1E-BB36-ADCA38BF190B}" v="231" dt="2023-01-10T16:17:07.147"/>
    <p1510:client id="{33CA7CE2-CF4C-42AF-AFA6-F6A6130D65F4}" v="132" dt="2021-10-19T12:51:32.423"/>
    <p1510:client id="{33D771F9-2632-4FF1-A217-53C0D40A1F32}" v="471" dt="2022-01-21T22:56:53.502"/>
    <p1510:client id="{36A18B42-3997-4E19-B7EC-4CFB23644999}" v="12" dt="2021-11-08T19:04:19.786"/>
    <p1510:client id="{44BFB1FE-D796-4376-852F-2CCEC0565995}" v="2" dt="2022-01-24T22:01:24.171"/>
    <p1510:client id="{4680EB12-6896-462E-AF78-ABC476E3CBC5}" v="112" dt="2021-11-12T20:02:14.260"/>
    <p1510:client id="{46E2C29B-11C4-45D5-B1E8-53F8F99623EB}" v="80" dt="2023-01-17T19:05:06.250"/>
    <p1510:client id="{4720224D-5396-4334-A92C-5FFC1CF13529}" v="39" dt="2022-12-19T16:32:14.222"/>
    <p1510:client id="{487B3AF2-3CE9-4C59-9DCF-3F5355240F1E}" v="314" dt="2021-11-15T21:28:36.279"/>
    <p1510:client id="{489EE7B2-D3FC-405E-B8EA-F9D19C7A3AA0}" v="340" dt="2022-01-25T15:07:38.144"/>
    <p1510:client id="{4937DC37-8835-467D-96E0-D90DF9450705}" v="53" dt="2021-10-14T14:08:39.419"/>
    <p1510:client id="{54939C7B-9F43-4111-B1E9-1330DF022B88}" v="19" dt="2022-01-21T15:41:51.851"/>
    <p1510:client id="{583A9E1C-FBDB-4840-9A77-357D29CB754A}" v="92" dt="2021-10-18T20:22:59.622"/>
    <p1510:client id="{5970363B-B3B3-4B17-98E8-73B4134ABE4E}" v="893" dt="2021-11-10T17:19:49.698"/>
    <p1510:client id="{5C78FA7E-0671-4AB3-86BD-D16358FED52B}" v="1223" dt="2022-01-21T20:37:46.053"/>
    <p1510:client id="{5CCC9AB6-0627-4CB6-BA2C-D0BC9BD1DD78}" v="2" dt="2023-01-18T15:11:13.602"/>
    <p1510:client id="{5F0E8F6A-D123-4CC1-96AC-200854FAB81D}" v="1" dt="2022-03-16T12:20:44.852"/>
    <p1510:client id="{62A1D500-0B57-4E1E-9AC7-96D77A151404}" v="863" dt="2021-10-18T18:44:15.115"/>
    <p1510:client id="{683B68DC-4B50-40C0-BF37-E1532525813C}" v="85" dt="2021-11-16T15:57:16.063"/>
    <p1510:client id="{695F8AE5-7405-4E4D-880C-9D40D90F4BBC}" v="161" dt="2021-11-10T21:18:17.577"/>
    <p1510:client id="{6FD4CF60-6573-4740-8115-800F208FDF8C}" v="555" dt="2021-10-19T12:22:47.255"/>
    <p1510:client id="{758D1F76-14B3-444E-B6B2-CC9DE0542F5F}" v="91" dt="2021-11-16T15:42:01.581"/>
    <p1510:client id="{7BC94267-BF28-45EF-A280-09DD496EFD37}" v="200" dt="2021-11-15T22:12:32.578"/>
    <p1510:client id="{7BD5D6FF-A517-4038-A894-43E0A4912F47}" v="30" dt="2022-01-25T14:36:45.748"/>
    <p1510:client id="{7D080651-FF7E-4051-ABB5-80A2D36D5B1D}" v="3" dt="2021-11-10T20:13:47.861"/>
    <p1510:client id="{840B64E7-0FD4-44DB-A8B0-29C068E1D7FC}" v="2" dt="2021-10-14T13:56:23.229"/>
    <p1510:client id="{8CFB8E56-8D5D-4202-AA2C-2F39A2080847}" v="266" dt="2021-11-16T15:38:19.271"/>
    <p1510:client id="{90F65E23-FBD8-43F8-8038-0798F76DAF0C}" v="32" dt="2022-01-25T15:45:12.176"/>
    <p1510:client id="{9AA7C84E-0E98-4A94-B7D5-97E4495FD7DE}" v="3" dt="2021-10-14T13:52:10.042"/>
    <p1510:client id="{9E2F123A-3EE6-43E4-9AD2-1B4B523DA080}" v="726" dt="2021-10-18T18:31:59.814"/>
    <p1510:client id="{9F3D5D3E-7CC3-4A8B-AE25-F70388ECF607}" v="296" dt="2021-11-10T21:34:56.009"/>
    <p1510:client id="{A891A354-3800-4509-BC13-43DC436984CA}" v="59" dt="2022-01-24T21:52:54.469"/>
    <p1510:client id="{AA300AB7-0F5C-4E00-9895-689F011A59E3}" v="2" dt="2021-11-16T15:26:45.799"/>
    <p1510:client id="{AA714FB0-05A3-4ED3-8BFD-B9E025AF9BA2}" v="4" dt="2021-10-14T13:48:43.960"/>
    <p1510:client id="{AE4F7371-DAE9-44F9-A2D5-96521443BCC8}" v="472" dt="2021-11-10T18:49:25.741"/>
    <p1510:client id="{AFF68992-BD2A-4B00-851E-26094D176096}" v="111" dt="2023-01-09T17:44:25.933"/>
    <p1510:client id="{B60B7FEB-EAD1-450F-85CA-4FB85DBACC79}" v="1" dt="2021-10-14T13:51:42.794"/>
    <p1510:client id="{B8C1B7AA-828D-4E3A-A40A-7B104599689E}" v="135" dt="2022-01-22T00:34:20.960"/>
    <p1510:client id="{C7C0594A-A091-4063-966D-163AC8FA2004}" v="304" dt="2021-10-19T13:07:22.067"/>
    <p1510:client id="{C87778F9-07A1-492A-B436-F35E4BA1A500}" v="8" dt="2023-01-11T14:20:05.902"/>
    <p1510:client id="{CA15D534-F050-4BCE-9508-B0312D8FA757}" v="583" dt="2022-01-24T19:05:41.750"/>
    <p1510:client id="{D2586707-87A5-4225-8A97-FB39AA6B1292}" v="219" dt="2021-10-13T16:07:37.260"/>
    <p1510:client id="{D3A199A5-35F8-404A-9485-514457B82238}" v="4" dt="2021-10-18T20:25:16.168"/>
    <p1510:client id="{D6489457-3E7B-4F4A-B17D-6F96BDC76407}" v="73" dt="2023-01-17T17:00:03.220"/>
    <p1510:client id="{D97F7E7A-9AEA-4D58-840F-C48CF10CF00A}" v="204" dt="2023-01-12T20:18:39.165"/>
    <p1510:client id="{DDA566F6-B139-4046-8EF2-CD382EFED4FE}" v="13" dt="2021-10-14T18:24:02.019"/>
    <p1510:client id="{E265B7F6-C8E0-4018-8B28-FE24A43695CB}" v="150" dt="2021-11-16T16:31:37.838"/>
    <p1510:client id="{E3855D89-C1BC-40FA-BE23-EB42C86E305F}" v="47" dt="2023-01-10T21:55:43.710"/>
    <p1510:client id="{E8FA6F5B-6B55-4838-B8B5-73583606B9E6}" v="58" dt="2021-11-16T15:17:49.561"/>
    <p1510:client id="{E93A5EE3-4753-44F2-9461-C972062299EB}" v="17" dt="2023-01-18T13:51:07.424"/>
    <p1510:client id="{EADB7F6E-2FB1-4A0A-8D90-E3F44EA1B39E}" v="3" dt="2023-01-18T12:52:53.599"/>
    <p1510:client id="{F2C14E70-113B-471C-BF11-039C8FCD33F9}" v="307" dt="2021-10-18T16:27:23.190"/>
    <p1510:client id="{F33AA51B-4118-44DA-9CD4-64155FAD6B25}" v="7" dt="2023-01-12T15:34:34.762"/>
    <p1510:client id="{F4F98124-16CC-4DBA-AB5C-F957415EFB85}" v="287" dt="2021-11-11T14:22:56.429"/>
    <p1510:client id="{F85DF6B4-EB0D-4DEE-86EE-6632C4A1A162}" v="1029" dt="2021-10-18T18:26:24.909"/>
    <p1510:client id="{FA92C16D-DD9E-43DB-9D27-2891B73F74D0}" v="474" dt="2022-01-24T22:39:40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E530-CF5F-4660-A49D-1A4E59DE95B2}" type="datetimeFigureOut">
              <a:rPr lang="en-US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EABC7-EF9F-4B18-A577-27E5197331F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6324601"/>
            <a:ext cx="2844800" cy="365125"/>
          </a:xfrm>
        </p:spPr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4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0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49D3-E3B8-4CC3-AEBB-C5777793C70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5791200"/>
            <a:ext cx="251459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blak3\AppData\Local\Microsoft\Windows\INetCache\Content.Outlook\7MROKXCB\January%201%202023%20%20-%20June%2030%202023%20Calenda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school.lsuhsc.edu/medical_education/graduate/appointments/" TargetMode="External"/><Relationship Id="rId2" Type="http://schemas.openxmlformats.org/officeDocument/2006/relationships/hyperlink" Target="https://lsugme.atlassian.net/wiki/spaces/POLICY/pages/9306177/LSBME+Permit+Renewa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sugme.atlassian.net/wiki/spaces/FORMDOCS/pages/948633620/Visiting+House+Officer+Checklis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flock@lsuhs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AC16C-7E1D-49C7-8F1B-6A2489C2BD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Coordinator Meeting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26860-FD19-4C32-B612-71866314E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January 18, 2023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LCMC Academic Affairs, LA Medicaid Enrollment, LSBME Permit Renewals, RPD Feedback, NRMP dates, Resident Scheduler, Updates, The Pulse 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02EF15-B442-4B97-9CB1-7E426F4F7F15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82813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5701-ED83-4FE2-99D2-62826655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Upcoming Dates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FB7F0-53C5-4EE2-9971-FB8A34006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968" y="1163445"/>
            <a:ext cx="10972800" cy="45259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>
                <a:ea typeface="+mn-lt"/>
                <a:cs typeface="+mn-lt"/>
                <a:hlinkClick r:id="rId2"/>
              </a:rPr>
              <a:t>January 1 2023 - June 30 2023 Calendar.pdf</a:t>
            </a:r>
            <a:endParaRPr lang="en-US"/>
          </a:p>
          <a:p>
            <a:pPr marL="0" indent="0">
              <a:buNone/>
            </a:pPr>
            <a:r>
              <a:rPr lang="en-US" sz="2400">
                <a:cs typeface="Calibri"/>
              </a:rPr>
              <a:t>Jan. 31, 2023 - </a:t>
            </a:r>
            <a:r>
              <a:rPr lang="en-US" sz="2400">
                <a:ea typeface="+mn-lt"/>
                <a:cs typeface="+mn-lt"/>
              </a:rPr>
              <a:t>NRMP: Main March Match Quota Change, SOAP Participation indicator confirmed &amp; Program Withdraw Deadline at 10:59 p.m. CT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sz="2400">
                <a:cs typeface="Calibri"/>
              </a:rPr>
              <a:t>Feb. 1, 2023 - </a:t>
            </a:r>
            <a:r>
              <a:rPr lang="en-US" sz="2400" b="1">
                <a:ea typeface="+mn-lt"/>
                <a:cs typeface="+mn-lt"/>
              </a:rPr>
              <a:t>NRMP: Main March Match; Ranking Opens</a:t>
            </a:r>
          </a:p>
          <a:p>
            <a:pPr marL="0" indent="0">
              <a:buNone/>
            </a:pPr>
            <a:r>
              <a:rPr lang="en-US" sz="2400">
                <a:cs typeface="Calibri"/>
              </a:rPr>
              <a:t>Feb. 21, 2023: Mardi Gras Holiday </a:t>
            </a:r>
          </a:p>
          <a:p>
            <a:pPr marL="0" indent="0">
              <a:buNone/>
            </a:pPr>
            <a:r>
              <a:rPr lang="en-US" sz="2400">
                <a:cs typeface="Calibri"/>
              </a:rPr>
              <a:t>Feb. 28, 2023 – Coordinator Meeting</a:t>
            </a:r>
            <a:br>
              <a:rPr lang="en-US" sz="2400">
                <a:cs typeface="Calibri"/>
              </a:rPr>
            </a:br>
            <a:r>
              <a:rPr lang="en-US" sz="2400">
                <a:cs typeface="Calibri"/>
              </a:rPr>
              <a:t>Mar 1, 2023 - </a:t>
            </a:r>
            <a:r>
              <a:rPr lang="en-US" sz="2400" b="1">
                <a:ea typeface="+mn-lt"/>
                <a:cs typeface="+mn-lt"/>
              </a:rPr>
              <a:t>NRMP: Main March Match Rank Order List Certification &amp; Reversion Deadline</a:t>
            </a:r>
            <a:r>
              <a:rPr lang="en-US" sz="2400">
                <a:ea typeface="+mn-lt"/>
                <a:cs typeface="+mn-lt"/>
              </a:rPr>
              <a:t> 8pm CT. ROLs must be certified</a:t>
            </a:r>
          </a:p>
          <a:p>
            <a:pPr marL="0" indent="0">
              <a:buNone/>
            </a:pPr>
            <a:r>
              <a:rPr lang="en-US" sz="2400">
                <a:cs typeface="Calibri"/>
              </a:rPr>
              <a:t>Mar. 13 – 17, 2023 - NRMP – </a:t>
            </a:r>
            <a:r>
              <a:rPr lang="en-US" sz="2400" b="1">
                <a:cs typeface="Calibri"/>
              </a:rPr>
              <a:t>Match Week</a:t>
            </a: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Mar 16, 2023 – SOAP Rounds begin </a:t>
            </a: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Mar. 17, 2023 – </a:t>
            </a:r>
            <a:r>
              <a:rPr lang="en-US" sz="2400" b="1">
                <a:ea typeface="+mn-lt"/>
                <a:cs typeface="+mn-lt"/>
              </a:rPr>
              <a:t>MATCH DAY</a:t>
            </a:r>
          </a:p>
          <a:p>
            <a:pPr marL="0" indent="0">
              <a:buNone/>
            </a:pPr>
            <a:r>
              <a:rPr lang="en-US" sz="2400">
                <a:cs typeface="Calibri"/>
              </a:rPr>
              <a:t>Mar. 28, 2023 – Coordinator Meeting </a:t>
            </a:r>
          </a:p>
        </p:txBody>
      </p:sp>
    </p:spTree>
    <p:extLst>
      <p:ext uri="{BB962C8B-B14F-4D97-AF65-F5344CB8AC3E}">
        <p14:creationId xmlns:p14="http://schemas.microsoft.com/office/powerpoint/2010/main" val="542179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42D8B-98BD-C11D-212E-706E6BAF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1A907-67E2-9C2F-A57D-9DEF8DB85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6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01C3-1553-4693-945C-F78B1B79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LCMC Academic Affairs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EE48-A0ED-4C36-A5EC-4EED7F85A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76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>
                <a:cs typeface="Calibri"/>
              </a:rPr>
              <a:t>Lauren Rabalais </a:t>
            </a: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9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01C3-1553-4693-945C-F78B1B79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LA Medicaid -  Web Portal Enrollment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EE48-A0ED-4C36-A5EC-4EED7F85A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76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>
                <a:cs typeface="Calibri"/>
              </a:rPr>
              <a:t>As of 1/13/23, 189 residents have not completed enrollment</a:t>
            </a:r>
          </a:p>
          <a:p>
            <a:pPr lvl="2"/>
            <a:r>
              <a:rPr lang="en-US">
                <a:cs typeface="Calibri"/>
              </a:rPr>
              <a:t>500 residents don’t need to register</a:t>
            </a:r>
          </a:p>
          <a:p>
            <a:pPr lvl="2"/>
            <a:r>
              <a:rPr lang="en-US">
                <a:cs typeface="Calibri"/>
              </a:rPr>
              <a:t>263 completed registration</a:t>
            </a:r>
          </a:p>
          <a:p>
            <a:pPr lvl="1"/>
            <a:r>
              <a:rPr lang="en-US">
                <a:cs typeface="Calibri"/>
              </a:rPr>
              <a:t>Residents were Individually emailed (by GME Office) on 10/26/22</a:t>
            </a:r>
          </a:p>
          <a:p>
            <a:pPr lvl="1"/>
            <a:r>
              <a:rPr lang="en-US">
                <a:cs typeface="Calibri"/>
              </a:rPr>
              <a:t> Consequences?</a:t>
            </a:r>
          </a:p>
        </p:txBody>
      </p:sp>
    </p:spTree>
    <p:extLst>
      <p:ext uri="{BB962C8B-B14F-4D97-AF65-F5344CB8AC3E}">
        <p14:creationId xmlns:p14="http://schemas.microsoft.com/office/powerpoint/2010/main" val="301170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1980-82F8-4E6C-94A3-00EDC84A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37" y="244559"/>
            <a:ext cx="10972800" cy="1143000"/>
          </a:xfrm>
        </p:spPr>
        <p:txBody>
          <a:bodyPr/>
          <a:lstStyle/>
          <a:p>
            <a:r>
              <a:rPr lang="en-US" b="1">
                <a:cs typeface="Calibri"/>
              </a:rPr>
              <a:t>LSBME Permit Renewals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A5F0B-58C2-44BC-B2E3-75F22C16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0300"/>
            <a:ext cx="10972800" cy="473651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LSBME Permit Renewal 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First LSBME Drop Off Date:  January 31, 2023 </a:t>
            </a:r>
          </a:p>
          <a:p>
            <a:r>
              <a:rPr lang="en-US" dirty="0">
                <a:ea typeface="+mn-lt"/>
                <a:cs typeface="+mn-lt"/>
              </a:rPr>
              <a:t>Download and print the LSBME Permit Renewal Spreadsheet and Program Director Letters here: </a:t>
            </a:r>
            <a:r>
              <a:rPr lang="en-US" dirty="0">
                <a:ea typeface="+mn-lt"/>
                <a:cs typeface="+mn-lt"/>
                <a:hlinkClick r:id="rId3"/>
              </a:rPr>
              <a:t>AY Year Forms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b="1" u="sng" dirty="0">
                <a:ea typeface="+mn-lt"/>
                <a:cs typeface="+mn-lt"/>
              </a:rPr>
              <a:t>Submit the LSBME Permit Renewal Spreadsheet &amp; Program Director Letters to Yolanda by Tuesday, January 24, 2023</a:t>
            </a:r>
            <a:endParaRPr lang="en-US" b="1" u="sng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CDS/Opioid Certificates added by GME </a:t>
            </a:r>
          </a:p>
          <a:p>
            <a:r>
              <a:rPr lang="en-US" dirty="0">
                <a:cs typeface="Calibri"/>
              </a:rPr>
              <a:t>LSBME will invoice directly to house officer's LSU email</a:t>
            </a:r>
          </a:p>
          <a:p>
            <a:pPr lvl="1"/>
            <a:r>
              <a:rPr lang="en-US" dirty="0">
                <a:cs typeface="Calibri"/>
              </a:rPr>
              <a:t>***invoices payable on the LSBME website</a:t>
            </a:r>
          </a:p>
          <a:p>
            <a:r>
              <a:rPr lang="en-US" dirty="0">
                <a:cs typeface="Calibri"/>
              </a:rPr>
              <a:t>Step 3 scores:  House Officer MUST have their Step 3 scores sent to the LSBME from FSMB or NBOME.  If this was not done, they should contact FSMB or NBOME and have the transcript sent directly to LSBME</a:t>
            </a:r>
            <a:endParaRPr lang="en-US" dirty="0"/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727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01C3-1553-4693-945C-F78B1B79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Residency Planning Day Feedback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EE48-A0ED-4C36-A5EC-4EED7F85A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76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Feedback from Programs?</a:t>
            </a:r>
          </a:p>
          <a:p>
            <a:r>
              <a:rPr lang="en-US">
                <a:cs typeface="Calibri"/>
              </a:rPr>
              <a:t>Suggestions for Next Year?</a:t>
            </a:r>
          </a:p>
          <a:p>
            <a:pPr marL="457200" lvl="1" indent="0">
              <a:buNone/>
            </a:pPr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021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1F85-C5E8-4C03-82CA-33152191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NRMP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725C9-BA85-4685-B3B6-86A00D696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9728"/>
            <a:ext cx="10972800" cy="470643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>
                <a:cs typeface="Calibri"/>
              </a:rPr>
              <a:t>Webinar:</a:t>
            </a:r>
            <a:r>
              <a:rPr lang="en-US">
                <a:cs typeface="Calibri"/>
              </a:rPr>
              <a:t>  </a:t>
            </a:r>
            <a:r>
              <a:rPr lang="en-US" u="sng">
                <a:cs typeface="Calibri"/>
              </a:rPr>
              <a:t>Ranking Applicants in the 2023 Main Residency Match</a:t>
            </a:r>
            <a:endParaRPr lang="en-US"/>
          </a:p>
          <a:p>
            <a:pPr lvl="1"/>
            <a:r>
              <a:rPr lang="en-US">
                <a:cs typeface="Calibri"/>
              </a:rPr>
              <a:t>Tuesday, January 24, 2023,  Noon – 1:00pm CT</a:t>
            </a:r>
          </a:p>
          <a:p>
            <a:pPr lvl="2"/>
            <a:r>
              <a:rPr lang="en-US">
                <a:cs typeface="Calibri"/>
              </a:rPr>
              <a:t>Email from NRMP 12/12/2022:  Space is limited, Register Soon.</a:t>
            </a:r>
            <a:endParaRPr lang="en-US">
              <a:ea typeface="+mn-lt"/>
              <a:cs typeface="+mn-lt"/>
            </a:endParaRPr>
          </a:p>
          <a:p>
            <a:pPr lvl="2"/>
            <a:r>
              <a:rPr lang="en-US">
                <a:cs typeface="Calibri"/>
              </a:rPr>
              <a:t>If not able to attend, a recording of the session will be posted on the website</a:t>
            </a:r>
          </a:p>
          <a:p>
            <a:r>
              <a:rPr lang="en-US" b="1">
                <a:cs typeface="Calibri"/>
              </a:rPr>
              <a:t>Important NRMP March Main Match Dates:</a:t>
            </a:r>
          </a:p>
          <a:p>
            <a:pPr lvl="1"/>
            <a:r>
              <a:rPr lang="en-US">
                <a:cs typeface="Calibri"/>
              </a:rPr>
              <a:t>January 31, 2023 - 10:59 pm CT:  Quota Change, SOAP Participation, Program Withdraw Deadline</a:t>
            </a:r>
          </a:p>
          <a:p>
            <a:pPr lvl="1"/>
            <a:r>
              <a:rPr lang="en-US">
                <a:cs typeface="Calibri"/>
              </a:rPr>
              <a:t>February 1, 2023 - 11:00 am CT:  Ranking Opens</a:t>
            </a:r>
          </a:p>
          <a:p>
            <a:pPr lvl="1"/>
            <a:r>
              <a:rPr lang="en-US">
                <a:cs typeface="Calibri"/>
              </a:rPr>
              <a:t>March 1, 2023 – 8:00 pm CT:  </a:t>
            </a:r>
          </a:p>
          <a:p>
            <a:pPr lvl="2"/>
            <a:r>
              <a:rPr lang="en-US">
                <a:cs typeface="Calibri"/>
              </a:rPr>
              <a:t>Rank Order List Certification Deadline</a:t>
            </a:r>
          </a:p>
          <a:p>
            <a:pPr lvl="2"/>
            <a:r>
              <a:rPr lang="en-US">
                <a:cs typeface="Calibri"/>
              </a:rPr>
              <a:t>Enter Program Reversion Deadline</a:t>
            </a:r>
          </a:p>
          <a:p>
            <a:pPr lvl="2"/>
            <a:r>
              <a:rPr lang="en-US">
                <a:cs typeface="Calibri"/>
              </a:rPr>
              <a:t>Institutional Official Approve Program Changes Deadline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835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BA2B-3FEC-4AA8-94CD-76BC91CE3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Resident Scheduler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257AB-110E-487E-92C8-0B650579D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9727"/>
            <a:ext cx="10972800" cy="45259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dirty="0">
                <a:cs typeface="Calibri"/>
              </a:rPr>
              <a:t>Report DUE Dates</a:t>
            </a:r>
            <a:r>
              <a:rPr lang="en-US" dirty="0">
                <a:cs typeface="Calibri"/>
              </a:rPr>
              <a:t>:</a:t>
            </a:r>
          </a:p>
          <a:p>
            <a:pPr lvl="1"/>
            <a:r>
              <a:rPr lang="en-US" b="1" dirty="0">
                <a:cs typeface="Calibri"/>
              </a:rPr>
              <a:t>EOM Report:</a:t>
            </a:r>
          </a:p>
          <a:p>
            <a:pPr lvl="2"/>
            <a:r>
              <a:rPr lang="en-US" dirty="0">
                <a:cs typeface="Calibri"/>
              </a:rPr>
              <a:t>December EOM Report: PAST DUE – submit by Friday, January 20, 2023</a:t>
            </a:r>
          </a:p>
          <a:p>
            <a:pPr lvl="2"/>
            <a:r>
              <a:rPr lang="en-US" dirty="0">
                <a:cs typeface="Calibri"/>
              </a:rPr>
              <a:t>January EOM Report:  DUE February 7, 2023 – submit by the due date</a:t>
            </a:r>
          </a:p>
          <a:p>
            <a:pPr lvl="1"/>
            <a:r>
              <a:rPr lang="en-US" b="1" dirty="0">
                <a:cs typeface="Calibri"/>
              </a:rPr>
              <a:t>BOM Report</a:t>
            </a:r>
          </a:p>
          <a:p>
            <a:pPr lvl="2"/>
            <a:r>
              <a:rPr lang="en-US" dirty="0">
                <a:cs typeface="Calibri"/>
              </a:rPr>
              <a:t>January BOM Report:  PAST DUE – Submit by Friday, January 20, 2023</a:t>
            </a:r>
          </a:p>
          <a:p>
            <a:pPr lvl="2"/>
            <a:r>
              <a:rPr lang="en-US" dirty="0">
                <a:cs typeface="Calibri"/>
              </a:rPr>
              <a:t>February BOM Report:  DUE February 1, 2023 – submit by the due date</a:t>
            </a:r>
          </a:p>
          <a:p>
            <a:r>
              <a:rPr lang="en-US" b="1" dirty="0">
                <a:cs typeface="Calibri"/>
              </a:rPr>
              <a:t>Quarterly Review of Reports</a:t>
            </a:r>
          </a:p>
          <a:p>
            <a:pPr lvl="1"/>
            <a:r>
              <a:rPr lang="en-US" dirty="0">
                <a:cs typeface="Calibri"/>
              </a:rPr>
              <a:t>Send missing House Officer responses not included when Reports submitted between July 2022 – December 2022</a:t>
            </a:r>
          </a:p>
          <a:p>
            <a:pPr lvl="1"/>
            <a:r>
              <a:rPr lang="en-US" dirty="0">
                <a:cs typeface="Calibri"/>
              </a:rPr>
              <a:t>Review House Officer Leave:  check if leave is entered correctly in Resident Scheduler for October 2022 – December 2022.</a:t>
            </a:r>
          </a:p>
        </p:txBody>
      </p:sp>
    </p:spTree>
    <p:extLst>
      <p:ext uri="{BB962C8B-B14F-4D97-AF65-F5344CB8AC3E}">
        <p14:creationId xmlns:p14="http://schemas.microsoft.com/office/powerpoint/2010/main" val="296172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E8ED4-7276-44E7-99C3-6A4C9F8DA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PLAs and Visiting Packets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EBA2-6237-4E80-9928-5DE361993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Please check your PLAs for expiration dates and execute updated PLAs through Adobe Sign ASAP.</a:t>
            </a:r>
          </a:p>
          <a:p>
            <a:pPr lvl="1"/>
            <a:r>
              <a:rPr lang="en-US" dirty="0">
                <a:cs typeface="Calibri"/>
              </a:rPr>
              <a:t>New Program Director</a:t>
            </a:r>
          </a:p>
          <a:p>
            <a:pPr lvl="1"/>
            <a:r>
              <a:rPr lang="en-US" dirty="0">
                <a:cs typeface="Calibri"/>
              </a:rPr>
              <a:t>New Site Director</a:t>
            </a:r>
          </a:p>
          <a:p>
            <a:r>
              <a:rPr lang="en-US" dirty="0">
                <a:cs typeface="Calibri"/>
              </a:rPr>
              <a:t>Dr. Engel will begin signing as DIO on February 1, 2023.</a:t>
            </a:r>
          </a:p>
          <a:p>
            <a:pPr lvl="1"/>
            <a:r>
              <a:rPr lang="en-US" dirty="0">
                <a:cs typeface="Calibri"/>
              </a:rPr>
              <a:t>Updated PLA templates will be in KB one week prior to 2/1/23.</a:t>
            </a:r>
          </a:p>
          <a:p>
            <a:r>
              <a:rPr lang="en-US" dirty="0">
                <a:cs typeface="Calibri"/>
              </a:rPr>
              <a:t>Visiting House Officer sample letters updated in KB with Dr. Engel's signature </a:t>
            </a:r>
            <a:r>
              <a:rPr lang="en-US" dirty="0">
                <a:ea typeface="+mn-lt"/>
                <a:cs typeface="+mn-lt"/>
                <a:hlinkClick r:id="rId2"/>
              </a:rPr>
              <a:t>Visiting House Officer </a:t>
            </a: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753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7B857-937F-4BF9-B5A7-29E5D596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SOM Newsletter – The Pulse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2A84F-D719-4A88-ACFA-85131BBB5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142" y="1416587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Please continue to send information and photos about what is going on with your program to Denise Flock-Williams</a:t>
            </a:r>
            <a:endParaRPr lang="en-US"/>
          </a:p>
          <a:p>
            <a:r>
              <a:rPr lang="en-US">
                <a:cs typeface="Calibri"/>
              </a:rPr>
              <a:t>Deadline for inclusion in the next edition is February 3, 2023</a:t>
            </a:r>
          </a:p>
          <a:p>
            <a:r>
              <a:rPr lang="en-US" b="1">
                <a:ea typeface="+mn-lt"/>
                <a:cs typeface="+mn-lt"/>
              </a:rPr>
              <a:t>Denise Flock-Williams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 lvl="1"/>
            <a:r>
              <a:rPr lang="en-US">
                <a:ea typeface="+mn-lt"/>
                <a:cs typeface="+mn-lt"/>
              </a:rPr>
              <a:t>Editor, The Pulse 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985-502-1649 </a:t>
            </a:r>
          </a:p>
          <a:p>
            <a:pPr lvl="1"/>
            <a:r>
              <a:rPr lang="en-US">
                <a:ea typeface="+mn-lt"/>
                <a:cs typeface="+mn-lt"/>
                <a:hlinkClick r:id="rId2"/>
              </a:rPr>
              <a:t>dflock@lsuhsc.edu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12535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C6CA915225C4BB9F3585CD0332040" ma:contentTypeVersion="6" ma:contentTypeDescription="Create a new document." ma:contentTypeScope="" ma:versionID="84501fc04754bad632d0b96611f2ab41">
  <xsd:schema xmlns:xsd="http://www.w3.org/2001/XMLSchema" xmlns:xs="http://www.w3.org/2001/XMLSchema" xmlns:p="http://schemas.microsoft.com/office/2006/metadata/properties" xmlns:ns2="975e37a8-7f5f-4888-af20-2bf05acb12f4" xmlns:ns3="ce103bb2-26e4-4432-b4c4-0552ce98cd7c" targetNamespace="http://schemas.microsoft.com/office/2006/metadata/properties" ma:root="true" ma:fieldsID="d1d7570fcd187dc3ca56b57d3f36d0fd" ns2:_="" ns3:_="">
    <xsd:import namespace="975e37a8-7f5f-4888-af20-2bf05acb12f4"/>
    <xsd:import namespace="ce103bb2-26e4-4432-b4c4-0552ce98c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e37a8-7f5f-4888-af20-2bf05acb1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03bb2-26e4-4432-b4c4-0552ce98cd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026846-A8FB-4F3A-BAC9-154ECB4745C5}">
  <ds:schemaRefs>
    <ds:schemaRef ds:uri="975e37a8-7f5f-4888-af20-2bf05acb12f4"/>
    <ds:schemaRef ds:uri="ce103bb2-26e4-4432-b4c4-0552ce98cd7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0F46FB-A748-4A53-94A5-B1F30B11A223}">
  <ds:schemaRefs>
    <ds:schemaRef ds:uri="975e37a8-7f5f-4888-af20-2bf05acb12f4"/>
    <ds:schemaRef ds:uri="ce103bb2-26e4-4432-b4c4-0552ce98cd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48FFF27-90EC-42A3-8A6C-641AF411CB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Coordinator Meeting</vt:lpstr>
      <vt:lpstr>LCMC Academic Affairs </vt:lpstr>
      <vt:lpstr>LA Medicaid -  Web Portal Enrollment</vt:lpstr>
      <vt:lpstr>LSBME Permit Renewals</vt:lpstr>
      <vt:lpstr>Residency Planning Day Feedback</vt:lpstr>
      <vt:lpstr>NRMP</vt:lpstr>
      <vt:lpstr>Resident Scheduler</vt:lpstr>
      <vt:lpstr>PLAs and Visiting Packets</vt:lpstr>
      <vt:lpstr>SOM Newsletter – The Pulse</vt:lpstr>
      <vt:lpstr>Upcoming Dates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13</cp:revision>
  <dcterms:created xsi:type="dcterms:W3CDTF">2021-06-30T12:57:47Z</dcterms:created>
  <dcterms:modified xsi:type="dcterms:W3CDTF">2023-01-18T15:11:15Z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0x010100E8FC6CA915225C4BB9F3585CD0332040</vt:lpwstr>
  </property>
</Properties>
</file>