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56" r:id="rId5"/>
    <p:sldId id="286" r:id="rId6"/>
    <p:sldId id="264" r:id="rId7"/>
    <p:sldId id="285" r:id="rId8"/>
    <p:sldId id="265" r:id="rId9"/>
    <p:sldId id="266" r:id="rId10"/>
    <p:sldId id="287" r:id="rId11"/>
    <p:sldId id="262"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D9"/>
    <a:srgbClr val="ED4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E2C78-C762-46BC-A249-6232458C0F3F}" v="15" dt="2024-01-18T15:30:37.442"/>
    <p1510:client id="{33A5653B-D1EF-4A46-A101-038CDA697737}" v="13" dt="2024-01-18T14:44:29.402"/>
    <p1510:client id="{BFC86A59-2A33-4F60-9C55-9426DF130A69}" v="12" dt="2024-01-17T16:25:17.911"/>
    <p1510:client id="{D6D65188-0259-497E-BFF2-C61F7B6992FD}" v="8" dt="2024-01-18T17:28:54.042"/>
    <p1510:client id="{F5744A5E-72F1-4242-8947-D78B22A97147}" v="25" dt="2024-01-17T16:28:34.8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E530-CF5F-4660-A49D-1A4E59DE95B2}" type="datetimeFigureOut">
              <a:rPr lang="en-US"/>
              <a:t>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EABC7-EF9F-4B18-A577-27E5197331F0}" type="slidenum">
              <a:rPr lang="en-US"/>
              <a:t>‹#›</a:t>
            </a:fld>
            <a:endParaRPr lang="en-US"/>
          </a:p>
        </p:txBody>
      </p:sp>
    </p:spTree>
    <p:extLst>
      <p:ext uri="{BB962C8B-B14F-4D97-AF65-F5344CB8AC3E}">
        <p14:creationId xmlns:p14="http://schemas.microsoft.com/office/powerpoint/2010/main" val="220924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1/18/2024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dschool.lsuhsc.edu/medical_education/graduate/appointments/" TargetMode="External"/><Relationship Id="rId2" Type="http://schemas.openxmlformats.org/officeDocument/2006/relationships/hyperlink" Target="https://nam10.safelinks.protection.outlook.com/?url=https%3A%2F%2Flsugme.atlassian.net%2Fwiki%2Fspaces%2FPOLICY%2Fpages%2F9306177%2FLSBME%2BPermit%2BRenewal&amp;data=05%7C02%7Csblak3%40lsuhsc.edu%7Cbcd03ca88cdc4273cf3c08dc11331280%7C3406368982d44e89a3281ab79cc58d9d%7C0%7C0%7C638404158266916694%7CUnknown%7CTWFpbGZsb3d8eyJWIjoiMC4wLjAwMDAiLCJQIjoiV2luMzIiLCJBTiI6Ik1haWwiLCJXVCI6Mn0%3D%7C3000%7C%7C%7C&amp;sdata=xSpdIIF8Sy1eb5VdkhPB%2FklhJiOUx%2Bt55IWsMAt%2BOhg%3D&amp;reserved=0"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ome-ccalla-serv.master.lsuhsc.edu/GME_Files/login.aspx?ReturnUrl=%2fgme_files%2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rmp.org/about/news/2024/01/january-2024-illuminator/" TargetMode="External"/><Relationship Id="rId2" Type="http://schemas.openxmlformats.org/officeDocument/2006/relationships/hyperlink" Target="https://www.nrmp.org/about/news/2023/12/nrmp-hosts-policy-updates-for-sms-fellowship-programs-webin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sugme.atlassian.net/wiki/spaces/POLICY/pages/2946760705/Sending+Encrypted+Email" TargetMode="External"/><Relationship Id="rId2" Type="http://schemas.openxmlformats.org/officeDocument/2006/relationships/hyperlink" Target="https://lsugme.atlassian.net/wiki/spaces/AY/pages/15859806/2023-2024+VA+On-Boarding+Process+-+Southeast+Louisiana+Veterans+Health+Care+System+SLVHC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medschool.lsuhsc.edu/medical_education/graduate/appointments/" TargetMode="External"/><Relationship Id="rId4" Type="http://schemas.openxmlformats.org/officeDocument/2006/relationships/hyperlink" Target="mailto:Crystal.Cruz2@va.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orms.office.com/Pages/ResponsePage.aspx?id=iTYGNNSCiU6jKBq3nMWNnQwtatDX0sFBu4TUU59iNUxUNEJETVYwOVJNTFVDS0FHM0tMNjJRQUFGTi4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C16C-7E1D-49C7-8F1B-6A2489C2BD8E}"/>
              </a:ext>
            </a:extLst>
          </p:cNvPr>
          <p:cNvSpPr>
            <a:spLocks noGrp="1"/>
          </p:cNvSpPr>
          <p:nvPr>
            <p:ph type="ctrTitle"/>
          </p:nvPr>
        </p:nvSpPr>
        <p:spPr/>
        <p:txBody>
          <a:bodyPr/>
          <a:lstStyle/>
          <a:p>
            <a:r>
              <a:rPr lang="en-US">
                <a:cs typeface="Calibri"/>
              </a:rPr>
              <a:t>Coordinator Meeting</a:t>
            </a:r>
            <a:endParaRPr lang="en-US"/>
          </a:p>
        </p:txBody>
      </p:sp>
      <p:sp>
        <p:nvSpPr>
          <p:cNvPr id="3" name="Subtitle 2">
            <a:extLst>
              <a:ext uri="{FF2B5EF4-FFF2-40B4-BE49-F238E27FC236}">
                <a16:creationId xmlns:a16="http://schemas.microsoft.com/office/drawing/2014/main" id="{0A226860-FD19-4C32-B612-71866314E36E}"/>
              </a:ext>
            </a:extLst>
          </p:cNvPr>
          <p:cNvSpPr>
            <a:spLocks noGrp="1"/>
          </p:cNvSpPr>
          <p:nvPr>
            <p:ph type="subTitle" idx="1"/>
          </p:nvPr>
        </p:nvSpPr>
        <p:spPr/>
        <p:txBody>
          <a:bodyPr vert="horz" lIns="91440" tIns="45720" rIns="91440" bIns="45720" rtlCol="0" anchor="t">
            <a:normAutofit/>
          </a:bodyPr>
          <a:lstStyle/>
          <a:p>
            <a:r>
              <a:rPr lang="en-US" dirty="0">
                <a:cs typeface="Calibri"/>
              </a:rPr>
              <a:t>January 18, 2024</a:t>
            </a:r>
            <a:endParaRPr lang="en-US" dirty="0"/>
          </a:p>
        </p:txBody>
      </p:sp>
    </p:spTree>
    <p:extLst>
      <p:ext uri="{BB962C8B-B14F-4D97-AF65-F5344CB8AC3E}">
        <p14:creationId xmlns:p14="http://schemas.microsoft.com/office/powerpoint/2010/main" val="388281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98BEB-4EE8-888A-3B77-7EC936B88F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CBE204-951E-2C67-6205-91FB4187F524}"/>
              </a:ext>
            </a:extLst>
          </p:cNvPr>
          <p:cNvSpPr>
            <a:spLocks noGrp="1"/>
          </p:cNvSpPr>
          <p:nvPr>
            <p:ph type="title"/>
          </p:nvPr>
        </p:nvSpPr>
        <p:spPr/>
        <p:txBody>
          <a:bodyPr/>
          <a:lstStyle/>
          <a:p>
            <a:r>
              <a:rPr lang="en-US" dirty="0">
                <a:ea typeface="Calibri"/>
                <a:cs typeface="Calibri"/>
              </a:rPr>
              <a:t>ACGME Letters</a:t>
            </a:r>
            <a:endParaRPr lang="en-US" dirty="0"/>
          </a:p>
        </p:txBody>
      </p:sp>
      <p:sp>
        <p:nvSpPr>
          <p:cNvPr id="3" name="Content Placeholder 2">
            <a:extLst>
              <a:ext uri="{FF2B5EF4-FFF2-40B4-BE49-F238E27FC236}">
                <a16:creationId xmlns:a16="http://schemas.microsoft.com/office/drawing/2014/main" id="{1C026FB9-A447-2B09-E9C9-003BFDC88D98}"/>
              </a:ext>
            </a:extLst>
          </p:cNvPr>
          <p:cNvSpPr>
            <a:spLocks noGrp="1"/>
          </p:cNvSpPr>
          <p:nvPr>
            <p:ph idx="1"/>
          </p:nvPr>
        </p:nvSpPr>
        <p:spPr/>
        <p:txBody>
          <a:bodyPr vert="horz" lIns="91440" tIns="45720" rIns="91440" bIns="45720" rtlCol="0" anchor="t">
            <a:normAutofit/>
          </a:bodyPr>
          <a:lstStyle/>
          <a:p>
            <a:r>
              <a:rPr lang="en-US" sz="2200" dirty="0">
                <a:ea typeface="Calibri"/>
                <a:cs typeface="Calibri"/>
              </a:rPr>
              <a:t>Dr. Frey</a:t>
            </a:r>
            <a:endParaRPr lang="en-US" dirty="0"/>
          </a:p>
          <a:p>
            <a:endParaRPr lang="en-US" dirty="0">
              <a:ea typeface="Calibri"/>
              <a:cs typeface="Calibri"/>
            </a:endParaRPr>
          </a:p>
        </p:txBody>
      </p:sp>
    </p:spTree>
    <p:extLst>
      <p:ext uri="{BB962C8B-B14F-4D97-AF65-F5344CB8AC3E}">
        <p14:creationId xmlns:p14="http://schemas.microsoft.com/office/powerpoint/2010/main" val="350175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31980-82F8-4E6C-94A3-00EDC84A02A4}"/>
              </a:ext>
            </a:extLst>
          </p:cNvPr>
          <p:cNvSpPr>
            <a:spLocks noGrp="1"/>
          </p:cNvSpPr>
          <p:nvPr>
            <p:ph type="title"/>
          </p:nvPr>
        </p:nvSpPr>
        <p:spPr>
          <a:xfrm>
            <a:off x="699837" y="-32532"/>
            <a:ext cx="10972800" cy="1143000"/>
          </a:xfrm>
        </p:spPr>
        <p:txBody>
          <a:bodyPr/>
          <a:lstStyle/>
          <a:p>
            <a:r>
              <a:rPr lang="en-US" b="1">
                <a:cs typeface="Calibri"/>
              </a:rPr>
              <a:t>LSBME Permit Renewals</a:t>
            </a:r>
            <a:endParaRPr lang="en-US" b="1"/>
          </a:p>
        </p:txBody>
      </p:sp>
      <p:sp>
        <p:nvSpPr>
          <p:cNvPr id="3" name="Content Placeholder 2">
            <a:extLst>
              <a:ext uri="{FF2B5EF4-FFF2-40B4-BE49-F238E27FC236}">
                <a16:creationId xmlns:a16="http://schemas.microsoft.com/office/drawing/2014/main" id="{861A5F0B-58C2-44BC-B2E3-75F22C16EE8B}"/>
              </a:ext>
            </a:extLst>
          </p:cNvPr>
          <p:cNvSpPr>
            <a:spLocks noGrp="1"/>
          </p:cNvSpPr>
          <p:nvPr>
            <p:ph idx="1"/>
          </p:nvPr>
        </p:nvSpPr>
        <p:spPr>
          <a:xfrm>
            <a:off x="253340" y="785391"/>
            <a:ext cx="11804072" cy="4993813"/>
          </a:xfrm>
        </p:spPr>
        <p:txBody>
          <a:bodyPr vert="horz" lIns="91440" tIns="45720" rIns="91440" bIns="45720" rtlCol="0" anchor="t">
            <a:normAutofit lnSpcReduction="10000"/>
          </a:bodyPr>
          <a:lstStyle/>
          <a:p>
            <a:r>
              <a:rPr lang="en-US" sz="2000" dirty="0">
                <a:ea typeface="+mn-lt"/>
                <a:cs typeface="+mn-lt"/>
                <a:hlinkClick r:id="rId2"/>
              </a:rPr>
              <a:t>Permit Renewal Instructions</a:t>
            </a:r>
            <a:r>
              <a:rPr lang="en-US" sz="2000" dirty="0">
                <a:ea typeface="+mn-lt"/>
                <a:cs typeface="+mn-lt"/>
              </a:rPr>
              <a:t> </a:t>
            </a:r>
            <a:endParaRPr lang="en-US" sz="2000" dirty="0">
              <a:ea typeface="Calibri"/>
              <a:cs typeface="Calibri"/>
            </a:endParaRPr>
          </a:p>
          <a:p>
            <a:r>
              <a:rPr lang="en-US" sz="2000" dirty="0">
                <a:ea typeface="+mn-lt"/>
                <a:cs typeface="+mn-lt"/>
              </a:rPr>
              <a:t>Download and print the LSBME Permit Renewal Spreadsheet and Program Director Letters here: </a:t>
            </a:r>
            <a:r>
              <a:rPr lang="en-US" sz="2000" dirty="0">
                <a:ea typeface="+mn-lt"/>
                <a:cs typeface="+mn-lt"/>
                <a:hlinkClick r:id="rId3"/>
              </a:rPr>
              <a:t>AY Year Forms</a:t>
            </a:r>
            <a:endParaRPr lang="en-US" sz="2000" dirty="0">
              <a:ea typeface="+mn-lt"/>
              <a:cs typeface="+mn-lt"/>
            </a:endParaRPr>
          </a:p>
          <a:p>
            <a:pPr lvl="1"/>
            <a:r>
              <a:rPr lang="en-US" sz="2000" b="1" u="sng" dirty="0">
                <a:ea typeface="+mn-lt"/>
                <a:cs typeface="+mn-lt"/>
              </a:rPr>
              <a:t>Submit the LSBME Permit Renewal Spreadsheet &amp; Program Director Letters to Yolanda by Tuesday, January 30, 2024 or February 27, 2024 (if opting for GME to mail your renewal packets).</a:t>
            </a:r>
            <a:endParaRPr lang="en-US" sz="2000" b="1" u="sng" dirty="0">
              <a:ea typeface="Calibri"/>
              <a:cs typeface="Calibri"/>
            </a:endParaRPr>
          </a:p>
          <a:p>
            <a:pPr lvl="1"/>
            <a:endParaRPr lang="en-US" sz="2000" b="1" u="sng" dirty="0">
              <a:ea typeface="+mn-lt"/>
              <a:cs typeface="+mn-lt"/>
            </a:endParaRPr>
          </a:p>
          <a:p>
            <a:pPr lvl="1"/>
            <a:endParaRPr lang="en-US" sz="2000" b="1" u="sng" dirty="0">
              <a:ea typeface="+mn-lt"/>
              <a:cs typeface="+mn-lt"/>
            </a:endParaRPr>
          </a:p>
          <a:p>
            <a:pPr lvl="1"/>
            <a:endParaRPr lang="en-US" sz="2000" b="1" u="sng" dirty="0">
              <a:ea typeface="+mn-lt"/>
              <a:cs typeface="+mn-lt"/>
            </a:endParaRPr>
          </a:p>
          <a:p>
            <a:pPr lvl="1"/>
            <a:endParaRPr lang="en-US" sz="2000" b="1" u="sng" dirty="0">
              <a:ea typeface="+mn-lt"/>
              <a:cs typeface="+mn-lt"/>
            </a:endParaRPr>
          </a:p>
          <a:p>
            <a:endParaRPr lang="en-US" sz="2000" dirty="0">
              <a:ea typeface="+mn-lt"/>
              <a:cs typeface="+mn-lt"/>
            </a:endParaRPr>
          </a:p>
          <a:p>
            <a:endParaRPr lang="en-US" sz="2000" dirty="0">
              <a:ea typeface="+mn-lt"/>
              <a:cs typeface="+mn-lt"/>
            </a:endParaRPr>
          </a:p>
          <a:p>
            <a:endParaRPr lang="en-US" sz="2000" dirty="0">
              <a:ea typeface="+mn-lt"/>
              <a:cs typeface="+mn-lt"/>
            </a:endParaRPr>
          </a:p>
          <a:p>
            <a:pPr lvl="1"/>
            <a:r>
              <a:rPr lang="en-US" sz="1600" dirty="0">
                <a:ea typeface="+mn-lt"/>
                <a:cs typeface="+mn-lt"/>
              </a:rPr>
              <a:t>***LSBME requires wet/original signatures.</a:t>
            </a:r>
          </a:p>
          <a:p>
            <a:r>
              <a:rPr lang="en-US" sz="2000" dirty="0">
                <a:ea typeface="+mn-lt"/>
                <a:cs typeface="+mn-lt"/>
              </a:rPr>
              <a:t>CDS/Opioid Certificates added by GME or downloaded here: </a:t>
            </a:r>
            <a:r>
              <a:rPr lang="en-US" sz="2000" dirty="0">
                <a:ea typeface="+mn-lt"/>
                <a:cs typeface="+mn-lt"/>
                <a:hlinkClick r:id="rId4"/>
              </a:rPr>
              <a:t>GME Resident Files</a:t>
            </a:r>
            <a:r>
              <a:rPr lang="en-US" sz="2000" dirty="0">
                <a:ea typeface="+mn-lt"/>
                <a:cs typeface="+mn-lt"/>
              </a:rPr>
              <a:t> </a:t>
            </a:r>
            <a:r>
              <a:rPr lang="en-US" sz="2000" b="1" dirty="0">
                <a:ea typeface="+mn-lt"/>
                <a:cs typeface="+mn-lt"/>
              </a:rPr>
              <a:t>(if opting to submit packets yourself).</a:t>
            </a:r>
            <a:endParaRPr lang="en-US" sz="2000" b="1" dirty="0">
              <a:ea typeface="Calibri"/>
              <a:cs typeface="Calibri"/>
            </a:endParaRPr>
          </a:p>
          <a:p>
            <a:pPr marL="0" indent="0">
              <a:buNone/>
            </a:pPr>
            <a:endParaRPr lang="en-US" sz="2000" dirty="0">
              <a:ea typeface="Calibri"/>
              <a:cs typeface="Calibri"/>
            </a:endParaRPr>
          </a:p>
          <a:p>
            <a:endParaRPr lang="en-US" sz="2000" dirty="0">
              <a:ea typeface="Calibri"/>
              <a:cs typeface="Calibri"/>
            </a:endParaRPr>
          </a:p>
        </p:txBody>
      </p:sp>
      <p:pic>
        <p:nvPicPr>
          <p:cNvPr id="4" name="Picture 3" descr="A screenshot of a program&#10;&#10;Description automatically generated">
            <a:extLst>
              <a:ext uri="{FF2B5EF4-FFF2-40B4-BE49-F238E27FC236}">
                <a16:creationId xmlns:a16="http://schemas.microsoft.com/office/drawing/2014/main" id="{1F9C86F4-3C0C-D75C-0F5F-A7AA4C524784}"/>
              </a:ext>
            </a:extLst>
          </p:cNvPr>
          <p:cNvPicPr>
            <a:picLocks noChangeAspect="1"/>
          </p:cNvPicPr>
          <p:nvPr/>
        </p:nvPicPr>
        <p:blipFill>
          <a:blip r:embed="rId5"/>
          <a:stretch>
            <a:fillRect/>
          </a:stretch>
        </p:blipFill>
        <p:spPr>
          <a:xfrm>
            <a:off x="1255213" y="2552302"/>
            <a:ext cx="8528620" cy="2337156"/>
          </a:xfrm>
          <a:prstGeom prst="rect">
            <a:avLst/>
          </a:prstGeom>
        </p:spPr>
      </p:pic>
      <p:sp>
        <p:nvSpPr>
          <p:cNvPr id="5" name="TextBox 4">
            <a:extLst>
              <a:ext uri="{FF2B5EF4-FFF2-40B4-BE49-F238E27FC236}">
                <a16:creationId xmlns:a16="http://schemas.microsoft.com/office/drawing/2014/main" id="{AECC0638-EEE2-7C1B-DAF8-317551D40AD6}"/>
              </a:ext>
            </a:extLst>
          </p:cNvPr>
          <p:cNvSpPr txBox="1"/>
          <p:nvPr/>
        </p:nvSpPr>
        <p:spPr>
          <a:xfrm>
            <a:off x="4280898" y="6198742"/>
            <a:ext cx="763712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ea typeface="Calibri"/>
                <a:cs typeface="Calibri"/>
              </a:rPr>
              <a:t>***Mailing Dates: January 31th &amp; February 28th</a:t>
            </a:r>
          </a:p>
        </p:txBody>
      </p:sp>
    </p:spTree>
    <p:extLst>
      <p:ext uri="{BB962C8B-B14F-4D97-AF65-F5344CB8AC3E}">
        <p14:creationId xmlns:p14="http://schemas.microsoft.com/office/powerpoint/2010/main" val="195727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D256-6FBB-9491-7E94-9628676B5F5E}"/>
              </a:ext>
            </a:extLst>
          </p:cNvPr>
          <p:cNvSpPr>
            <a:spLocks noGrp="1"/>
          </p:cNvSpPr>
          <p:nvPr>
            <p:ph type="title"/>
          </p:nvPr>
        </p:nvSpPr>
        <p:spPr/>
        <p:txBody>
          <a:bodyPr/>
          <a:lstStyle/>
          <a:p>
            <a:r>
              <a:rPr lang="en-US" dirty="0">
                <a:ea typeface="Calibri"/>
                <a:cs typeface="Calibri"/>
              </a:rPr>
              <a:t>LSBME Permit Renewal Cont.</a:t>
            </a:r>
            <a:endParaRPr lang="en-US" dirty="0"/>
          </a:p>
        </p:txBody>
      </p:sp>
      <p:sp>
        <p:nvSpPr>
          <p:cNvPr id="3" name="Content Placeholder 2">
            <a:extLst>
              <a:ext uri="{FF2B5EF4-FFF2-40B4-BE49-F238E27FC236}">
                <a16:creationId xmlns:a16="http://schemas.microsoft.com/office/drawing/2014/main" id="{EF7D8F36-178C-A1F2-686A-DACFD539E18C}"/>
              </a:ext>
            </a:extLst>
          </p:cNvPr>
          <p:cNvSpPr>
            <a:spLocks noGrp="1"/>
          </p:cNvSpPr>
          <p:nvPr>
            <p:ph idx="1"/>
          </p:nvPr>
        </p:nvSpPr>
        <p:spPr/>
        <p:txBody>
          <a:bodyPr vert="horz" lIns="91440" tIns="45720" rIns="91440" bIns="45720" rtlCol="0" anchor="t">
            <a:normAutofit/>
          </a:bodyPr>
          <a:lstStyle/>
          <a:p>
            <a:r>
              <a:rPr lang="en-US" sz="2200" dirty="0">
                <a:ea typeface="Calibri"/>
                <a:cs typeface="Calibri"/>
              </a:rPr>
              <a:t>LSBME will invoice directly to house officer's LSU email</a:t>
            </a:r>
          </a:p>
          <a:p>
            <a:pPr lvl="1"/>
            <a:r>
              <a:rPr lang="en-US" sz="2000" dirty="0">
                <a:ea typeface="Calibri"/>
                <a:cs typeface="Calibri"/>
              </a:rPr>
              <a:t>***invoices payable on the LSBME website</a:t>
            </a:r>
            <a:r>
              <a:rPr lang="en-US" sz="2000">
                <a:ea typeface="Calibri"/>
                <a:cs typeface="Calibri"/>
              </a:rPr>
              <a:t> </a:t>
            </a:r>
            <a:r>
              <a:rPr lang="en-US" sz="2000" err="1">
                <a:ea typeface="Calibri"/>
                <a:cs typeface="Calibri"/>
              </a:rPr>
              <a:t>LaMed</a:t>
            </a:r>
            <a:r>
              <a:rPr lang="en-US" sz="2000">
                <a:ea typeface="Calibri"/>
                <a:cs typeface="Calibri"/>
              </a:rPr>
              <a:t> Dashboard</a:t>
            </a:r>
            <a:endParaRPr lang="en-US" sz="2000" dirty="0">
              <a:ea typeface="Calibri"/>
              <a:cs typeface="Calibri"/>
            </a:endParaRPr>
          </a:p>
          <a:p>
            <a:r>
              <a:rPr lang="en-US" sz="2200" dirty="0">
                <a:ea typeface="Calibri"/>
                <a:cs typeface="Calibri"/>
              </a:rPr>
              <a:t>Step 3 scores:  House Officer MUST have their Step 3 scores sent to the LSBME from FSMB or NBOME.  If this was not done, they should contact FSMB or NBOME and have the transcript sent directly to LSBME</a:t>
            </a:r>
          </a:p>
          <a:p>
            <a:endParaRPr lang="en-US" sz="2200">
              <a:ea typeface="Calibri"/>
              <a:cs typeface="Calibri"/>
            </a:endParaRPr>
          </a:p>
          <a:p>
            <a:pPr marL="0" indent="0">
              <a:buNone/>
            </a:pPr>
            <a:r>
              <a:rPr lang="en-US" sz="2200">
                <a:ea typeface="Calibri"/>
                <a:cs typeface="Calibri"/>
              </a:rPr>
              <a:t>This process is for Permit Renewals, for Full License Renewals refer to the LSBME website, check </a:t>
            </a:r>
            <a:r>
              <a:rPr lang="en-US" sz="2200" err="1">
                <a:ea typeface="Calibri"/>
                <a:cs typeface="Calibri"/>
              </a:rPr>
              <a:t>LaMed</a:t>
            </a:r>
            <a:r>
              <a:rPr lang="en-US" sz="2200">
                <a:ea typeface="Calibri"/>
                <a:cs typeface="Calibri"/>
              </a:rPr>
              <a:t> Dashboard and/or contact LSBME License Analyst.</a:t>
            </a:r>
          </a:p>
          <a:p>
            <a:endParaRPr lang="en-US">
              <a:ea typeface="Calibri"/>
              <a:cs typeface="Calibri"/>
            </a:endParaRPr>
          </a:p>
        </p:txBody>
      </p:sp>
    </p:spTree>
    <p:extLst>
      <p:ext uri="{BB962C8B-B14F-4D97-AF65-F5344CB8AC3E}">
        <p14:creationId xmlns:p14="http://schemas.microsoft.com/office/powerpoint/2010/main" val="151829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21F85-C5E8-4C03-82CA-331521912A04}"/>
              </a:ext>
            </a:extLst>
          </p:cNvPr>
          <p:cNvSpPr>
            <a:spLocks noGrp="1"/>
          </p:cNvSpPr>
          <p:nvPr>
            <p:ph type="title"/>
          </p:nvPr>
        </p:nvSpPr>
        <p:spPr/>
        <p:txBody>
          <a:bodyPr/>
          <a:lstStyle/>
          <a:p>
            <a:r>
              <a:rPr lang="en-US" b="1">
                <a:cs typeface="Calibri"/>
              </a:rPr>
              <a:t>NRMP</a:t>
            </a:r>
          </a:p>
        </p:txBody>
      </p:sp>
      <p:sp>
        <p:nvSpPr>
          <p:cNvPr id="3" name="Content Placeholder 2">
            <a:extLst>
              <a:ext uri="{FF2B5EF4-FFF2-40B4-BE49-F238E27FC236}">
                <a16:creationId xmlns:a16="http://schemas.microsoft.com/office/drawing/2014/main" id="{678725C9-BA85-4685-B3B6-86A00D69667C}"/>
              </a:ext>
            </a:extLst>
          </p:cNvPr>
          <p:cNvSpPr>
            <a:spLocks noGrp="1"/>
          </p:cNvSpPr>
          <p:nvPr>
            <p:ph idx="1"/>
          </p:nvPr>
        </p:nvSpPr>
        <p:spPr>
          <a:xfrm>
            <a:off x="643847" y="1154312"/>
            <a:ext cx="10972800" cy="4706436"/>
          </a:xfrm>
        </p:spPr>
        <p:txBody>
          <a:bodyPr vert="horz" lIns="91440" tIns="45720" rIns="91440" bIns="45720" rtlCol="0" anchor="t">
            <a:normAutofit fontScale="85000" lnSpcReduction="20000"/>
          </a:bodyPr>
          <a:lstStyle/>
          <a:p>
            <a:r>
              <a:rPr lang="en-US" b="1">
                <a:cs typeface="Calibri"/>
              </a:rPr>
              <a:t>NRMP Educational Webinars</a:t>
            </a:r>
            <a:r>
              <a:rPr lang="en-US" b="1" dirty="0">
                <a:cs typeface="Calibri"/>
              </a:rPr>
              <a:t>:</a:t>
            </a:r>
            <a:r>
              <a:rPr lang="en-US" dirty="0">
                <a:cs typeface="Calibri"/>
              </a:rPr>
              <a:t> </a:t>
            </a:r>
            <a:r>
              <a:rPr lang="en-US">
                <a:cs typeface="Calibri"/>
              </a:rPr>
              <a:t> </a:t>
            </a:r>
            <a:endParaRPr lang="en-US"/>
          </a:p>
          <a:p>
            <a:pPr lvl="1"/>
            <a:r>
              <a:rPr lang="en-US">
                <a:ea typeface="+mn-lt"/>
                <a:cs typeface="+mn-lt"/>
                <a:hlinkClick r:id="rId2"/>
              </a:rPr>
              <a:t>Policy Updates for Fellowship Programs</a:t>
            </a:r>
            <a:r>
              <a:rPr lang="en-US">
                <a:ea typeface="+mn-lt"/>
                <a:cs typeface="+mn-lt"/>
              </a:rPr>
              <a:t> - Recording available from Dec 12, 2023 </a:t>
            </a:r>
            <a:endParaRPr lang="en-US"/>
          </a:p>
          <a:p>
            <a:pPr lvl="1"/>
            <a:r>
              <a:rPr lang="en-US" b="1" u="sng">
                <a:ea typeface="+mn-lt"/>
                <a:cs typeface="+mn-lt"/>
              </a:rPr>
              <a:t>The Main Residency Match Ranking Webinar for Programs</a:t>
            </a:r>
            <a:r>
              <a:rPr lang="en-US">
                <a:ea typeface="+mn-lt"/>
                <a:cs typeface="+mn-lt"/>
              </a:rPr>
              <a:t> – January 23, 2024</a:t>
            </a:r>
          </a:p>
          <a:p>
            <a:pPr lvl="1"/>
            <a:r>
              <a:rPr lang="en-US" b="1" u="sng">
                <a:ea typeface="+mn-lt"/>
                <a:cs typeface="+mn-lt"/>
              </a:rPr>
              <a:t>Introduction to the Fellowship Match Webinar</a:t>
            </a:r>
            <a:r>
              <a:rPr lang="en-US">
                <a:ea typeface="+mn-lt"/>
                <a:cs typeface="+mn-lt"/>
              </a:rPr>
              <a:t> – February 6, 2024</a:t>
            </a:r>
          </a:p>
          <a:p>
            <a:pPr marL="514350" indent="-457200"/>
            <a:r>
              <a:rPr lang="en-US">
                <a:ea typeface="+mn-lt"/>
                <a:cs typeface="+mn-lt"/>
                <a:hlinkClick r:id="rId3"/>
              </a:rPr>
              <a:t>NRMP</a:t>
            </a:r>
            <a:r>
              <a:rPr lang="en-US" dirty="0">
                <a:ea typeface="+mn-lt"/>
                <a:cs typeface="+mn-lt"/>
                <a:hlinkClick r:id="rId3"/>
              </a:rPr>
              <a:t> Jan. 2024 Illuminator</a:t>
            </a:r>
            <a:r>
              <a:rPr lang="en-US" dirty="0">
                <a:ea typeface="+mn-lt"/>
                <a:cs typeface="+mn-lt"/>
              </a:rPr>
              <a:t> </a:t>
            </a:r>
            <a:endParaRPr lang="en-US">
              <a:ea typeface="Calibri"/>
              <a:cs typeface="Calibri"/>
            </a:endParaRPr>
          </a:p>
          <a:p>
            <a:r>
              <a:rPr lang="en-US" b="1" dirty="0">
                <a:cs typeface="Calibri"/>
              </a:rPr>
              <a:t>Important NRMP March Main Match Dates:</a:t>
            </a:r>
            <a:endParaRPr lang="en-US" b="1" dirty="0">
              <a:ea typeface="Calibri"/>
              <a:cs typeface="Calibri"/>
            </a:endParaRPr>
          </a:p>
          <a:p>
            <a:pPr lvl="1"/>
            <a:r>
              <a:rPr lang="en-US" dirty="0">
                <a:cs typeface="Calibri"/>
              </a:rPr>
              <a:t>January 31, 2024 - 10:59 pm CT:  Quota Change, SOAP Participation, Program Withdraw Deadline</a:t>
            </a:r>
            <a:endParaRPr lang="en-US" dirty="0">
              <a:ea typeface="Calibri"/>
              <a:cs typeface="Calibri"/>
            </a:endParaRPr>
          </a:p>
          <a:p>
            <a:pPr lvl="1"/>
            <a:r>
              <a:rPr lang="en-US" dirty="0">
                <a:cs typeface="Calibri"/>
              </a:rPr>
              <a:t>February 1, 2024 - 11:00 am CT:  Ranking Opens</a:t>
            </a:r>
            <a:endParaRPr lang="en-US" dirty="0">
              <a:ea typeface="Calibri"/>
              <a:cs typeface="Calibri"/>
            </a:endParaRPr>
          </a:p>
          <a:p>
            <a:pPr lvl="1"/>
            <a:r>
              <a:rPr lang="en-US" dirty="0">
                <a:cs typeface="Calibri"/>
              </a:rPr>
              <a:t>February 28, 2024 – 8:00 pm CT:  </a:t>
            </a:r>
            <a:endParaRPr lang="en-US" dirty="0">
              <a:ea typeface="Calibri"/>
              <a:cs typeface="Calibri"/>
            </a:endParaRPr>
          </a:p>
          <a:p>
            <a:pPr lvl="2"/>
            <a:r>
              <a:rPr lang="en-US" dirty="0">
                <a:cs typeface="Calibri"/>
              </a:rPr>
              <a:t>Rank Order List Certification Deadline</a:t>
            </a:r>
            <a:endParaRPr lang="en-US" dirty="0">
              <a:ea typeface="Calibri"/>
              <a:cs typeface="Calibri"/>
            </a:endParaRPr>
          </a:p>
          <a:p>
            <a:pPr lvl="2"/>
            <a:r>
              <a:rPr lang="en-US" dirty="0">
                <a:cs typeface="Calibri"/>
              </a:rPr>
              <a:t>Enter Program Reversion Deadline</a:t>
            </a:r>
            <a:endParaRPr lang="en-US" dirty="0">
              <a:ea typeface="Calibri"/>
              <a:cs typeface="Calibri"/>
            </a:endParaRPr>
          </a:p>
          <a:p>
            <a:pPr lvl="2"/>
            <a:r>
              <a:rPr lang="en-US" dirty="0">
                <a:cs typeface="Calibri"/>
              </a:rPr>
              <a:t>Institutional Official Approve Program Changes Deadline</a:t>
            </a:r>
            <a:endParaRPr lang="en-US" dirty="0">
              <a:ea typeface="Calibri"/>
              <a:cs typeface="Calibri"/>
            </a:endParaRPr>
          </a:p>
          <a:p>
            <a:pPr marL="0" indent="0">
              <a:buNone/>
            </a:pPr>
            <a:endParaRPr lang="en-US">
              <a:cs typeface="Calibri"/>
            </a:endParaRPr>
          </a:p>
        </p:txBody>
      </p:sp>
    </p:spTree>
    <p:extLst>
      <p:ext uri="{BB962C8B-B14F-4D97-AF65-F5344CB8AC3E}">
        <p14:creationId xmlns:p14="http://schemas.microsoft.com/office/powerpoint/2010/main" val="228835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BA2B-3FEC-4AA8-94CD-76BC91CE3D83}"/>
              </a:ext>
            </a:extLst>
          </p:cNvPr>
          <p:cNvSpPr>
            <a:spLocks noGrp="1"/>
          </p:cNvSpPr>
          <p:nvPr>
            <p:ph type="title"/>
          </p:nvPr>
        </p:nvSpPr>
        <p:spPr/>
        <p:txBody>
          <a:bodyPr/>
          <a:lstStyle/>
          <a:p>
            <a:r>
              <a:rPr lang="en-US">
                <a:cs typeface="Calibri"/>
              </a:rPr>
              <a:t>Resident Scheduler</a:t>
            </a:r>
            <a:endParaRPr lang="en-US"/>
          </a:p>
        </p:txBody>
      </p:sp>
      <p:sp>
        <p:nvSpPr>
          <p:cNvPr id="3" name="Content Placeholder 2">
            <a:extLst>
              <a:ext uri="{FF2B5EF4-FFF2-40B4-BE49-F238E27FC236}">
                <a16:creationId xmlns:a16="http://schemas.microsoft.com/office/drawing/2014/main" id="{41E257AB-110E-487E-92C8-0B650579DD5F}"/>
              </a:ext>
            </a:extLst>
          </p:cNvPr>
          <p:cNvSpPr>
            <a:spLocks noGrp="1"/>
          </p:cNvSpPr>
          <p:nvPr>
            <p:ph idx="1"/>
          </p:nvPr>
        </p:nvSpPr>
        <p:spPr>
          <a:xfrm>
            <a:off x="609600" y="1419727"/>
            <a:ext cx="10972800" cy="4525963"/>
          </a:xfrm>
        </p:spPr>
        <p:txBody>
          <a:bodyPr vert="horz" lIns="91440" tIns="45720" rIns="91440" bIns="45720" rtlCol="0" anchor="t">
            <a:normAutofit fontScale="92500" lnSpcReduction="20000"/>
          </a:bodyPr>
          <a:lstStyle/>
          <a:p>
            <a:r>
              <a:rPr lang="en-US" b="1">
                <a:cs typeface="Calibri"/>
              </a:rPr>
              <a:t>Report DUE Dates</a:t>
            </a:r>
            <a:r>
              <a:rPr lang="en-US">
                <a:cs typeface="Calibri"/>
              </a:rPr>
              <a:t>:</a:t>
            </a:r>
          </a:p>
          <a:p>
            <a:pPr lvl="1"/>
            <a:r>
              <a:rPr lang="en-US" b="1">
                <a:cs typeface="Calibri"/>
              </a:rPr>
              <a:t>EOM Report:</a:t>
            </a:r>
            <a:endParaRPr lang="en-US" b="1">
              <a:ea typeface="Calibri"/>
              <a:cs typeface="Calibri"/>
            </a:endParaRPr>
          </a:p>
          <a:p>
            <a:pPr lvl="2"/>
            <a:r>
              <a:rPr lang="en-US">
                <a:cs typeface="Calibri"/>
              </a:rPr>
              <a:t>December EOM Report: PAST DUE – submit by Friday, January 19, 2024</a:t>
            </a:r>
            <a:endParaRPr lang="en-US">
              <a:ea typeface="Calibri"/>
              <a:cs typeface="Calibri"/>
            </a:endParaRPr>
          </a:p>
          <a:p>
            <a:pPr lvl="2"/>
            <a:r>
              <a:rPr lang="en-US">
                <a:cs typeface="Calibri"/>
              </a:rPr>
              <a:t>January EOM Report:  DUE February 6, 2024, along with any CSOFs if needed </a:t>
            </a:r>
            <a:endParaRPr lang="en-US">
              <a:ea typeface="Calibri"/>
              <a:cs typeface="Calibri"/>
            </a:endParaRPr>
          </a:p>
          <a:p>
            <a:pPr lvl="1"/>
            <a:r>
              <a:rPr lang="en-US" b="1">
                <a:cs typeface="Calibri"/>
              </a:rPr>
              <a:t>BOM Report</a:t>
            </a:r>
            <a:endParaRPr lang="en-US" b="1">
              <a:ea typeface="Calibri"/>
              <a:cs typeface="Calibri"/>
            </a:endParaRPr>
          </a:p>
          <a:p>
            <a:pPr lvl="2"/>
            <a:r>
              <a:rPr lang="en-US">
                <a:cs typeface="Calibri"/>
              </a:rPr>
              <a:t>January BOM Report:  PAST DUE – Submit by Friday, January 19, 2024</a:t>
            </a:r>
            <a:endParaRPr lang="en-US">
              <a:ea typeface="Calibri"/>
              <a:cs typeface="Calibri"/>
            </a:endParaRPr>
          </a:p>
          <a:p>
            <a:pPr lvl="2"/>
            <a:r>
              <a:rPr lang="en-US">
                <a:cs typeface="Calibri"/>
              </a:rPr>
              <a:t>February BOM Report:  DUE February 1, 2024– submit by the due date</a:t>
            </a:r>
            <a:endParaRPr lang="en-US">
              <a:ea typeface="Calibri"/>
              <a:cs typeface="Calibri"/>
            </a:endParaRPr>
          </a:p>
          <a:p>
            <a:r>
              <a:rPr lang="en-US" b="1">
                <a:cs typeface="Calibri"/>
              </a:rPr>
              <a:t>Quarterly Review of Reports</a:t>
            </a:r>
            <a:endParaRPr lang="en-US" b="1">
              <a:ea typeface="Calibri"/>
              <a:cs typeface="Calibri"/>
            </a:endParaRPr>
          </a:p>
          <a:p>
            <a:pPr lvl="1"/>
            <a:r>
              <a:rPr lang="en-US">
                <a:cs typeface="Calibri"/>
              </a:rPr>
              <a:t>Send missing House Officer responses not included when Reports submitted between July 2023– December 2023</a:t>
            </a:r>
            <a:endParaRPr lang="en-US">
              <a:ea typeface="Calibri"/>
              <a:cs typeface="Calibri"/>
            </a:endParaRPr>
          </a:p>
          <a:p>
            <a:pPr lvl="1"/>
            <a:r>
              <a:rPr lang="en-US">
                <a:cs typeface="Calibri"/>
              </a:rPr>
              <a:t>Review House Officer Leave:  check if leave is entered correctly in Resident Scheduler for October 2023 – December 20223</a:t>
            </a:r>
          </a:p>
        </p:txBody>
      </p:sp>
    </p:spTree>
    <p:extLst>
      <p:ext uri="{BB962C8B-B14F-4D97-AF65-F5344CB8AC3E}">
        <p14:creationId xmlns:p14="http://schemas.microsoft.com/office/powerpoint/2010/main" val="296172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EF1EAA-B53A-62B9-7248-926D37068D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3E813F-2765-6AA0-D540-1078229769EA}"/>
              </a:ext>
            </a:extLst>
          </p:cNvPr>
          <p:cNvSpPr>
            <a:spLocks noGrp="1"/>
          </p:cNvSpPr>
          <p:nvPr>
            <p:ph type="title"/>
          </p:nvPr>
        </p:nvSpPr>
        <p:spPr>
          <a:xfrm>
            <a:off x="609600" y="0"/>
            <a:ext cx="10972800" cy="1143000"/>
          </a:xfrm>
        </p:spPr>
        <p:txBody>
          <a:bodyPr/>
          <a:lstStyle/>
          <a:p>
            <a:r>
              <a:rPr lang="en-US" dirty="0">
                <a:cs typeface="Calibri"/>
              </a:rPr>
              <a:t>VA updates</a:t>
            </a:r>
            <a:endParaRPr lang="en-US" dirty="0"/>
          </a:p>
        </p:txBody>
      </p:sp>
      <p:sp>
        <p:nvSpPr>
          <p:cNvPr id="3" name="Content Placeholder 2">
            <a:extLst>
              <a:ext uri="{FF2B5EF4-FFF2-40B4-BE49-F238E27FC236}">
                <a16:creationId xmlns:a16="http://schemas.microsoft.com/office/drawing/2014/main" id="{C9C2F429-7213-7C39-D863-52EF33CADD82}"/>
              </a:ext>
            </a:extLst>
          </p:cNvPr>
          <p:cNvSpPr>
            <a:spLocks noGrp="1"/>
          </p:cNvSpPr>
          <p:nvPr>
            <p:ph idx="1"/>
          </p:nvPr>
        </p:nvSpPr>
        <p:spPr>
          <a:xfrm>
            <a:off x="180392" y="955088"/>
            <a:ext cx="7405360" cy="4736585"/>
          </a:xfrm>
        </p:spPr>
        <p:txBody>
          <a:bodyPr vert="horz" lIns="91440" tIns="45720" rIns="91440" bIns="45720" rtlCol="0" anchor="t">
            <a:normAutofit fontScale="85000" lnSpcReduction="10000"/>
          </a:bodyPr>
          <a:lstStyle/>
          <a:p>
            <a:pPr marL="457200" indent="0" algn="ctr">
              <a:spcBef>
                <a:spcPts val="0"/>
              </a:spcBef>
              <a:buNone/>
            </a:pPr>
            <a:r>
              <a:rPr lang="en-US" sz="3500" dirty="0">
                <a:ea typeface="+mn-lt"/>
                <a:cs typeface="+mn-lt"/>
              </a:rPr>
              <a:t>How to Submit paperwork to the VA: </a:t>
            </a:r>
            <a:endParaRPr lang="en-US" sz="2600" dirty="0">
              <a:ea typeface="+mn-lt"/>
              <a:cs typeface="+mn-lt"/>
              <a:hlinkClick r:id="rId2"/>
            </a:endParaRPr>
          </a:p>
          <a:p>
            <a:pPr marL="457200" indent="-457200">
              <a:spcBef>
                <a:spcPts val="0"/>
              </a:spcBef>
              <a:buFont typeface="Arial,Sans-Serif" panose="020B0604020202020204" pitchFamily="34" charset="0"/>
            </a:pPr>
            <a:r>
              <a:rPr lang="en-US" sz="2600" dirty="0">
                <a:ea typeface="+mn-lt"/>
                <a:cs typeface="+mn-lt"/>
                <a:hlinkClick r:id="rId2"/>
              </a:rPr>
              <a:t>VA Onboarding Process Instructions</a:t>
            </a:r>
            <a:r>
              <a:rPr lang="en-US" sz="2600" dirty="0">
                <a:ea typeface="+mn-lt"/>
                <a:cs typeface="+mn-lt"/>
              </a:rPr>
              <a:t> </a:t>
            </a:r>
          </a:p>
          <a:p>
            <a:pPr marL="685800" lvl="1">
              <a:spcBef>
                <a:spcPts val="0"/>
              </a:spcBef>
              <a:buFont typeface="Arial,Sans-Serif" panose="020B0604020202020204" pitchFamily="34" charset="0"/>
            </a:pPr>
            <a:r>
              <a:rPr lang="en-US" dirty="0">
                <a:ea typeface="+mn-lt"/>
                <a:cs typeface="+mn-lt"/>
              </a:rPr>
              <a:t> </a:t>
            </a:r>
            <a:r>
              <a:rPr lang="en-US" sz="2200" dirty="0">
                <a:ea typeface="+mn-lt"/>
                <a:cs typeface="+mn-lt"/>
              </a:rPr>
              <a:t>Returning House Officer Packets: </a:t>
            </a:r>
          </a:p>
          <a:p>
            <a:pPr marL="1085850" lvl="2">
              <a:spcBef>
                <a:spcPts val="0"/>
              </a:spcBef>
              <a:buFont typeface="Arial,Sans-Serif" panose="020B0604020202020204" pitchFamily="34" charset="0"/>
            </a:pPr>
            <a:r>
              <a:rPr lang="en-US" sz="1800" dirty="0">
                <a:ea typeface="+mn-lt"/>
                <a:cs typeface="+mn-lt"/>
                <a:hlinkClick r:id="rId2"/>
              </a:rPr>
              <a:t>VA 24-25 Hiring Instructions</a:t>
            </a:r>
            <a:r>
              <a:rPr lang="en-US" sz="1800" dirty="0">
                <a:ea typeface="+mn-lt"/>
                <a:cs typeface="+mn-lt"/>
              </a:rPr>
              <a:t> </a:t>
            </a:r>
          </a:p>
          <a:p>
            <a:pPr marL="1085850" lvl="2">
              <a:spcBef>
                <a:spcPts val="0"/>
              </a:spcBef>
              <a:buFont typeface="Arial,Sans-Serif" panose="020B0604020202020204" pitchFamily="34" charset="0"/>
            </a:pPr>
            <a:r>
              <a:rPr lang="en-US" sz="1800" dirty="0">
                <a:ea typeface="+mn-lt"/>
                <a:cs typeface="+mn-lt"/>
                <a:hlinkClick r:id="rId3"/>
              </a:rPr>
              <a:t>Sending Encrypted Emails</a:t>
            </a:r>
            <a:r>
              <a:rPr lang="en-US" sz="1800" dirty="0">
                <a:ea typeface="+mn-lt"/>
                <a:cs typeface="+mn-lt"/>
              </a:rPr>
              <a:t> </a:t>
            </a:r>
          </a:p>
          <a:p>
            <a:pPr marL="1085850" lvl="2">
              <a:spcBef>
                <a:spcPts val="0"/>
              </a:spcBef>
              <a:buFont typeface="Arial,Sans-Serif" panose="020B0604020202020204" pitchFamily="34" charset="0"/>
            </a:pPr>
            <a:r>
              <a:rPr lang="pt-BR" sz="2200" dirty="0">
                <a:ea typeface="+mn-lt"/>
                <a:cs typeface="+mn-lt"/>
              </a:rPr>
              <a:t>Cruz, Crystal (NOLA) </a:t>
            </a:r>
            <a:r>
              <a:rPr lang="pt-BR" sz="2200" dirty="0">
                <a:ea typeface="+mn-lt"/>
                <a:cs typeface="+mn-lt"/>
                <a:hlinkClick r:id="rId4"/>
              </a:rPr>
              <a:t>Crystal.Cruz2@va.gov</a:t>
            </a:r>
            <a:r>
              <a:rPr lang="en-US" sz="2200" dirty="0">
                <a:ea typeface="+mn-lt"/>
                <a:cs typeface="+mn-lt"/>
              </a:rPr>
              <a:t> , pending VA distribution list. </a:t>
            </a:r>
          </a:p>
          <a:p>
            <a:pPr lvl="1"/>
            <a:r>
              <a:rPr lang="en-US" sz="2200" dirty="0">
                <a:ea typeface="+mn-lt"/>
                <a:cs typeface="+mn-lt"/>
              </a:rPr>
              <a:t>TQCVL &amp; Coordinator Spreadsheets: </a:t>
            </a:r>
          </a:p>
          <a:p>
            <a:pPr lvl="2"/>
            <a:r>
              <a:rPr lang="en-US" sz="2200" dirty="0">
                <a:ea typeface="+mn-lt"/>
                <a:cs typeface="+mn-lt"/>
                <a:hlinkClick r:id="rId5"/>
              </a:rPr>
              <a:t>Academic Year Forms (lsuhsc.edu) </a:t>
            </a:r>
            <a:endParaRPr lang="en-US" sz="2200" dirty="0">
              <a:ea typeface="+mn-lt"/>
              <a:cs typeface="+mn-lt"/>
            </a:endParaRPr>
          </a:p>
          <a:p>
            <a:pPr lvl="1"/>
            <a:r>
              <a:rPr lang="en-US" sz="2200" dirty="0">
                <a:ea typeface="+mn-lt"/>
                <a:cs typeface="+mn-lt"/>
              </a:rPr>
              <a:t>New Hire Application Packets- electronically completed via email</a:t>
            </a:r>
          </a:p>
          <a:p>
            <a:pPr lvl="2"/>
            <a:endParaRPr lang="en-US" dirty="0">
              <a:ea typeface="+mn-lt"/>
              <a:cs typeface="+mn-lt"/>
            </a:endParaRPr>
          </a:p>
          <a:p>
            <a:pPr lvl="1">
              <a:spcBef>
                <a:spcPts val="0"/>
              </a:spcBef>
              <a:buFont typeface="Arial" panose="020B0604020202020204" pitchFamily="34" charset="0"/>
              <a:buChar char="•"/>
            </a:pPr>
            <a:r>
              <a:rPr lang="en-US" dirty="0">
                <a:ea typeface="+mn-lt"/>
                <a:cs typeface="+mn-lt"/>
              </a:rPr>
              <a:t>Due Dates: </a:t>
            </a:r>
          </a:p>
          <a:p>
            <a:pPr lvl="2"/>
            <a:r>
              <a:rPr lang="en-US" dirty="0">
                <a:highlight>
                  <a:srgbClr val="FFFF00"/>
                </a:highlight>
                <a:cs typeface="Calibri"/>
              </a:rPr>
              <a:t>Feb. 29- </a:t>
            </a:r>
            <a:r>
              <a:rPr lang="en-US" dirty="0">
                <a:cs typeface="Calibri"/>
              </a:rPr>
              <a:t>Returning House Officer Packets </a:t>
            </a:r>
          </a:p>
          <a:p>
            <a:pPr lvl="2"/>
            <a:r>
              <a:rPr lang="en-US" dirty="0">
                <a:highlight>
                  <a:srgbClr val="FFFF00"/>
                </a:highlight>
                <a:ea typeface="+mn-lt"/>
                <a:cs typeface="Calibri"/>
              </a:rPr>
              <a:t>Mar. 28- </a:t>
            </a:r>
            <a:r>
              <a:rPr lang="en-US" dirty="0">
                <a:ea typeface="+mn-lt"/>
                <a:cs typeface="+mn-lt"/>
              </a:rPr>
              <a:t>TQCVL with Spreadsheet &amp; Coordinator Tracker</a:t>
            </a:r>
            <a:endParaRPr lang="en-US" dirty="0">
              <a:highlight>
                <a:srgbClr val="FFFF00"/>
              </a:highlight>
              <a:ea typeface="+mn-lt"/>
              <a:cs typeface="+mn-lt"/>
            </a:endParaRPr>
          </a:p>
          <a:p>
            <a:pPr lvl="2"/>
            <a:r>
              <a:rPr lang="en-US" dirty="0">
                <a:highlight>
                  <a:srgbClr val="FFFF00"/>
                </a:highlight>
                <a:ea typeface="+mn-lt"/>
                <a:cs typeface="+mn-lt"/>
              </a:rPr>
              <a:t>Apr. 10-</a:t>
            </a:r>
            <a:r>
              <a:rPr lang="en-US" dirty="0">
                <a:ea typeface="+mn-lt"/>
                <a:cs typeface="+mn-lt"/>
              </a:rPr>
              <a:t> New Rotator Application Packets</a:t>
            </a:r>
            <a:endParaRPr lang="en-US" dirty="0">
              <a:highlight>
                <a:srgbClr val="FFFF00"/>
              </a:highlight>
              <a:ea typeface="+mn-lt"/>
              <a:cs typeface="+mn-lt"/>
            </a:endParaRPr>
          </a:p>
          <a:p>
            <a:pPr lvl="2">
              <a:spcBef>
                <a:spcPts val="0"/>
              </a:spcBef>
            </a:pPr>
            <a:endParaRPr lang="en-US" dirty="0">
              <a:highlight>
                <a:srgbClr val="FFFF00"/>
              </a:highlight>
              <a:ea typeface="+mn-lt"/>
              <a:cs typeface="+mn-lt"/>
            </a:endParaRPr>
          </a:p>
          <a:p>
            <a:pPr marL="457200" lvl="1" indent="0">
              <a:spcBef>
                <a:spcPts val="0"/>
              </a:spcBef>
              <a:buNone/>
            </a:pPr>
            <a:endParaRPr lang="en-US" dirty="0">
              <a:highlight>
                <a:srgbClr val="FFFF00"/>
              </a:highlight>
              <a:ea typeface="+mn-lt"/>
              <a:cs typeface="+mn-lt"/>
            </a:endParaRPr>
          </a:p>
          <a:p>
            <a:pPr lvl="1">
              <a:spcBef>
                <a:spcPts val="0"/>
              </a:spcBef>
            </a:pPr>
            <a:endParaRPr lang="en-US" dirty="0">
              <a:ea typeface="+mn-lt"/>
              <a:cs typeface="+mn-lt"/>
            </a:endParaRPr>
          </a:p>
          <a:p>
            <a:pPr marL="742950" indent="-285750">
              <a:spcBef>
                <a:spcPts val="0"/>
              </a:spcBef>
              <a:buFont typeface="Arial" panose="020B0604020202020204" pitchFamily="34" charset="0"/>
              <a:buChar char="–"/>
            </a:pPr>
            <a:endParaRPr lang="en-US" dirty="0">
              <a:ea typeface="+mn-lt"/>
              <a:cs typeface="+mn-lt"/>
            </a:endParaRPr>
          </a:p>
        </p:txBody>
      </p:sp>
      <p:pic>
        <p:nvPicPr>
          <p:cNvPr id="5" name="Picture 4">
            <a:extLst>
              <a:ext uri="{FF2B5EF4-FFF2-40B4-BE49-F238E27FC236}">
                <a16:creationId xmlns:a16="http://schemas.microsoft.com/office/drawing/2014/main" id="{CD6294FD-9FF1-33AA-91AB-DEE93C7CA269}"/>
              </a:ext>
            </a:extLst>
          </p:cNvPr>
          <p:cNvPicPr>
            <a:picLocks noChangeAspect="1"/>
          </p:cNvPicPr>
          <p:nvPr/>
        </p:nvPicPr>
        <p:blipFill>
          <a:blip r:embed="rId6"/>
          <a:stretch>
            <a:fillRect/>
          </a:stretch>
        </p:blipFill>
        <p:spPr>
          <a:xfrm>
            <a:off x="7834568" y="727040"/>
            <a:ext cx="4177040" cy="5380593"/>
          </a:xfrm>
          <a:prstGeom prst="rect">
            <a:avLst/>
          </a:prstGeom>
        </p:spPr>
      </p:pic>
    </p:spTree>
    <p:extLst>
      <p:ext uri="{BB962C8B-B14F-4D97-AF65-F5344CB8AC3E}">
        <p14:creationId xmlns:p14="http://schemas.microsoft.com/office/powerpoint/2010/main" val="164902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Upcoming Dates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rmAutofit fontScale="92500" lnSpcReduction="20000"/>
          </a:bodyPr>
          <a:lstStyle/>
          <a:p>
            <a:pPr marL="0" indent="0">
              <a:buNone/>
            </a:pPr>
            <a:endParaRPr lang="en-US" sz="2400" dirty="0">
              <a:ea typeface="Calibri"/>
              <a:cs typeface="Calibri"/>
            </a:endParaRPr>
          </a:p>
          <a:p>
            <a:pPr marL="0" indent="0">
              <a:buNone/>
            </a:pPr>
            <a:r>
              <a:rPr lang="en-US" sz="2400" dirty="0">
                <a:cs typeface="Calibri"/>
              </a:rPr>
              <a:t>January 18th-CORE</a:t>
            </a:r>
            <a:endParaRPr lang="en-US" sz="2400" dirty="0">
              <a:ea typeface="Calibri"/>
              <a:cs typeface="Calibri"/>
            </a:endParaRPr>
          </a:p>
          <a:p>
            <a:pPr marL="0" indent="0">
              <a:buNone/>
            </a:pPr>
            <a:r>
              <a:rPr lang="en-US" sz="2400" dirty="0">
                <a:cs typeface="Calibri"/>
              </a:rPr>
              <a:t>Jan. 31, 2024 - </a:t>
            </a:r>
            <a:r>
              <a:rPr lang="en-US" sz="2400" dirty="0">
                <a:ea typeface="+mn-lt"/>
                <a:cs typeface="+mn-lt"/>
              </a:rPr>
              <a:t>NRMP: Main March Match Quota Change, SOAP Participation indicator confirmed &amp; Program Withdraw Deadline at 10:59 p.m. CT</a:t>
            </a:r>
            <a:endParaRPr lang="en-US">
              <a:ea typeface="Calibri"/>
              <a:cs typeface="Calibri"/>
            </a:endParaRPr>
          </a:p>
          <a:p>
            <a:pPr marL="0" indent="0">
              <a:buNone/>
            </a:pPr>
            <a:r>
              <a:rPr lang="en-US" sz="2400" dirty="0">
                <a:cs typeface="Calibri"/>
              </a:rPr>
              <a:t>Feb. 1, 2024 - </a:t>
            </a:r>
            <a:r>
              <a:rPr lang="en-US" sz="2400" b="1" dirty="0">
                <a:ea typeface="+mn-lt"/>
                <a:cs typeface="+mn-lt"/>
              </a:rPr>
              <a:t>NRMP: Main March Match; Ranking Opens</a:t>
            </a:r>
          </a:p>
          <a:p>
            <a:pPr marL="0" indent="0">
              <a:buNone/>
            </a:pPr>
            <a:r>
              <a:rPr lang="en-US" sz="2400" dirty="0">
                <a:cs typeface="Calibri"/>
              </a:rPr>
              <a:t>Feb. 13, 2024: Mardi Gras Holiday </a:t>
            </a:r>
            <a:endParaRPr lang="en-US" sz="2400" dirty="0">
              <a:ea typeface="Calibri"/>
              <a:cs typeface="Calibri"/>
            </a:endParaRPr>
          </a:p>
          <a:p>
            <a:pPr marL="0" indent="0">
              <a:buNone/>
            </a:pPr>
            <a:r>
              <a:rPr lang="en-US" sz="2400" dirty="0">
                <a:cs typeface="Calibri"/>
              </a:rPr>
              <a:t>Feb. 20, 2024 – Coordinator Meeting</a:t>
            </a:r>
            <a:br>
              <a:rPr lang="en-US" sz="2400" dirty="0">
                <a:cs typeface="Calibri"/>
              </a:rPr>
            </a:br>
            <a:r>
              <a:rPr lang="en-US" sz="2400" dirty="0">
                <a:cs typeface="Calibri"/>
              </a:rPr>
              <a:t>Feb. 28, 2024 - </a:t>
            </a:r>
            <a:r>
              <a:rPr lang="en-US" sz="2400" b="1" dirty="0">
                <a:ea typeface="+mn-lt"/>
                <a:cs typeface="+mn-lt"/>
              </a:rPr>
              <a:t>NRMP: Main March Match Rank Order List Certification &amp; Reversion Deadline</a:t>
            </a:r>
            <a:r>
              <a:rPr lang="en-US" sz="2400" dirty="0">
                <a:ea typeface="+mn-lt"/>
                <a:cs typeface="+mn-lt"/>
              </a:rPr>
              <a:t> 8pm CT. ROLs must be certified</a:t>
            </a:r>
          </a:p>
          <a:p>
            <a:pPr marL="0" indent="0">
              <a:buNone/>
            </a:pPr>
            <a:r>
              <a:rPr lang="en-US" sz="2400" dirty="0">
                <a:cs typeface="Calibri"/>
              </a:rPr>
              <a:t>Mar. 11 – 14, 2024 - NRMP – </a:t>
            </a:r>
            <a:r>
              <a:rPr lang="en-US" sz="2400" b="1" dirty="0">
                <a:cs typeface="Calibri"/>
              </a:rPr>
              <a:t>Match Week</a:t>
            </a:r>
            <a:endParaRPr lang="en-US" sz="2400" b="1" dirty="0">
              <a:ea typeface="Calibri"/>
              <a:cs typeface="Calibri"/>
            </a:endParaRPr>
          </a:p>
          <a:p>
            <a:pPr marL="0" indent="0">
              <a:buNone/>
            </a:pPr>
            <a:r>
              <a:rPr lang="en-US" sz="2400" dirty="0">
                <a:ea typeface="+mn-lt"/>
                <a:cs typeface="+mn-lt"/>
              </a:rPr>
              <a:t>Mar 14, 2024 – SOAP Rounds begin </a:t>
            </a:r>
          </a:p>
          <a:p>
            <a:pPr marL="0" indent="0">
              <a:buNone/>
            </a:pPr>
            <a:r>
              <a:rPr lang="en-US" sz="2400" dirty="0">
                <a:ea typeface="+mn-lt"/>
                <a:cs typeface="+mn-lt"/>
              </a:rPr>
              <a:t>Mar. 15, 2024 – </a:t>
            </a:r>
            <a:r>
              <a:rPr lang="en-US" sz="2400" b="1" dirty="0">
                <a:ea typeface="+mn-lt"/>
                <a:cs typeface="+mn-lt"/>
              </a:rPr>
              <a:t>MATCH DAY</a:t>
            </a:r>
          </a:p>
          <a:p>
            <a:pPr marL="0" indent="0">
              <a:buNone/>
            </a:pPr>
            <a:r>
              <a:rPr lang="en-US" sz="2400" dirty="0">
                <a:cs typeface="Calibri"/>
              </a:rPr>
              <a:t>Mar. 5 &amp; March 26, 2024 – Coordinator Meeting </a:t>
            </a:r>
            <a:endParaRPr lang="en-US" sz="2400" dirty="0">
              <a:ea typeface="Calibri"/>
              <a:cs typeface="Calibri"/>
            </a:endParaRPr>
          </a:p>
        </p:txBody>
      </p:sp>
    </p:spTree>
    <p:extLst>
      <p:ext uri="{BB962C8B-B14F-4D97-AF65-F5344CB8AC3E}">
        <p14:creationId xmlns:p14="http://schemas.microsoft.com/office/powerpoint/2010/main" val="54217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42D8B-98BD-C11D-212E-706E6BAF9FAF}"/>
              </a:ext>
            </a:extLst>
          </p:cNvPr>
          <p:cNvSpPr>
            <a:spLocks noGrp="1"/>
          </p:cNvSpPr>
          <p:nvPr>
            <p:ph type="title"/>
          </p:nvPr>
        </p:nvSpPr>
        <p:spPr/>
        <p:txBody>
          <a:bodyPr/>
          <a:lstStyle/>
          <a:p>
            <a:r>
              <a:rPr lang="en-US"/>
              <a:t>CAG Nominations</a:t>
            </a:r>
          </a:p>
        </p:txBody>
      </p:sp>
      <p:sp>
        <p:nvSpPr>
          <p:cNvPr id="3" name="Content Placeholder 2">
            <a:extLst>
              <a:ext uri="{FF2B5EF4-FFF2-40B4-BE49-F238E27FC236}">
                <a16:creationId xmlns:a16="http://schemas.microsoft.com/office/drawing/2014/main" id="{6E21A907-67E2-9C2F-A57D-9DEF8DB85F1B}"/>
              </a:ext>
            </a:extLst>
          </p:cNvPr>
          <p:cNvSpPr>
            <a:spLocks noGrp="1"/>
          </p:cNvSpPr>
          <p:nvPr>
            <p:ph idx="1"/>
          </p:nvPr>
        </p:nvSpPr>
        <p:spPr>
          <a:xfrm>
            <a:off x="515420" y="1223481"/>
            <a:ext cx="10972800" cy="4525963"/>
          </a:xfrm>
        </p:spPr>
        <p:txBody>
          <a:bodyPr vert="horz" lIns="91440" tIns="45720" rIns="91440" bIns="45720" rtlCol="0" anchor="t">
            <a:normAutofit fontScale="47500" lnSpcReduction="20000"/>
          </a:bodyPr>
          <a:lstStyle/>
          <a:p>
            <a:r>
              <a:rPr lang="en-US" dirty="0">
                <a:ea typeface="+mn-lt"/>
                <a:cs typeface="+mn-lt"/>
                <a:hlinkClick r:id="rId2"/>
              </a:rPr>
              <a:t>Nomination Form</a:t>
            </a:r>
            <a:r>
              <a:rPr lang="en-US" dirty="0">
                <a:ea typeface="+mn-lt"/>
                <a:cs typeface="+mn-lt"/>
              </a:rPr>
              <a:t> </a:t>
            </a:r>
            <a:endParaRPr lang="en-US" b="1" dirty="0">
              <a:ea typeface="+mn-lt"/>
              <a:cs typeface="+mn-lt"/>
            </a:endParaRPr>
          </a:p>
          <a:p>
            <a:r>
              <a:rPr lang="en-US" b="1" dirty="0">
                <a:ea typeface="+mn-lt"/>
                <a:cs typeface="+mn-lt"/>
              </a:rPr>
              <a:t>Purpose</a:t>
            </a:r>
            <a:r>
              <a:rPr lang="en-US" dirty="0">
                <a:ea typeface="+mn-lt"/>
                <a:cs typeface="+mn-lt"/>
              </a:rPr>
              <a:t>: Improve communication between program coordinators and GME staff relating to meeting and training content, create meeting agendas and GME led training calendars for program coordinators, and to create best practices regarding program coordinator tasks.  </a:t>
            </a:r>
            <a:endParaRPr lang="en-US" dirty="0">
              <a:ea typeface="Calibri"/>
              <a:cs typeface="Calibri"/>
            </a:endParaRPr>
          </a:p>
          <a:p>
            <a:r>
              <a:rPr lang="en-US" b="1" dirty="0">
                <a:ea typeface="+mn-lt"/>
                <a:cs typeface="+mn-lt"/>
              </a:rPr>
              <a:t>Goals</a:t>
            </a:r>
            <a:r>
              <a:rPr lang="en-US" dirty="0">
                <a:ea typeface="+mn-lt"/>
                <a:cs typeface="+mn-lt"/>
              </a:rPr>
              <a:t>: </a:t>
            </a:r>
            <a:endParaRPr lang="en-US"/>
          </a:p>
          <a:p>
            <a:pPr lvl="1"/>
            <a:r>
              <a:rPr lang="en-US" dirty="0">
                <a:ea typeface="+mn-lt"/>
                <a:cs typeface="+mn-lt"/>
              </a:rPr>
              <a:t>Ensure meeting content quality by reviewing information provided, timing of information, and method of information sharing. </a:t>
            </a:r>
          </a:p>
          <a:p>
            <a:pPr lvl="1"/>
            <a:r>
              <a:rPr lang="en-US" dirty="0">
                <a:ea typeface="+mn-lt"/>
                <a:cs typeface="+mn-lt"/>
              </a:rPr>
              <a:t>Create training calendar for the year (monthly GME/subgroup led trainings)</a:t>
            </a:r>
            <a:endParaRPr lang="en-US">
              <a:ea typeface="Calibri"/>
              <a:cs typeface="Calibri"/>
            </a:endParaRPr>
          </a:p>
          <a:p>
            <a:r>
              <a:rPr lang="en-US" b="1" dirty="0">
                <a:ea typeface="+mn-lt"/>
                <a:cs typeface="+mn-lt"/>
              </a:rPr>
              <a:t>Structure: </a:t>
            </a:r>
            <a:endParaRPr lang="en-US"/>
          </a:p>
          <a:p>
            <a:pPr lvl="1"/>
            <a:r>
              <a:rPr lang="en-US" dirty="0">
                <a:ea typeface="+mn-lt"/>
                <a:cs typeface="+mn-lt"/>
              </a:rPr>
              <a:t>Length of commitment </a:t>
            </a:r>
            <a:endParaRPr lang="en-US">
              <a:ea typeface="Calibri"/>
              <a:cs typeface="Calibri"/>
            </a:endParaRPr>
          </a:p>
          <a:p>
            <a:pPr lvl="1"/>
            <a:r>
              <a:rPr lang="en-US" dirty="0">
                <a:ea typeface="+mn-lt"/>
                <a:cs typeface="+mn-lt"/>
              </a:rPr>
              <a:t>1 Year: July 1, 2024- June 30, 2025</a:t>
            </a:r>
            <a:endParaRPr lang="en-US" dirty="0">
              <a:ea typeface="Calibri"/>
              <a:cs typeface="Calibri"/>
            </a:endParaRPr>
          </a:p>
          <a:p>
            <a:r>
              <a:rPr lang="en-US" b="1" dirty="0">
                <a:ea typeface="+mn-lt"/>
                <a:cs typeface="+mn-lt"/>
              </a:rPr>
              <a:t># Members: </a:t>
            </a:r>
            <a:endParaRPr lang="en-US" b="1">
              <a:ea typeface="Calibri"/>
              <a:cs typeface="Calibri"/>
            </a:endParaRPr>
          </a:p>
          <a:p>
            <a:pPr lvl="1"/>
            <a:r>
              <a:rPr lang="en-US" dirty="0">
                <a:ea typeface="+mn-lt"/>
                <a:cs typeface="+mn-lt"/>
              </a:rPr>
              <a:t>6 total- 1 GME member and 5 program coordinators </a:t>
            </a:r>
            <a:endParaRPr lang="en-US" dirty="0"/>
          </a:p>
          <a:p>
            <a:r>
              <a:rPr lang="en-US" dirty="0">
                <a:ea typeface="+mn-lt"/>
                <a:cs typeface="+mn-lt"/>
              </a:rPr>
              <a:t>Monthly meetings </a:t>
            </a:r>
            <a:endParaRPr lang="en-US">
              <a:ea typeface="Calibri"/>
              <a:cs typeface="Calibri"/>
            </a:endParaRPr>
          </a:p>
          <a:p>
            <a:r>
              <a:rPr lang="en-US" b="1" dirty="0">
                <a:ea typeface="+mn-lt"/>
                <a:cs typeface="+mn-lt"/>
              </a:rPr>
              <a:t>Membership Criteria:</a:t>
            </a:r>
            <a:r>
              <a:rPr lang="en-US" dirty="0">
                <a:ea typeface="+mn-lt"/>
                <a:cs typeface="+mn-lt"/>
              </a:rPr>
              <a:t> </a:t>
            </a:r>
            <a:endParaRPr lang="en-US"/>
          </a:p>
          <a:p>
            <a:pPr lvl="1"/>
            <a:r>
              <a:rPr lang="en-US" dirty="0">
                <a:ea typeface="+mn-lt"/>
                <a:cs typeface="+mn-lt"/>
              </a:rPr>
              <a:t>GME member: </a:t>
            </a:r>
            <a:endParaRPr lang="en-US" dirty="0">
              <a:ea typeface="Calibri"/>
              <a:cs typeface="Calibri"/>
            </a:endParaRPr>
          </a:p>
          <a:p>
            <a:pPr lvl="1"/>
            <a:r>
              <a:rPr lang="en-US" dirty="0">
                <a:ea typeface="+mn-lt"/>
                <a:cs typeface="+mn-lt"/>
              </a:rPr>
              <a:t>3 Residency Program Coordinators</a:t>
            </a:r>
            <a:endParaRPr lang="en-US" dirty="0">
              <a:ea typeface="Calibri"/>
              <a:cs typeface="Calibri"/>
            </a:endParaRPr>
          </a:p>
          <a:p>
            <a:pPr lvl="1"/>
            <a:r>
              <a:rPr lang="en-US" dirty="0">
                <a:ea typeface="+mn-lt"/>
                <a:cs typeface="+mn-lt"/>
              </a:rPr>
              <a:t>2 Fellowship Program Coordinators </a:t>
            </a:r>
            <a:endParaRPr lang="en-US">
              <a:ea typeface="Calibri"/>
              <a:cs typeface="Calibri"/>
            </a:endParaRPr>
          </a:p>
          <a:p>
            <a:pPr lvl="1"/>
            <a:r>
              <a:rPr lang="en-US" dirty="0">
                <a:ea typeface="+mn-lt"/>
                <a:cs typeface="+mn-lt"/>
              </a:rPr>
              <a:t>Length and area of position </a:t>
            </a:r>
            <a:endParaRPr lang="en-US" dirty="0">
              <a:ea typeface="Calibri"/>
              <a:cs typeface="Calibri"/>
            </a:endParaRPr>
          </a:p>
          <a:p>
            <a:pPr lvl="2"/>
            <a:r>
              <a:rPr lang="en-US" dirty="0">
                <a:ea typeface="+mn-lt"/>
                <a:cs typeface="+mn-lt"/>
              </a:rPr>
              <a:t>Under 3 years in program coordinator role</a:t>
            </a:r>
            <a:endParaRPr lang="en-US" dirty="0">
              <a:ea typeface="Calibri"/>
              <a:cs typeface="Calibri"/>
            </a:endParaRPr>
          </a:p>
          <a:p>
            <a:pPr lvl="2"/>
            <a:r>
              <a:rPr lang="en-US" dirty="0">
                <a:ea typeface="+mn-lt"/>
                <a:cs typeface="+mn-lt"/>
              </a:rPr>
              <a:t>3+ years in program coordinator role</a:t>
            </a:r>
            <a:endParaRPr lang="en-US" dirty="0">
              <a:ea typeface="Calibri"/>
              <a:cs typeface="Calibri"/>
            </a:endParaRPr>
          </a:p>
          <a:p>
            <a:pPr lvl="2"/>
            <a:r>
              <a:rPr lang="en-US" dirty="0">
                <a:ea typeface="+mn-lt"/>
                <a:cs typeface="+mn-lt"/>
              </a:rPr>
              <a:t>Program coordinator from outside the New Orleans area (i.e. Baton Rouge, Lake Charles, Bogalusa)</a:t>
            </a:r>
            <a:endParaRPr lang="en-US" dirty="0">
              <a:ea typeface="Calibri"/>
              <a:cs typeface="Calibri"/>
            </a:endParaRPr>
          </a:p>
          <a:p>
            <a:endParaRPr lang="en-US" dirty="0">
              <a:ea typeface="Calibri"/>
              <a:cs typeface="Calibri"/>
            </a:endParaRPr>
          </a:p>
          <a:p>
            <a:pPr lvl="1"/>
            <a:endParaRPr lang="en-US" dirty="0">
              <a:ea typeface="Calibri"/>
              <a:cs typeface="Calibri"/>
            </a:endParaRPr>
          </a:p>
        </p:txBody>
      </p:sp>
      <p:pic>
        <p:nvPicPr>
          <p:cNvPr id="4" name="Picture 3" descr="A qr code on a green background&#10;&#10;Description automatically generated">
            <a:extLst>
              <a:ext uri="{FF2B5EF4-FFF2-40B4-BE49-F238E27FC236}">
                <a16:creationId xmlns:a16="http://schemas.microsoft.com/office/drawing/2014/main" id="{551F8483-8A8B-5401-0AB9-7D5B234847E0}"/>
              </a:ext>
            </a:extLst>
          </p:cNvPr>
          <p:cNvPicPr>
            <a:picLocks noChangeAspect="1"/>
          </p:cNvPicPr>
          <p:nvPr/>
        </p:nvPicPr>
        <p:blipFill>
          <a:blip r:embed="rId3"/>
          <a:stretch>
            <a:fillRect/>
          </a:stretch>
        </p:blipFill>
        <p:spPr>
          <a:xfrm>
            <a:off x="8026686" y="2885326"/>
            <a:ext cx="3518899" cy="3518899"/>
          </a:xfrm>
          <a:prstGeom prst="rect">
            <a:avLst/>
          </a:prstGeom>
        </p:spPr>
      </p:pic>
    </p:spTree>
    <p:extLst>
      <p:ext uri="{BB962C8B-B14F-4D97-AF65-F5344CB8AC3E}">
        <p14:creationId xmlns:p14="http://schemas.microsoft.com/office/powerpoint/2010/main" val="274916894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7" ma:contentTypeDescription="Create a new document." ma:contentTypeScope="" ma:versionID="084aeadf619c47b944ddcec653af269d">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787fdd3be0b1ecefb8d2201f1f616430"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026846-A8FB-4F3A-BAC9-154ECB4745C5}">
  <ds:schemaRefs>
    <ds:schemaRef ds:uri="http://schemas.openxmlformats.org/package/2006/metadata/core-properties"/>
    <ds:schemaRef ds:uri="http://purl.org/dc/dcmitype/"/>
    <ds:schemaRef ds:uri="http://purl.org/dc/terms/"/>
    <ds:schemaRef ds:uri="ce103bb2-26e4-4432-b4c4-0552ce98cd7c"/>
    <ds:schemaRef ds:uri="http://schemas.microsoft.com/office/2006/documentManagement/types"/>
    <ds:schemaRef ds:uri="http://schemas.microsoft.com/office/2006/metadata/properties"/>
    <ds:schemaRef ds:uri="http://purl.org/dc/elements/1.1/"/>
    <ds:schemaRef ds:uri="http://schemas.microsoft.com/office/infopath/2007/PartnerControls"/>
    <ds:schemaRef ds:uri="975e37a8-7f5f-4888-af20-2bf05acb12f4"/>
    <ds:schemaRef ds:uri="http://www.w3.org/XML/1998/namespace"/>
  </ds:schemaRefs>
</ds:datastoreItem>
</file>

<file path=customXml/itemProps2.xml><?xml version="1.0" encoding="utf-8"?>
<ds:datastoreItem xmlns:ds="http://schemas.openxmlformats.org/officeDocument/2006/customXml" ds:itemID="{148FFF27-90EC-42A3-8A6C-641AF411CB8C}">
  <ds:schemaRefs>
    <ds:schemaRef ds:uri="http://schemas.microsoft.com/sharepoint/v3/contenttype/forms"/>
  </ds:schemaRefs>
</ds:datastoreItem>
</file>

<file path=customXml/itemProps3.xml><?xml version="1.0" encoding="utf-8"?>
<ds:datastoreItem xmlns:ds="http://schemas.openxmlformats.org/officeDocument/2006/customXml" ds:itemID="{F7F66D5B-4244-4FD0-AA26-198F20A7F382}">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117</TotalTime>
  <Words>803</Words>
  <Application>Microsoft Office PowerPoint</Application>
  <PresentationFormat>Widescreen</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Arial,Sans-Serif</vt:lpstr>
      <vt:lpstr>Calibri</vt:lpstr>
      <vt:lpstr>1_Office Theme</vt:lpstr>
      <vt:lpstr>Coordinator Meeting</vt:lpstr>
      <vt:lpstr>ACGME Letters</vt:lpstr>
      <vt:lpstr>LSBME Permit Renewals</vt:lpstr>
      <vt:lpstr>LSBME Permit Renewal Cont.</vt:lpstr>
      <vt:lpstr>NRMP</vt:lpstr>
      <vt:lpstr>Resident Scheduler</vt:lpstr>
      <vt:lpstr>VA updates</vt:lpstr>
      <vt:lpstr>Upcoming Dates</vt:lpstr>
      <vt:lpstr>CAG Nominations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207</cp:revision>
  <dcterms:created xsi:type="dcterms:W3CDTF">2021-06-30T12:57:47Z</dcterms:created>
  <dcterms:modified xsi:type="dcterms:W3CDTF">2024-01-18T17:29:00Z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