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68" r:id="rId3"/>
    <p:sldId id="274" r:id="rId4"/>
    <p:sldId id="273" r:id="rId5"/>
    <p:sldId id="277" r:id="rId6"/>
    <p:sldId id="270" r:id="rId7"/>
    <p:sldId id="271" r:id="rId8"/>
    <p:sldId id="262" r:id="rId9"/>
    <p:sldId id="275" r:id="rId10"/>
    <p:sldId id="272" r:id="rId11"/>
    <p:sldId id="264" r:id="rId12"/>
    <p:sldId id="266" r:id="rId13"/>
    <p:sldId id="269" r:id="rId14"/>
    <p:sldId id="265" r:id="rId15"/>
    <p:sldId id="27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40" autoAdjust="0"/>
    <p:restoredTop sz="94660"/>
  </p:normalViewPr>
  <p:slideViewPr>
    <p:cSldViewPr snapToGrid="0">
      <p:cViewPr varScale="1">
        <p:scale>
          <a:sx n="77" d="100"/>
          <a:sy n="77" d="100"/>
        </p:scale>
        <p:origin x="1608" y="9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FD55BA-B2A9-4ED7-98B1-86C4FE74FFFC}" type="datetimeFigureOut">
              <a:rPr lang="en-US" smtClean="0"/>
              <a:t>3/21/2023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FD4244-AF46-486A-8F09-BAD94AA3ED5D}" type="slidenum">
              <a:rPr lang="en-US" smtClean="0"/>
              <a:t>‹#›</a:t>
            </a:fld>
            <a:endParaRPr lang="en-US"/>
          </a:p>
        </p:txBody>
      </p:sp>
    </p:spTree>
    <p:extLst>
      <p:ext uri="{BB962C8B-B14F-4D97-AF65-F5344CB8AC3E}">
        <p14:creationId xmlns:p14="http://schemas.microsoft.com/office/powerpoint/2010/main" val="3003601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CAP services</a:t>
            </a:r>
          </a:p>
        </p:txBody>
      </p:sp>
    </p:spTree>
    <p:extLst>
      <p:ext uri="{BB962C8B-B14F-4D97-AF65-F5344CB8AC3E}">
        <p14:creationId xmlns:p14="http://schemas.microsoft.com/office/powerpoint/2010/main" val="547483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9AF1D08-ACFA-4D24-B4E1-A1B4163CA056}" type="datetimeFigureOut">
              <a:rPr lang="en-US" smtClean="0"/>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33A7DD-66A7-4C41-9332-8047A2C7060D}" type="slidenum">
              <a:rPr lang="en-US" smtClean="0"/>
              <a:t>‹#›</a:t>
            </a:fld>
            <a:endParaRPr lang="en-US"/>
          </a:p>
        </p:txBody>
      </p:sp>
    </p:spTree>
    <p:extLst>
      <p:ext uri="{BB962C8B-B14F-4D97-AF65-F5344CB8AC3E}">
        <p14:creationId xmlns:p14="http://schemas.microsoft.com/office/powerpoint/2010/main" val="336173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AF1D08-ACFA-4D24-B4E1-A1B4163CA056}" type="datetimeFigureOut">
              <a:rPr lang="en-US" smtClean="0"/>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33A7DD-66A7-4C41-9332-8047A2C7060D}" type="slidenum">
              <a:rPr lang="en-US" smtClean="0"/>
              <a:t>‹#›</a:t>
            </a:fld>
            <a:endParaRPr lang="en-US"/>
          </a:p>
        </p:txBody>
      </p:sp>
    </p:spTree>
    <p:extLst>
      <p:ext uri="{BB962C8B-B14F-4D97-AF65-F5344CB8AC3E}">
        <p14:creationId xmlns:p14="http://schemas.microsoft.com/office/powerpoint/2010/main" val="1153713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AF1D08-ACFA-4D24-B4E1-A1B4163CA056}" type="datetimeFigureOut">
              <a:rPr lang="en-US" smtClean="0"/>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33A7DD-66A7-4C41-9332-8047A2C7060D}" type="slidenum">
              <a:rPr lang="en-US" smtClean="0"/>
              <a:t>‹#›</a:t>
            </a:fld>
            <a:endParaRPr lang="en-US"/>
          </a:p>
        </p:txBody>
      </p:sp>
    </p:spTree>
    <p:extLst>
      <p:ext uri="{BB962C8B-B14F-4D97-AF65-F5344CB8AC3E}">
        <p14:creationId xmlns:p14="http://schemas.microsoft.com/office/powerpoint/2010/main" val="1061803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AF1D08-ACFA-4D24-B4E1-A1B4163CA056}" type="datetimeFigureOut">
              <a:rPr lang="en-US" smtClean="0"/>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33A7DD-66A7-4C41-9332-8047A2C7060D}" type="slidenum">
              <a:rPr lang="en-US" smtClean="0"/>
              <a:t>‹#›</a:t>
            </a:fld>
            <a:endParaRPr lang="en-US"/>
          </a:p>
        </p:txBody>
      </p:sp>
    </p:spTree>
    <p:extLst>
      <p:ext uri="{BB962C8B-B14F-4D97-AF65-F5344CB8AC3E}">
        <p14:creationId xmlns:p14="http://schemas.microsoft.com/office/powerpoint/2010/main" val="1479441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9AF1D08-ACFA-4D24-B4E1-A1B4163CA056}" type="datetimeFigureOut">
              <a:rPr lang="en-US" smtClean="0"/>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33A7DD-66A7-4C41-9332-8047A2C7060D}" type="slidenum">
              <a:rPr lang="en-US" smtClean="0"/>
              <a:t>‹#›</a:t>
            </a:fld>
            <a:endParaRPr lang="en-US"/>
          </a:p>
        </p:txBody>
      </p:sp>
    </p:spTree>
    <p:extLst>
      <p:ext uri="{BB962C8B-B14F-4D97-AF65-F5344CB8AC3E}">
        <p14:creationId xmlns:p14="http://schemas.microsoft.com/office/powerpoint/2010/main" val="1794892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9AF1D08-ACFA-4D24-B4E1-A1B4163CA056}" type="datetimeFigureOut">
              <a:rPr lang="en-US" smtClean="0"/>
              <a:t>3/21/2023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33A7DD-66A7-4C41-9332-8047A2C7060D}" type="slidenum">
              <a:rPr lang="en-US" smtClean="0"/>
              <a:t>‹#›</a:t>
            </a:fld>
            <a:endParaRPr lang="en-US"/>
          </a:p>
        </p:txBody>
      </p:sp>
    </p:spTree>
    <p:extLst>
      <p:ext uri="{BB962C8B-B14F-4D97-AF65-F5344CB8AC3E}">
        <p14:creationId xmlns:p14="http://schemas.microsoft.com/office/powerpoint/2010/main" val="595412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9AF1D08-ACFA-4D24-B4E1-A1B4163CA056}" type="datetimeFigureOut">
              <a:rPr lang="en-US" smtClean="0"/>
              <a:t>3/21/2023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33A7DD-66A7-4C41-9332-8047A2C7060D}" type="slidenum">
              <a:rPr lang="en-US" smtClean="0"/>
              <a:t>‹#›</a:t>
            </a:fld>
            <a:endParaRPr lang="en-US"/>
          </a:p>
        </p:txBody>
      </p:sp>
    </p:spTree>
    <p:extLst>
      <p:ext uri="{BB962C8B-B14F-4D97-AF65-F5344CB8AC3E}">
        <p14:creationId xmlns:p14="http://schemas.microsoft.com/office/powerpoint/2010/main" val="3566670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9AF1D08-ACFA-4D24-B4E1-A1B4163CA056}" type="datetimeFigureOut">
              <a:rPr lang="en-US" smtClean="0"/>
              <a:t>3/21/2023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33A7DD-66A7-4C41-9332-8047A2C7060D}" type="slidenum">
              <a:rPr lang="en-US" smtClean="0"/>
              <a:t>‹#›</a:t>
            </a:fld>
            <a:endParaRPr lang="en-US"/>
          </a:p>
        </p:txBody>
      </p:sp>
    </p:spTree>
    <p:extLst>
      <p:ext uri="{BB962C8B-B14F-4D97-AF65-F5344CB8AC3E}">
        <p14:creationId xmlns:p14="http://schemas.microsoft.com/office/powerpoint/2010/main" val="180366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AF1D08-ACFA-4D24-B4E1-A1B4163CA056}" type="datetimeFigureOut">
              <a:rPr lang="en-US" smtClean="0"/>
              <a:t>3/21/2023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33A7DD-66A7-4C41-9332-8047A2C7060D}" type="slidenum">
              <a:rPr lang="en-US" smtClean="0"/>
              <a:t>‹#›</a:t>
            </a:fld>
            <a:endParaRPr lang="en-US"/>
          </a:p>
        </p:txBody>
      </p:sp>
    </p:spTree>
    <p:extLst>
      <p:ext uri="{BB962C8B-B14F-4D97-AF65-F5344CB8AC3E}">
        <p14:creationId xmlns:p14="http://schemas.microsoft.com/office/powerpoint/2010/main" val="238575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AF1D08-ACFA-4D24-B4E1-A1B4163CA056}" type="datetimeFigureOut">
              <a:rPr lang="en-US" smtClean="0"/>
              <a:t>3/21/2023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33A7DD-66A7-4C41-9332-8047A2C7060D}" type="slidenum">
              <a:rPr lang="en-US" smtClean="0"/>
              <a:t>‹#›</a:t>
            </a:fld>
            <a:endParaRPr lang="en-US"/>
          </a:p>
        </p:txBody>
      </p:sp>
    </p:spTree>
    <p:extLst>
      <p:ext uri="{BB962C8B-B14F-4D97-AF65-F5344CB8AC3E}">
        <p14:creationId xmlns:p14="http://schemas.microsoft.com/office/powerpoint/2010/main" val="3008415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AF1D08-ACFA-4D24-B4E1-A1B4163CA056}" type="datetimeFigureOut">
              <a:rPr lang="en-US" smtClean="0"/>
              <a:t>3/21/2023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33A7DD-66A7-4C41-9332-8047A2C7060D}" type="slidenum">
              <a:rPr lang="en-US" smtClean="0"/>
              <a:t>‹#›</a:t>
            </a:fld>
            <a:endParaRPr lang="en-US"/>
          </a:p>
        </p:txBody>
      </p:sp>
    </p:spTree>
    <p:extLst>
      <p:ext uri="{BB962C8B-B14F-4D97-AF65-F5344CB8AC3E}">
        <p14:creationId xmlns:p14="http://schemas.microsoft.com/office/powerpoint/2010/main" val="3179434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00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AF1D08-ACFA-4D24-B4E1-A1B4163CA056}" type="datetimeFigureOut">
              <a:rPr lang="en-US" smtClean="0"/>
              <a:t>3/21/2023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33A7DD-66A7-4C41-9332-8047A2C7060D}" type="slidenum">
              <a:rPr lang="en-US" smtClean="0"/>
              <a:t>‹#›</a:t>
            </a:fld>
            <a:endParaRPr lang="en-US"/>
          </a:p>
        </p:txBody>
      </p:sp>
    </p:spTree>
    <p:extLst>
      <p:ext uri="{BB962C8B-B14F-4D97-AF65-F5344CB8AC3E}">
        <p14:creationId xmlns:p14="http://schemas.microsoft.com/office/powerpoint/2010/main" val="980668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i3screen.net/login/"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mailto:Drugtesting@lsuhsc.edu"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lsuhsc.edu/orgs/campushealth/drugtesting.aspx"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oleObject" Target="../embeddings/oleObject2.bin"/><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mailto:Drugtesting@lsuhsc.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title" idx="4294967295"/>
          </p:nvPr>
        </p:nvSpPr>
        <p:spPr>
          <a:xfrm>
            <a:off x="1981201" y="1271820"/>
            <a:ext cx="8382000" cy="1928580"/>
          </a:xfrm>
          <a:noFill/>
        </p:spPr>
        <p:txBody>
          <a:bodyPr>
            <a:normAutofit/>
          </a:bodyPr>
          <a:lstStyle/>
          <a:p>
            <a:pPr algn="ctr"/>
            <a:r>
              <a:rPr lang="en-US" sz="4000" dirty="0">
                <a:solidFill>
                  <a:srgbClr val="461D7C"/>
                </a:solidFill>
                <a:latin typeface="Berlin Sans FB Demi" panose="020E0802020502020306" pitchFamily="34" charset="0"/>
              </a:rPr>
              <a:t>Post Job Offer Drug Testing </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599" y="412282"/>
            <a:ext cx="3505207" cy="859538"/>
          </a:xfrm>
          <a:prstGeom prst="rect">
            <a:avLst/>
          </a:prstGeom>
        </p:spPr>
      </p:pic>
      <p:sp>
        <p:nvSpPr>
          <p:cNvPr id="2" name="TextBox 1"/>
          <p:cNvSpPr txBox="1"/>
          <p:nvPr/>
        </p:nvSpPr>
        <p:spPr>
          <a:xfrm>
            <a:off x="2552701" y="3049541"/>
            <a:ext cx="7238999" cy="3016210"/>
          </a:xfrm>
          <a:prstGeom prst="rect">
            <a:avLst/>
          </a:prstGeom>
          <a:noFill/>
        </p:spPr>
        <p:txBody>
          <a:bodyPr wrap="square" rtlCol="0">
            <a:spAutoFit/>
          </a:bodyPr>
          <a:lstStyle/>
          <a:p>
            <a:pPr algn="ctr">
              <a:spcBef>
                <a:spcPts val="600"/>
              </a:spcBef>
              <a:buClr>
                <a:schemeClr val="tx2"/>
              </a:buClr>
              <a:buSzPct val="73000"/>
              <a:defRPr/>
            </a:pPr>
            <a:r>
              <a:rPr lang="en-US" sz="3600" dirty="0">
                <a:solidFill>
                  <a:srgbClr val="461D7C"/>
                </a:solidFill>
                <a:latin typeface="Berlin Sans FB" panose="020E0602020502020306" pitchFamily="34" charset="0"/>
              </a:rPr>
              <a:t>Drug Testing Office</a:t>
            </a:r>
          </a:p>
          <a:p>
            <a:pPr algn="ctr">
              <a:spcBef>
                <a:spcPts val="600"/>
              </a:spcBef>
              <a:buClr>
                <a:schemeClr val="tx2"/>
              </a:buClr>
              <a:buSzPct val="73000"/>
              <a:defRPr/>
            </a:pPr>
            <a:r>
              <a:rPr lang="en-US" sz="3600" dirty="0">
                <a:solidFill>
                  <a:srgbClr val="461D7C"/>
                </a:solidFill>
                <a:latin typeface="Berlin Sans FB" panose="020E0602020502020306" pitchFamily="34" charset="0"/>
              </a:rPr>
              <a:t>(504) 568-8888  </a:t>
            </a:r>
            <a:r>
              <a:rPr lang="en-US" sz="3600" dirty="0">
                <a:solidFill>
                  <a:srgbClr val="461D7C"/>
                </a:solidFill>
                <a:latin typeface="Teen"/>
              </a:rPr>
              <a:t> </a:t>
            </a:r>
            <a:r>
              <a:rPr lang="en-US" sz="3600" b="1" dirty="0">
                <a:solidFill>
                  <a:srgbClr val="461D7C"/>
                </a:solidFill>
                <a:latin typeface="Teen"/>
              </a:rPr>
              <a:t>drugtesting</a:t>
            </a:r>
            <a:r>
              <a:rPr lang="en-US" sz="3600" dirty="0">
                <a:solidFill>
                  <a:srgbClr val="461D7C"/>
                </a:solidFill>
                <a:latin typeface="Berlin Sans FB" panose="020E0602020502020306" pitchFamily="34" charset="0"/>
              </a:rPr>
              <a:t>@lsuhsc.edu</a:t>
            </a:r>
            <a:br>
              <a:rPr lang="en-US" sz="3600" dirty="0">
                <a:solidFill>
                  <a:srgbClr val="461D7C"/>
                </a:solidFill>
                <a:latin typeface="Berlin Sans FB" panose="020E0602020502020306" pitchFamily="34" charset="0"/>
              </a:rPr>
            </a:br>
            <a:r>
              <a:rPr lang="en-US" sz="3600" dirty="0">
                <a:solidFill>
                  <a:srgbClr val="461D7C"/>
                </a:solidFill>
                <a:latin typeface="Berlin Sans FB" panose="020E0602020502020306" pitchFamily="34" charset="0"/>
              </a:rPr>
              <a:t>HDC</a:t>
            </a:r>
          </a:p>
          <a:p>
            <a:pPr algn="ctr">
              <a:spcBef>
                <a:spcPts val="600"/>
              </a:spcBef>
              <a:buClr>
                <a:schemeClr val="tx2"/>
              </a:buClr>
              <a:buSzPct val="73000"/>
              <a:defRPr/>
            </a:pPr>
            <a:r>
              <a:rPr lang="en-US" sz="3600" dirty="0">
                <a:solidFill>
                  <a:srgbClr val="461D7C"/>
                </a:solidFill>
                <a:latin typeface="Berlin Sans FB" panose="020E0602020502020306" pitchFamily="34" charset="0"/>
              </a:rPr>
              <a:t>411 S. </a:t>
            </a:r>
            <a:r>
              <a:rPr lang="en-US" sz="3600" dirty="0" err="1">
                <a:solidFill>
                  <a:srgbClr val="461D7C"/>
                </a:solidFill>
                <a:latin typeface="Berlin Sans FB" panose="020E0602020502020306" pitchFamily="34" charset="0"/>
              </a:rPr>
              <a:t>Prieur</a:t>
            </a:r>
            <a:r>
              <a:rPr lang="en-US" sz="3600" dirty="0">
                <a:solidFill>
                  <a:srgbClr val="461D7C"/>
                </a:solidFill>
                <a:latin typeface="Berlin Sans FB" panose="020E0602020502020306" pitchFamily="34" charset="0"/>
              </a:rPr>
              <a:t>, Suite 233</a:t>
            </a:r>
          </a:p>
        </p:txBody>
      </p:sp>
    </p:spTree>
    <p:extLst>
      <p:ext uri="{BB962C8B-B14F-4D97-AF65-F5344CB8AC3E}">
        <p14:creationId xmlns:p14="http://schemas.microsoft.com/office/powerpoint/2010/main" val="541798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Graphical user interface, text, application, email&#10;&#10;Description automatically generated">
            <a:extLst>
              <a:ext uri="{FF2B5EF4-FFF2-40B4-BE49-F238E27FC236}">
                <a16:creationId xmlns:a16="http://schemas.microsoft.com/office/drawing/2014/main" id="{8BC55208-C04D-4584-8377-D4BA92E0026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699" y="1274743"/>
            <a:ext cx="5114004" cy="4919662"/>
          </a:xfrm>
        </p:spPr>
      </p:pic>
      <p:pic>
        <p:nvPicPr>
          <p:cNvPr id="4" name="Picture 3">
            <a:extLst>
              <a:ext uri="{FF2B5EF4-FFF2-40B4-BE49-F238E27FC236}">
                <a16:creationId xmlns:a16="http://schemas.microsoft.com/office/drawing/2014/main" id="{10065C36-2811-4C97-922C-4959E81B63AC}"/>
              </a:ext>
            </a:extLst>
          </p:cNvPr>
          <p:cNvPicPr>
            <a:picLocks noChangeAspect="1"/>
          </p:cNvPicPr>
          <p:nvPr/>
        </p:nvPicPr>
        <p:blipFill>
          <a:blip r:embed="rId3"/>
          <a:stretch>
            <a:fillRect/>
          </a:stretch>
        </p:blipFill>
        <p:spPr>
          <a:xfrm>
            <a:off x="170670" y="168295"/>
            <a:ext cx="3505504" cy="859611"/>
          </a:xfrm>
          <a:prstGeom prst="rect">
            <a:avLst/>
          </a:prstGeom>
        </p:spPr>
      </p:pic>
      <p:pic>
        <p:nvPicPr>
          <p:cNvPr id="7" name="Picture 6">
            <a:extLst>
              <a:ext uri="{FF2B5EF4-FFF2-40B4-BE49-F238E27FC236}">
                <a16:creationId xmlns:a16="http://schemas.microsoft.com/office/drawing/2014/main" id="{E85E849C-31C3-4DE6-805B-DB44526B0D56}"/>
              </a:ext>
            </a:extLst>
          </p:cNvPr>
          <p:cNvPicPr>
            <a:picLocks noChangeAspect="1"/>
          </p:cNvPicPr>
          <p:nvPr/>
        </p:nvPicPr>
        <p:blipFill>
          <a:blip r:embed="rId4"/>
          <a:stretch>
            <a:fillRect/>
          </a:stretch>
        </p:blipFill>
        <p:spPr>
          <a:xfrm>
            <a:off x="5543550" y="1245580"/>
            <a:ext cx="6533744" cy="4564670"/>
          </a:xfrm>
          <a:prstGeom prst="rect">
            <a:avLst/>
          </a:prstGeom>
        </p:spPr>
      </p:pic>
      <p:pic>
        <p:nvPicPr>
          <p:cNvPr id="3" name="Picture 2">
            <a:extLst>
              <a:ext uri="{FF2B5EF4-FFF2-40B4-BE49-F238E27FC236}">
                <a16:creationId xmlns:a16="http://schemas.microsoft.com/office/drawing/2014/main" id="{DB61132C-4BF4-4B1D-BE4D-330AB60182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85062" y="5317145"/>
            <a:ext cx="1600200" cy="295275"/>
          </a:xfrm>
          <a:prstGeom prst="rect">
            <a:avLst/>
          </a:prstGeom>
        </p:spPr>
      </p:pic>
    </p:spTree>
    <p:extLst>
      <p:ext uri="{BB962C8B-B14F-4D97-AF65-F5344CB8AC3E}">
        <p14:creationId xmlns:p14="http://schemas.microsoft.com/office/powerpoint/2010/main" val="1990422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62CC6-D69A-4944-92C8-3A2D98A50F6E}"/>
              </a:ext>
            </a:extLst>
          </p:cNvPr>
          <p:cNvSpPr>
            <a:spLocks noGrp="1"/>
          </p:cNvSpPr>
          <p:nvPr>
            <p:ph type="title"/>
          </p:nvPr>
        </p:nvSpPr>
        <p:spPr/>
        <p:txBody>
          <a:bodyPr/>
          <a:lstStyle/>
          <a:p>
            <a:endParaRPr lang="en-US" dirty="0"/>
          </a:p>
        </p:txBody>
      </p:sp>
      <p:pic>
        <p:nvPicPr>
          <p:cNvPr id="6" name="Content Placeholder 5" descr="Graphical user interface, application, table&#10;&#10;Description automatically generated">
            <a:extLst>
              <a:ext uri="{FF2B5EF4-FFF2-40B4-BE49-F238E27FC236}">
                <a16:creationId xmlns:a16="http://schemas.microsoft.com/office/drawing/2014/main" id="{19E929E8-3EA0-40DB-BE00-5F2AB99AED3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1658" y="1690687"/>
            <a:ext cx="5098550" cy="4802187"/>
          </a:xfrm>
        </p:spPr>
      </p:pic>
      <p:pic>
        <p:nvPicPr>
          <p:cNvPr id="4" name="Picture 3">
            <a:extLst>
              <a:ext uri="{FF2B5EF4-FFF2-40B4-BE49-F238E27FC236}">
                <a16:creationId xmlns:a16="http://schemas.microsoft.com/office/drawing/2014/main" id="{10065C36-2811-4C97-922C-4959E81B63AC}"/>
              </a:ext>
            </a:extLst>
          </p:cNvPr>
          <p:cNvPicPr>
            <a:picLocks noChangeAspect="1"/>
          </p:cNvPicPr>
          <p:nvPr/>
        </p:nvPicPr>
        <p:blipFill>
          <a:blip r:embed="rId3"/>
          <a:stretch>
            <a:fillRect/>
          </a:stretch>
        </p:blipFill>
        <p:spPr>
          <a:xfrm>
            <a:off x="170670" y="168295"/>
            <a:ext cx="3505504" cy="859611"/>
          </a:xfrm>
          <a:prstGeom prst="rect">
            <a:avLst/>
          </a:prstGeom>
        </p:spPr>
      </p:pic>
      <p:pic>
        <p:nvPicPr>
          <p:cNvPr id="7" name="Picture 6">
            <a:extLst>
              <a:ext uri="{FF2B5EF4-FFF2-40B4-BE49-F238E27FC236}">
                <a16:creationId xmlns:a16="http://schemas.microsoft.com/office/drawing/2014/main" id="{6B926563-928C-4364-BE58-654FEC51B0A1}"/>
              </a:ext>
            </a:extLst>
          </p:cNvPr>
          <p:cNvPicPr>
            <a:picLocks noChangeAspect="1"/>
          </p:cNvPicPr>
          <p:nvPr/>
        </p:nvPicPr>
        <p:blipFill>
          <a:blip r:embed="rId4"/>
          <a:stretch>
            <a:fillRect/>
          </a:stretch>
        </p:blipFill>
        <p:spPr>
          <a:xfrm>
            <a:off x="6243666" y="1690687"/>
            <a:ext cx="5602059" cy="4901801"/>
          </a:xfrm>
          <a:prstGeom prst="rect">
            <a:avLst/>
          </a:prstGeom>
        </p:spPr>
      </p:pic>
      <p:sp>
        <p:nvSpPr>
          <p:cNvPr id="8" name="TextBox 7">
            <a:extLst>
              <a:ext uri="{FF2B5EF4-FFF2-40B4-BE49-F238E27FC236}">
                <a16:creationId xmlns:a16="http://schemas.microsoft.com/office/drawing/2014/main" id="{1D79F694-6142-45CD-A2FD-22341B5F998C}"/>
              </a:ext>
            </a:extLst>
          </p:cNvPr>
          <p:cNvSpPr txBox="1"/>
          <p:nvPr/>
        </p:nvSpPr>
        <p:spPr>
          <a:xfrm>
            <a:off x="170670" y="3879358"/>
            <a:ext cx="1980863" cy="1600438"/>
          </a:xfrm>
          <a:prstGeom prst="rect">
            <a:avLst/>
          </a:prstGeom>
          <a:noFill/>
        </p:spPr>
        <p:txBody>
          <a:bodyPr wrap="none" rtlCol="0">
            <a:spAutoFit/>
          </a:bodyPr>
          <a:lstStyle/>
          <a:p>
            <a:r>
              <a:rPr lang="en-US" sz="1600" dirty="0">
                <a:solidFill>
                  <a:srgbClr val="002060"/>
                </a:solidFill>
              </a:rPr>
              <a:t>Remember to include</a:t>
            </a:r>
          </a:p>
          <a:p>
            <a:r>
              <a:rPr lang="en-US" sz="1600" dirty="0">
                <a:solidFill>
                  <a:srgbClr val="002060"/>
                </a:solidFill>
              </a:rPr>
              <a:t>who will receive the </a:t>
            </a:r>
          </a:p>
          <a:p>
            <a:r>
              <a:rPr lang="en-US" sz="1600" dirty="0">
                <a:solidFill>
                  <a:srgbClr val="002060"/>
                </a:solidFill>
              </a:rPr>
              <a:t>Clear for hire in the </a:t>
            </a:r>
          </a:p>
          <a:p>
            <a:r>
              <a:rPr lang="en-US" sz="1600" dirty="0">
                <a:solidFill>
                  <a:srgbClr val="002060"/>
                </a:solidFill>
              </a:rPr>
              <a:t>Custom message </a:t>
            </a:r>
          </a:p>
          <a:p>
            <a:r>
              <a:rPr lang="en-US" sz="1600" dirty="0">
                <a:solidFill>
                  <a:srgbClr val="002060"/>
                </a:solidFill>
              </a:rPr>
              <a:t>Section</a:t>
            </a:r>
          </a:p>
          <a:p>
            <a:endParaRPr lang="en-US" dirty="0"/>
          </a:p>
        </p:txBody>
      </p:sp>
      <p:sp>
        <p:nvSpPr>
          <p:cNvPr id="10" name="TextBox 9">
            <a:extLst>
              <a:ext uri="{FF2B5EF4-FFF2-40B4-BE49-F238E27FC236}">
                <a16:creationId xmlns:a16="http://schemas.microsoft.com/office/drawing/2014/main" id="{440D4BB5-0F8F-40FC-A1E5-69FCA8E58E9D}"/>
              </a:ext>
            </a:extLst>
          </p:cNvPr>
          <p:cNvSpPr txBox="1"/>
          <p:nvPr/>
        </p:nvSpPr>
        <p:spPr>
          <a:xfrm>
            <a:off x="2581154" y="4838613"/>
            <a:ext cx="2177391" cy="276999"/>
          </a:xfrm>
          <a:prstGeom prst="rect">
            <a:avLst/>
          </a:prstGeom>
          <a:noFill/>
        </p:spPr>
        <p:txBody>
          <a:bodyPr wrap="none" rtlCol="0">
            <a:spAutoFit/>
          </a:bodyPr>
          <a:lstStyle/>
          <a:p>
            <a:r>
              <a:rPr lang="en-US" sz="1200" dirty="0">
                <a:solidFill>
                  <a:srgbClr val="002060"/>
                </a:solidFill>
              </a:rPr>
              <a:t>Clearance to:  NAME and EMAIL</a:t>
            </a:r>
          </a:p>
        </p:txBody>
      </p:sp>
      <p:sp>
        <p:nvSpPr>
          <p:cNvPr id="11" name="Arrow: Right 10">
            <a:extLst>
              <a:ext uri="{FF2B5EF4-FFF2-40B4-BE49-F238E27FC236}">
                <a16:creationId xmlns:a16="http://schemas.microsoft.com/office/drawing/2014/main" id="{DC47EC4B-14B4-4A4A-8D47-280EFFEAD59D}"/>
              </a:ext>
            </a:extLst>
          </p:cNvPr>
          <p:cNvSpPr/>
          <p:nvPr/>
        </p:nvSpPr>
        <p:spPr>
          <a:xfrm>
            <a:off x="1418035" y="4879134"/>
            <a:ext cx="810227" cy="276999"/>
          </a:xfrm>
          <a:prstGeom prst="right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5F49620B-43C8-471E-8D72-6D6CD8E30649}"/>
              </a:ext>
            </a:extLst>
          </p:cNvPr>
          <p:cNvPicPr>
            <a:picLocks noChangeAspect="1"/>
          </p:cNvPicPr>
          <p:nvPr/>
        </p:nvPicPr>
        <p:blipFill>
          <a:blip r:embed="rId5"/>
          <a:stretch>
            <a:fillRect/>
          </a:stretch>
        </p:blipFill>
        <p:spPr>
          <a:xfrm>
            <a:off x="1604736" y="3126401"/>
            <a:ext cx="829128" cy="317019"/>
          </a:xfrm>
          <a:prstGeom prst="rect">
            <a:avLst/>
          </a:prstGeom>
        </p:spPr>
      </p:pic>
      <p:sp>
        <p:nvSpPr>
          <p:cNvPr id="13" name="TextBox 12">
            <a:extLst>
              <a:ext uri="{FF2B5EF4-FFF2-40B4-BE49-F238E27FC236}">
                <a16:creationId xmlns:a16="http://schemas.microsoft.com/office/drawing/2014/main" id="{FCB7D2AE-CF90-4632-9207-A0CC85855564}"/>
              </a:ext>
            </a:extLst>
          </p:cNvPr>
          <p:cNvSpPr txBox="1"/>
          <p:nvPr/>
        </p:nvSpPr>
        <p:spPr>
          <a:xfrm>
            <a:off x="167381" y="3309529"/>
            <a:ext cx="2108975" cy="338554"/>
          </a:xfrm>
          <a:prstGeom prst="rect">
            <a:avLst/>
          </a:prstGeom>
          <a:noFill/>
        </p:spPr>
        <p:txBody>
          <a:bodyPr wrap="none" rtlCol="0">
            <a:spAutoFit/>
          </a:bodyPr>
          <a:lstStyle/>
          <a:p>
            <a:r>
              <a:rPr lang="en-US" sz="1600" dirty="0">
                <a:solidFill>
                  <a:srgbClr val="002060"/>
                </a:solidFill>
              </a:rPr>
              <a:t>Peoplesoft Chart String</a:t>
            </a:r>
          </a:p>
        </p:txBody>
      </p:sp>
      <p:sp>
        <p:nvSpPr>
          <p:cNvPr id="14" name="Arrow: Left 13">
            <a:extLst>
              <a:ext uri="{FF2B5EF4-FFF2-40B4-BE49-F238E27FC236}">
                <a16:creationId xmlns:a16="http://schemas.microsoft.com/office/drawing/2014/main" id="{A1FA9FDA-EDA2-43DF-B9CC-B3720B38A0D5}"/>
              </a:ext>
            </a:extLst>
          </p:cNvPr>
          <p:cNvSpPr/>
          <p:nvPr/>
        </p:nvSpPr>
        <p:spPr>
          <a:xfrm>
            <a:off x="3371849" y="3369264"/>
            <a:ext cx="561975" cy="21908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78D0A4A-1F93-4B6E-BF08-9AF2A7C414E7}"/>
              </a:ext>
            </a:extLst>
          </p:cNvPr>
          <p:cNvSpPr txBox="1"/>
          <p:nvPr/>
        </p:nvSpPr>
        <p:spPr>
          <a:xfrm>
            <a:off x="3881482" y="3309528"/>
            <a:ext cx="2261068" cy="338554"/>
          </a:xfrm>
          <a:prstGeom prst="rect">
            <a:avLst/>
          </a:prstGeom>
          <a:noFill/>
        </p:spPr>
        <p:txBody>
          <a:bodyPr wrap="none" rtlCol="0">
            <a:spAutoFit/>
          </a:bodyPr>
          <a:lstStyle/>
          <a:p>
            <a:r>
              <a:rPr lang="en-US" sz="1600" dirty="0">
                <a:solidFill>
                  <a:srgbClr val="002060"/>
                </a:solidFill>
              </a:rPr>
              <a:t>Observed Collection - No</a:t>
            </a:r>
          </a:p>
        </p:txBody>
      </p:sp>
      <p:pic>
        <p:nvPicPr>
          <p:cNvPr id="3" name="Picture 2">
            <a:extLst>
              <a:ext uri="{FF2B5EF4-FFF2-40B4-BE49-F238E27FC236}">
                <a16:creationId xmlns:a16="http://schemas.microsoft.com/office/drawing/2014/main" id="{74F3A550-E214-4AC2-9BA9-FA40DD29C339}"/>
              </a:ext>
            </a:extLst>
          </p:cNvPr>
          <p:cNvPicPr>
            <a:picLocks noChangeAspect="1"/>
          </p:cNvPicPr>
          <p:nvPr/>
        </p:nvPicPr>
        <p:blipFill>
          <a:blip r:embed="rId6"/>
          <a:stretch>
            <a:fillRect/>
          </a:stretch>
        </p:blipFill>
        <p:spPr>
          <a:xfrm>
            <a:off x="4351045" y="6559270"/>
            <a:ext cx="1597290" cy="298730"/>
          </a:xfrm>
          <a:prstGeom prst="rect">
            <a:avLst/>
          </a:prstGeom>
        </p:spPr>
      </p:pic>
      <p:pic>
        <p:nvPicPr>
          <p:cNvPr id="5" name="Picture 4">
            <a:extLst>
              <a:ext uri="{FF2B5EF4-FFF2-40B4-BE49-F238E27FC236}">
                <a16:creationId xmlns:a16="http://schemas.microsoft.com/office/drawing/2014/main" id="{A18DF789-FB23-47A9-A5DD-C2FC8897D5FB}"/>
              </a:ext>
            </a:extLst>
          </p:cNvPr>
          <p:cNvPicPr>
            <a:picLocks noChangeAspect="1"/>
          </p:cNvPicPr>
          <p:nvPr/>
        </p:nvPicPr>
        <p:blipFill>
          <a:blip r:embed="rId6"/>
          <a:stretch>
            <a:fillRect/>
          </a:stretch>
        </p:blipFill>
        <p:spPr>
          <a:xfrm>
            <a:off x="10401893" y="6554377"/>
            <a:ext cx="1597290" cy="298730"/>
          </a:xfrm>
          <a:prstGeom prst="rect">
            <a:avLst/>
          </a:prstGeom>
        </p:spPr>
      </p:pic>
    </p:spTree>
    <p:extLst>
      <p:ext uri="{BB962C8B-B14F-4D97-AF65-F5344CB8AC3E}">
        <p14:creationId xmlns:p14="http://schemas.microsoft.com/office/powerpoint/2010/main" val="2520829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62CC6-D69A-4944-92C8-3A2D98A50F6E}"/>
              </a:ext>
            </a:extLst>
          </p:cNvPr>
          <p:cNvSpPr>
            <a:spLocks noGrp="1"/>
          </p:cNvSpPr>
          <p:nvPr>
            <p:ph type="title"/>
          </p:nvPr>
        </p:nvSpPr>
        <p:spPr/>
        <p:txBody>
          <a:bodyPr/>
          <a:lstStyle/>
          <a:p>
            <a:endParaRPr lang="en-US" dirty="0"/>
          </a:p>
        </p:txBody>
      </p:sp>
      <p:pic>
        <p:nvPicPr>
          <p:cNvPr id="6" name="Content Placeholder 5" descr="Graphical user interface, text, email&#10;&#10;Description automatically generated">
            <a:extLst>
              <a:ext uri="{FF2B5EF4-FFF2-40B4-BE49-F238E27FC236}">
                <a16:creationId xmlns:a16="http://schemas.microsoft.com/office/drawing/2014/main" id="{494DCA4D-1DC2-435D-83C8-8A8F4710114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0670" y="1785942"/>
            <a:ext cx="5813672" cy="4351338"/>
          </a:xfrm>
        </p:spPr>
      </p:pic>
      <p:pic>
        <p:nvPicPr>
          <p:cNvPr id="4" name="Picture 3">
            <a:extLst>
              <a:ext uri="{FF2B5EF4-FFF2-40B4-BE49-F238E27FC236}">
                <a16:creationId xmlns:a16="http://schemas.microsoft.com/office/drawing/2014/main" id="{10065C36-2811-4C97-922C-4959E81B63AC}"/>
              </a:ext>
            </a:extLst>
          </p:cNvPr>
          <p:cNvPicPr>
            <a:picLocks noChangeAspect="1"/>
          </p:cNvPicPr>
          <p:nvPr/>
        </p:nvPicPr>
        <p:blipFill>
          <a:blip r:embed="rId3"/>
          <a:stretch>
            <a:fillRect/>
          </a:stretch>
        </p:blipFill>
        <p:spPr>
          <a:xfrm>
            <a:off x="170670" y="168295"/>
            <a:ext cx="3505504" cy="859611"/>
          </a:xfrm>
          <a:prstGeom prst="rect">
            <a:avLst/>
          </a:prstGeom>
        </p:spPr>
      </p:pic>
      <p:pic>
        <p:nvPicPr>
          <p:cNvPr id="7" name="Picture 6">
            <a:extLst>
              <a:ext uri="{FF2B5EF4-FFF2-40B4-BE49-F238E27FC236}">
                <a16:creationId xmlns:a16="http://schemas.microsoft.com/office/drawing/2014/main" id="{C3A81191-C4DB-48DD-8681-8D7BB50224E2}"/>
              </a:ext>
            </a:extLst>
          </p:cNvPr>
          <p:cNvPicPr>
            <a:picLocks noChangeAspect="1"/>
          </p:cNvPicPr>
          <p:nvPr/>
        </p:nvPicPr>
        <p:blipFill>
          <a:blip r:embed="rId4"/>
          <a:stretch>
            <a:fillRect/>
          </a:stretch>
        </p:blipFill>
        <p:spPr>
          <a:xfrm>
            <a:off x="6095999" y="1785942"/>
            <a:ext cx="5831643" cy="4910133"/>
          </a:xfrm>
          <a:prstGeom prst="rect">
            <a:avLst/>
          </a:prstGeom>
        </p:spPr>
      </p:pic>
      <p:sp>
        <p:nvSpPr>
          <p:cNvPr id="8" name="TextBox 7">
            <a:extLst>
              <a:ext uri="{FF2B5EF4-FFF2-40B4-BE49-F238E27FC236}">
                <a16:creationId xmlns:a16="http://schemas.microsoft.com/office/drawing/2014/main" id="{30519AFC-5FA0-4676-9A07-047FA4CA6858}"/>
              </a:ext>
            </a:extLst>
          </p:cNvPr>
          <p:cNvSpPr txBox="1"/>
          <p:nvPr/>
        </p:nvSpPr>
        <p:spPr>
          <a:xfrm>
            <a:off x="1619250" y="4661689"/>
            <a:ext cx="3592202" cy="646331"/>
          </a:xfrm>
          <a:prstGeom prst="rect">
            <a:avLst/>
          </a:prstGeom>
          <a:noFill/>
        </p:spPr>
        <p:txBody>
          <a:bodyPr wrap="none" rtlCol="0">
            <a:spAutoFit/>
          </a:bodyPr>
          <a:lstStyle/>
          <a:p>
            <a:r>
              <a:rPr lang="en-US" dirty="0">
                <a:solidFill>
                  <a:srgbClr val="002060"/>
                </a:solidFill>
              </a:rPr>
              <a:t>5 working days to take the drug test </a:t>
            </a:r>
          </a:p>
          <a:p>
            <a:r>
              <a:rPr lang="en-US" dirty="0">
                <a:solidFill>
                  <a:srgbClr val="002060"/>
                </a:solidFill>
              </a:rPr>
              <a:t>once order is submitted.  </a:t>
            </a:r>
          </a:p>
        </p:txBody>
      </p:sp>
      <p:sp>
        <p:nvSpPr>
          <p:cNvPr id="10" name="Arrow: Up 9">
            <a:extLst>
              <a:ext uri="{FF2B5EF4-FFF2-40B4-BE49-F238E27FC236}">
                <a16:creationId xmlns:a16="http://schemas.microsoft.com/office/drawing/2014/main" id="{F5707A03-AC56-42DB-9D0C-19B2E5205F24}"/>
              </a:ext>
            </a:extLst>
          </p:cNvPr>
          <p:cNvSpPr/>
          <p:nvPr/>
        </p:nvSpPr>
        <p:spPr>
          <a:xfrm>
            <a:off x="2314575" y="3594889"/>
            <a:ext cx="400050" cy="106680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384CC8D-0715-429D-BDB7-6986229E0C1B}"/>
              </a:ext>
            </a:extLst>
          </p:cNvPr>
          <p:cNvPicPr>
            <a:picLocks noChangeAspect="1"/>
          </p:cNvPicPr>
          <p:nvPr/>
        </p:nvPicPr>
        <p:blipFill>
          <a:blip r:embed="rId5"/>
          <a:stretch>
            <a:fillRect/>
          </a:stretch>
        </p:blipFill>
        <p:spPr>
          <a:xfrm>
            <a:off x="4240080" y="5767326"/>
            <a:ext cx="1597290" cy="298730"/>
          </a:xfrm>
          <a:prstGeom prst="rect">
            <a:avLst/>
          </a:prstGeom>
        </p:spPr>
      </p:pic>
    </p:spTree>
    <p:extLst>
      <p:ext uri="{BB962C8B-B14F-4D97-AF65-F5344CB8AC3E}">
        <p14:creationId xmlns:p14="http://schemas.microsoft.com/office/powerpoint/2010/main" val="3422602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62CC6-D69A-4944-92C8-3A2D98A50F6E}"/>
              </a:ext>
            </a:extLst>
          </p:cNvPr>
          <p:cNvSpPr>
            <a:spLocks noGrp="1"/>
          </p:cNvSpPr>
          <p:nvPr>
            <p:ph type="title"/>
          </p:nvPr>
        </p:nvSpPr>
        <p:spPr/>
        <p:txBody>
          <a:bodyPr/>
          <a:lstStyle/>
          <a:p>
            <a:endParaRPr lang="en-US" dirty="0"/>
          </a:p>
        </p:txBody>
      </p:sp>
      <p:pic>
        <p:nvPicPr>
          <p:cNvPr id="4" name="Picture 3">
            <a:extLst>
              <a:ext uri="{FF2B5EF4-FFF2-40B4-BE49-F238E27FC236}">
                <a16:creationId xmlns:a16="http://schemas.microsoft.com/office/drawing/2014/main" id="{10065C36-2811-4C97-922C-4959E81B63AC}"/>
              </a:ext>
            </a:extLst>
          </p:cNvPr>
          <p:cNvPicPr>
            <a:picLocks noChangeAspect="1"/>
          </p:cNvPicPr>
          <p:nvPr/>
        </p:nvPicPr>
        <p:blipFill>
          <a:blip r:embed="rId2"/>
          <a:stretch>
            <a:fillRect/>
          </a:stretch>
        </p:blipFill>
        <p:spPr>
          <a:xfrm>
            <a:off x="170670" y="168295"/>
            <a:ext cx="3505504" cy="859611"/>
          </a:xfrm>
          <a:prstGeom prst="rect">
            <a:avLst/>
          </a:prstGeom>
        </p:spPr>
      </p:pic>
      <p:pic>
        <p:nvPicPr>
          <p:cNvPr id="8" name="Content Placeholder 7" descr="Table&#10;&#10;Description automatically generated">
            <a:extLst>
              <a:ext uri="{FF2B5EF4-FFF2-40B4-BE49-F238E27FC236}">
                <a16:creationId xmlns:a16="http://schemas.microsoft.com/office/drawing/2014/main" id="{4261299C-A1FC-4D8E-B069-AECC6C112AE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0524" y="1328100"/>
            <a:ext cx="5407097" cy="5456855"/>
          </a:xfrm>
        </p:spPr>
      </p:pic>
      <p:sp>
        <p:nvSpPr>
          <p:cNvPr id="10" name="TextBox 9">
            <a:extLst>
              <a:ext uri="{FF2B5EF4-FFF2-40B4-BE49-F238E27FC236}">
                <a16:creationId xmlns:a16="http://schemas.microsoft.com/office/drawing/2014/main" id="{80992524-8A9C-4B59-9831-81459F0E95B6}"/>
              </a:ext>
            </a:extLst>
          </p:cNvPr>
          <p:cNvSpPr txBox="1"/>
          <p:nvPr/>
        </p:nvSpPr>
        <p:spPr>
          <a:xfrm>
            <a:off x="6248641" y="3037492"/>
            <a:ext cx="5292154" cy="1200329"/>
          </a:xfrm>
          <a:prstGeom prst="rect">
            <a:avLst/>
          </a:prstGeom>
          <a:noFill/>
        </p:spPr>
        <p:txBody>
          <a:bodyPr wrap="none" rtlCol="0">
            <a:spAutoFit/>
          </a:bodyPr>
          <a:lstStyle/>
          <a:p>
            <a:pPr marL="285750" indent="-285750">
              <a:buFont typeface="Arial" panose="020B0604020202020204" pitchFamily="34" charset="0"/>
              <a:buChar char="•"/>
            </a:pPr>
            <a:r>
              <a:rPr lang="en-US" dirty="0">
                <a:solidFill>
                  <a:srgbClr val="002060"/>
                </a:solidFill>
              </a:rPr>
              <a:t>Emails will come from premier biotech</a:t>
            </a:r>
          </a:p>
          <a:p>
            <a:pPr marL="285750" indent="-285750">
              <a:buFont typeface="Arial" panose="020B0604020202020204" pitchFamily="34" charset="0"/>
              <a:buChar char="•"/>
            </a:pPr>
            <a:r>
              <a:rPr lang="en-US" dirty="0">
                <a:solidFill>
                  <a:srgbClr val="002060"/>
                </a:solidFill>
              </a:rPr>
              <a:t>Must take the Order Confirmation plus 1 form of </a:t>
            </a:r>
          </a:p>
          <a:p>
            <a:r>
              <a:rPr lang="en-US" dirty="0">
                <a:solidFill>
                  <a:srgbClr val="002060"/>
                </a:solidFill>
              </a:rPr>
              <a:t>     Identification with them to the approved collection </a:t>
            </a:r>
          </a:p>
          <a:p>
            <a:r>
              <a:rPr lang="en-US" dirty="0">
                <a:solidFill>
                  <a:srgbClr val="002060"/>
                </a:solidFill>
              </a:rPr>
              <a:t>     site</a:t>
            </a:r>
          </a:p>
        </p:txBody>
      </p:sp>
    </p:spTree>
    <p:extLst>
      <p:ext uri="{BB962C8B-B14F-4D97-AF65-F5344CB8AC3E}">
        <p14:creationId xmlns:p14="http://schemas.microsoft.com/office/powerpoint/2010/main" val="969400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62CC6-D69A-4944-92C8-3A2D98A50F6E}"/>
              </a:ext>
            </a:extLst>
          </p:cNvPr>
          <p:cNvSpPr>
            <a:spLocks noGrp="1"/>
          </p:cNvSpPr>
          <p:nvPr>
            <p:ph type="title"/>
          </p:nvPr>
        </p:nvSpPr>
        <p:spPr/>
        <p:txBody>
          <a:bodyPr/>
          <a:lstStyle/>
          <a:p>
            <a:pPr algn="ctr"/>
            <a:br>
              <a:rPr lang="en-US" dirty="0"/>
            </a:br>
            <a:r>
              <a:rPr lang="en-US" dirty="0">
                <a:solidFill>
                  <a:srgbClr val="002060"/>
                </a:solidFill>
              </a:rPr>
              <a:t>Challenging the Results of a Drug Test</a:t>
            </a:r>
          </a:p>
        </p:txBody>
      </p:sp>
      <p:pic>
        <p:nvPicPr>
          <p:cNvPr id="4" name="Picture 3">
            <a:extLst>
              <a:ext uri="{FF2B5EF4-FFF2-40B4-BE49-F238E27FC236}">
                <a16:creationId xmlns:a16="http://schemas.microsoft.com/office/drawing/2014/main" id="{10065C36-2811-4C97-922C-4959E81B63AC}"/>
              </a:ext>
            </a:extLst>
          </p:cNvPr>
          <p:cNvPicPr>
            <a:picLocks noChangeAspect="1"/>
          </p:cNvPicPr>
          <p:nvPr/>
        </p:nvPicPr>
        <p:blipFill>
          <a:blip r:embed="rId2"/>
          <a:stretch>
            <a:fillRect/>
          </a:stretch>
        </p:blipFill>
        <p:spPr>
          <a:xfrm>
            <a:off x="170670" y="168295"/>
            <a:ext cx="3505504" cy="859611"/>
          </a:xfrm>
          <a:prstGeom prst="rect">
            <a:avLst/>
          </a:prstGeom>
        </p:spPr>
      </p:pic>
      <p:sp>
        <p:nvSpPr>
          <p:cNvPr id="8" name="Content Placeholder 7">
            <a:extLst>
              <a:ext uri="{FF2B5EF4-FFF2-40B4-BE49-F238E27FC236}">
                <a16:creationId xmlns:a16="http://schemas.microsoft.com/office/drawing/2014/main" id="{E626B9A7-3E35-444D-AD6A-977C03EB7479}"/>
              </a:ext>
            </a:extLst>
          </p:cNvPr>
          <p:cNvSpPr>
            <a:spLocks noGrp="1"/>
          </p:cNvSpPr>
          <p:nvPr>
            <p:ph idx="1"/>
          </p:nvPr>
        </p:nvSpPr>
        <p:spPr/>
        <p:txBody>
          <a:bodyPr/>
          <a:lstStyle/>
          <a:p>
            <a:r>
              <a:rPr lang="en-US" dirty="0">
                <a:solidFill>
                  <a:srgbClr val="002060"/>
                </a:solidFill>
              </a:rPr>
              <a:t>LSUHSC-NO allows any individual who wishes to challenge the drug test results to do so. You must do so within 72 hours of notification of a positive test result. </a:t>
            </a:r>
          </a:p>
          <a:p>
            <a:pPr marL="0" indent="0">
              <a:buNone/>
            </a:pPr>
            <a:endParaRPr lang="en-US" dirty="0">
              <a:solidFill>
                <a:srgbClr val="002060"/>
              </a:solidFill>
            </a:endParaRPr>
          </a:p>
          <a:p>
            <a:r>
              <a:rPr lang="en-US" dirty="0">
                <a:solidFill>
                  <a:srgbClr val="002060"/>
                </a:solidFill>
              </a:rPr>
              <a:t>If you believe a drug test is in error or wish to challenge the drug test results, it is your responsibility to notify the MRO and the appropriate Administrative Body or their designee. You must have the same sample retested at your own expense at a laboratory that is SAMHSA certified. The second test must be of equal or greater sensitivity for the drug in question as was the initial test. </a:t>
            </a:r>
          </a:p>
          <a:p>
            <a:endParaRPr lang="en-US" dirty="0"/>
          </a:p>
        </p:txBody>
      </p:sp>
    </p:spTree>
    <p:extLst>
      <p:ext uri="{BB962C8B-B14F-4D97-AF65-F5344CB8AC3E}">
        <p14:creationId xmlns:p14="http://schemas.microsoft.com/office/powerpoint/2010/main" val="1642329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62CC6-D69A-4944-92C8-3A2D98A50F6E}"/>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10065C36-2811-4C97-922C-4959E81B63AC}"/>
              </a:ext>
            </a:extLst>
          </p:cNvPr>
          <p:cNvPicPr>
            <a:picLocks noChangeAspect="1"/>
          </p:cNvPicPr>
          <p:nvPr/>
        </p:nvPicPr>
        <p:blipFill>
          <a:blip r:embed="rId2"/>
          <a:stretch>
            <a:fillRect/>
          </a:stretch>
        </p:blipFill>
        <p:spPr>
          <a:xfrm>
            <a:off x="170670" y="168295"/>
            <a:ext cx="3505504" cy="859611"/>
          </a:xfrm>
          <a:prstGeom prst="rect">
            <a:avLst/>
          </a:prstGeom>
        </p:spPr>
      </p:pic>
      <p:sp>
        <p:nvSpPr>
          <p:cNvPr id="8" name="Content Placeholder 7">
            <a:extLst>
              <a:ext uri="{FF2B5EF4-FFF2-40B4-BE49-F238E27FC236}">
                <a16:creationId xmlns:a16="http://schemas.microsoft.com/office/drawing/2014/main" id="{E626B9A7-3E35-444D-AD6A-977C03EB747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372156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62CC6-D69A-4944-92C8-3A2D98A50F6E}"/>
              </a:ext>
            </a:extLst>
          </p:cNvPr>
          <p:cNvSpPr>
            <a:spLocks noGrp="1"/>
          </p:cNvSpPr>
          <p:nvPr>
            <p:ph type="title"/>
          </p:nvPr>
        </p:nvSpPr>
        <p:spPr/>
        <p:txBody>
          <a:bodyPr>
            <a:normAutofit fontScale="90000"/>
          </a:bodyPr>
          <a:lstStyle/>
          <a:p>
            <a:pPr algn="ctr"/>
            <a:br>
              <a:rPr lang="en-US" sz="3600" dirty="0"/>
            </a:br>
            <a:r>
              <a:rPr lang="en-US" sz="3600" dirty="0">
                <a:solidFill>
                  <a:srgbClr val="002060"/>
                </a:solidFill>
              </a:rPr>
              <a:t>Substance Abuse and Drug Free Workplace Policy - CM-38</a:t>
            </a:r>
          </a:p>
        </p:txBody>
      </p:sp>
      <p:pic>
        <p:nvPicPr>
          <p:cNvPr id="4" name="Picture 3">
            <a:extLst>
              <a:ext uri="{FF2B5EF4-FFF2-40B4-BE49-F238E27FC236}">
                <a16:creationId xmlns:a16="http://schemas.microsoft.com/office/drawing/2014/main" id="{10065C36-2811-4C97-922C-4959E81B63AC}"/>
              </a:ext>
            </a:extLst>
          </p:cNvPr>
          <p:cNvPicPr>
            <a:picLocks noChangeAspect="1"/>
          </p:cNvPicPr>
          <p:nvPr/>
        </p:nvPicPr>
        <p:blipFill>
          <a:blip r:embed="rId2"/>
          <a:stretch>
            <a:fillRect/>
          </a:stretch>
        </p:blipFill>
        <p:spPr>
          <a:xfrm>
            <a:off x="170670" y="168295"/>
            <a:ext cx="3505504" cy="859611"/>
          </a:xfrm>
          <a:prstGeom prst="rect">
            <a:avLst/>
          </a:prstGeom>
        </p:spPr>
      </p:pic>
      <p:sp>
        <p:nvSpPr>
          <p:cNvPr id="8" name="Content Placeholder 7">
            <a:extLst>
              <a:ext uri="{FF2B5EF4-FFF2-40B4-BE49-F238E27FC236}">
                <a16:creationId xmlns:a16="http://schemas.microsoft.com/office/drawing/2014/main" id="{AB926CB8-1F9C-48D6-B8AB-3BA439EAE236}"/>
              </a:ext>
            </a:extLst>
          </p:cNvPr>
          <p:cNvSpPr>
            <a:spLocks noGrp="1"/>
          </p:cNvSpPr>
          <p:nvPr>
            <p:ph idx="1"/>
          </p:nvPr>
        </p:nvSpPr>
        <p:spPr/>
        <p:txBody>
          <a:bodyPr>
            <a:normAutofit/>
          </a:bodyPr>
          <a:lstStyle/>
          <a:p>
            <a:r>
              <a:rPr lang="en-US" dirty="0">
                <a:solidFill>
                  <a:srgbClr val="002060"/>
                </a:solidFill>
              </a:rPr>
              <a:t>Alcohol abuse and the illegal use or abuse of other drugs is associated with numerous health, safety, and social problems. The performance of faculty, staff, residents, students and other LSUHSC-NO affiliated individuals may be adversely affected by engaging in substance abuse.</a:t>
            </a:r>
          </a:p>
          <a:p>
            <a:r>
              <a:rPr lang="en-US" dirty="0">
                <a:solidFill>
                  <a:srgbClr val="002060"/>
                </a:solidFill>
              </a:rPr>
              <a:t>This policy, including the prohibitions and provisions, shall be used to promote and safeguard the workplace/school environment from the consequences of alcohol and drug use.</a:t>
            </a:r>
          </a:p>
        </p:txBody>
      </p:sp>
    </p:spTree>
    <p:extLst>
      <p:ext uri="{BB962C8B-B14F-4D97-AF65-F5344CB8AC3E}">
        <p14:creationId xmlns:p14="http://schemas.microsoft.com/office/powerpoint/2010/main" val="2394936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62CC6-D69A-4944-92C8-3A2D98A50F6E}"/>
              </a:ext>
            </a:extLst>
          </p:cNvPr>
          <p:cNvSpPr>
            <a:spLocks noGrp="1"/>
          </p:cNvSpPr>
          <p:nvPr>
            <p:ph type="title"/>
          </p:nvPr>
        </p:nvSpPr>
        <p:spPr/>
        <p:txBody>
          <a:bodyPr>
            <a:normAutofit fontScale="90000"/>
          </a:bodyPr>
          <a:lstStyle/>
          <a:p>
            <a:pPr algn="ctr"/>
            <a:br>
              <a:rPr lang="en-US" sz="3600" dirty="0"/>
            </a:br>
            <a:r>
              <a:rPr lang="en-US" sz="3600" dirty="0">
                <a:solidFill>
                  <a:srgbClr val="002060"/>
                </a:solidFill>
              </a:rPr>
              <a:t>Substance Abuse and Drug Free Workplace Policy - CM-38</a:t>
            </a:r>
          </a:p>
        </p:txBody>
      </p:sp>
      <p:pic>
        <p:nvPicPr>
          <p:cNvPr id="4" name="Picture 3">
            <a:extLst>
              <a:ext uri="{FF2B5EF4-FFF2-40B4-BE49-F238E27FC236}">
                <a16:creationId xmlns:a16="http://schemas.microsoft.com/office/drawing/2014/main" id="{10065C36-2811-4C97-922C-4959E81B63AC}"/>
              </a:ext>
            </a:extLst>
          </p:cNvPr>
          <p:cNvPicPr>
            <a:picLocks noChangeAspect="1"/>
          </p:cNvPicPr>
          <p:nvPr/>
        </p:nvPicPr>
        <p:blipFill>
          <a:blip r:embed="rId2"/>
          <a:stretch>
            <a:fillRect/>
          </a:stretch>
        </p:blipFill>
        <p:spPr>
          <a:xfrm>
            <a:off x="170670" y="168295"/>
            <a:ext cx="3505504" cy="859611"/>
          </a:xfrm>
          <a:prstGeom prst="rect">
            <a:avLst/>
          </a:prstGeom>
        </p:spPr>
      </p:pic>
      <p:sp>
        <p:nvSpPr>
          <p:cNvPr id="8" name="Content Placeholder 7">
            <a:extLst>
              <a:ext uri="{FF2B5EF4-FFF2-40B4-BE49-F238E27FC236}">
                <a16:creationId xmlns:a16="http://schemas.microsoft.com/office/drawing/2014/main" id="{AB926CB8-1F9C-48D6-B8AB-3BA439EAE236}"/>
              </a:ext>
            </a:extLst>
          </p:cNvPr>
          <p:cNvSpPr>
            <a:spLocks noGrp="1"/>
          </p:cNvSpPr>
          <p:nvPr>
            <p:ph idx="1"/>
          </p:nvPr>
        </p:nvSpPr>
        <p:spPr/>
        <p:txBody>
          <a:bodyPr>
            <a:normAutofit/>
          </a:bodyPr>
          <a:lstStyle/>
          <a:p>
            <a:r>
              <a:rPr lang="en-US" dirty="0">
                <a:solidFill>
                  <a:srgbClr val="002060"/>
                </a:solidFill>
              </a:rPr>
              <a:t>Providing a safe, productive, and healthy environment that is consistent with providing the highest quality services to patients and the most effective learning environment for students.</a:t>
            </a:r>
          </a:p>
          <a:p>
            <a:r>
              <a:rPr lang="en-US" dirty="0">
                <a:solidFill>
                  <a:srgbClr val="002060"/>
                </a:solidFill>
              </a:rPr>
              <a:t>Creating and maintaining a drug-free workplace pursuant to the Federal Drug-Free Workplace Act of 1988, the Drug Free Schools and Communities Act Amendment of 1989, and the Louisiana Drug Testing Act of 1990.</a:t>
            </a:r>
          </a:p>
          <a:p>
            <a:r>
              <a:rPr lang="en-US" dirty="0">
                <a:solidFill>
                  <a:srgbClr val="002060"/>
                </a:solidFill>
              </a:rPr>
              <a:t>Providing a safe and healthy environment for our patients, employees, students, visitors, vendors, suppliers, contractors, and members of our community.</a:t>
            </a:r>
          </a:p>
        </p:txBody>
      </p:sp>
    </p:spTree>
    <p:extLst>
      <p:ext uri="{BB962C8B-B14F-4D97-AF65-F5344CB8AC3E}">
        <p14:creationId xmlns:p14="http://schemas.microsoft.com/office/powerpoint/2010/main" val="1814368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62CC6-D69A-4944-92C8-3A2D98A50F6E}"/>
              </a:ext>
            </a:extLst>
          </p:cNvPr>
          <p:cNvSpPr>
            <a:spLocks noGrp="1"/>
          </p:cNvSpPr>
          <p:nvPr>
            <p:ph type="title"/>
          </p:nvPr>
        </p:nvSpPr>
        <p:spPr/>
        <p:txBody>
          <a:bodyPr/>
          <a:lstStyle/>
          <a:p>
            <a:pPr algn="ctr"/>
            <a:r>
              <a:rPr lang="en-US" dirty="0">
                <a:solidFill>
                  <a:srgbClr val="002060"/>
                </a:solidFill>
              </a:rPr>
              <a:t>Pre-Employment </a:t>
            </a:r>
            <a:br>
              <a:rPr lang="en-US" dirty="0">
                <a:solidFill>
                  <a:srgbClr val="002060"/>
                </a:solidFill>
              </a:rPr>
            </a:br>
            <a:r>
              <a:rPr lang="en-US" dirty="0">
                <a:solidFill>
                  <a:srgbClr val="002060"/>
                </a:solidFill>
              </a:rPr>
              <a:t>Drug Testing / Post Job Offer</a:t>
            </a:r>
          </a:p>
        </p:txBody>
      </p:sp>
      <p:pic>
        <p:nvPicPr>
          <p:cNvPr id="4" name="Picture 3">
            <a:extLst>
              <a:ext uri="{FF2B5EF4-FFF2-40B4-BE49-F238E27FC236}">
                <a16:creationId xmlns:a16="http://schemas.microsoft.com/office/drawing/2014/main" id="{10065C36-2811-4C97-922C-4959E81B63AC}"/>
              </a:ext>
            </a:extLst>
          </p:cNvPr>
          <p:cNvPicPr>
            <a:picLocks noChangeAspect="1"/>
          </p:cNvPicPr>
          <p:nvPr/>
        </p:nvPicPr>
        <p:blipFill>
          <a:blip r:embed="rId2"/>
          <a:stretch>
            <a:fillRect/>
          </a:stretch>
        </p:blipFill>
        <p:spPr>
          <a:xfrm>
            <a:off x="170670" y="168295"/>
            <a:ext cx="3505504" cy="859611"/>
          </a:xfrm>
          <a:prstGeom prst="rect">
            <a:avLst/>
          </a:prstGeom>
        </p:spPr>
      </p:pic>
      <p:sp>
        <p:nvSpPr>
          <p:cNvPr id="8" name="Content Placeholder 7">
            <a:extLst>
              <a:ext uri="{FF2B5EF4-FFF2-40B4-BE49-F238E27FC236}">
                <a16:creationId xmlns:a16="http://schemas.microsoft.com/office/drawing/2014/main" id="{AB926CB8-1F9C-48D6-B8AB-3BA439EAE236}"/>
              </a:ext>
            </a:extLst>
          </p:cNvPr>
          <p:cNvSpPr>
            <a:spLocks noGrp="1"/>
          </p:cNvSpPr>
          <p:nvPr>
            <p:ph idx="1"/>
          </p:nvPr>
        </p:nvSpPr>
        <p:spPr>
          <a:xfrm>
            <a:off x="838200" y="1825625"/>
            <a:ext cx="10515600" cy="4537076"/>
          </a:xfrm>
        </p:spPr>
        <p:txBody>
          <a:bodyPr>
            <a:normAutofit/>
          </a:bodyPr>
          <a:lstStyle/>
          <a:p>
            <a:r>
              <a:rPr lang="en-US" dirty="0">
                <a:solidFill>
                  <a:srgbClr val="002060"/>
                </a:solidFill>
              </a:rPr>
              <a:t>Third Party Administrator – Applya  </a:t>
            </a:r>
            <a:r>
              <a:rPr lang="en-US" dirty="0">
                <a:solidFill>
                  <a:srgbClr val="002060"/>
                </a:solidFill>
                <a:hlinkClick r:id="rId3"/>
              </a:rPr>
              <a:t>https://www.i3screen.net/login/</a:t>
            </a:r>
            <a:r>
              <a:rPr lang="en-US" dirty="0">
                <a:solidFill>
                  <a:srgbClr val="002060"/>
                </a:solidFill>
              </a:rPr>
              <a:t>  </a:t>
            </a:r>
          </a:p>
          <a:p>
            <a:r>
              <a:rPr lang="en-US" dirty="0">
                <a:solidFill>
                  <a:srgbClr val="002060"/>
                </a:solidFill>
              </a:rPr>
              <a:t>LSUHSC Drug Testing Office </a:t>
            </a:r>
          </a:p>
          <a:p>
            <a:pPr lvl="1">
              <a:buFont typeface="Courier New" panose="02070309020205020404" pitchFamily="49" charset="0"/>
              <a:buChar char="o"/>
            </a:pPr>
            <a:r>
              <a:rPr lang="en-US" dirty="0">
                <a:solidFill>
                  <a:srgbClr val="002060"/>
                </a:solidFill>
              </a:rPr>
              <a:t>	Shauntel Jones</a:t>
            </a:r>
          </a:p>
          <a:p>
            <a:pPr lvl="1">
              <a:buFont typeface="Courier New" panose="02070309020205020404" pitchFamily="49" charset="0"/>
              <a:buChar char="o"/>
            </a:pPr>
            <a:r>
              <a:rPr lang="en-US" dirty="0">
                <a:solidFill>
                  <a:srgbClr val="002060"/>
                </a:solidFill>
              </a:rPr>
              <a:t>	Scott Embley</a:t>
            </a:r>
          </a:p>
          <a:p>
            <a:r>
              <a:rPr lang="en-US" dirty="0">
                <a:solidFill>
                  <a:srgbClr val="002060"/>
                </a:solidFill>
              </a:rPr>
              <a:t>Business Office Managers or designee “order” post job offer testing</a:t>
            </a:r>
          </a:p>
          <a:p>
            <a:r>
              <a:rPr lang="en-US" dirty="0">
                <a:solidFill>
                  <a:srgbClr val="002060"/>
                </a:solidFill>
              </a:rPr>
              <a:t>Post job offer testing can occur 90 days prior to the tentative start date</a:t>
            </a:r>
          </a:p>
          <a:p>
            <a:r>
              <a:rPr lang="en-US" dirty="0">
                <a:solidFill>
                  <a:srgbClr val="002060"/>
                </a:solidFill>
              </a:rPr>
              <a:t>Candidates can not start until drug test is complete and you have received clearance for hire from the Drug Testing Office </a:t>
            </a:r>
          </a:p>
          <a:p>
            <a:pPr lvl="1">
              <a:buFont typeface="Courier New" panose="02070309020205020404" pitchFamily="49" charset="0"/>
              <a:buChar char="o"/>
            </a:pPr>
            <a:r>
              <a:rPr lang="en-US" dirty="0">
                <a:solidFill>
                  <a:srgbClr val="002060"/>
                </a:solidFill>
              </a:rPr>
              <a:t>	Clear for hire email must be dated before the start date</a:t>
            </a:r>
          </a:p>
          <a:p>
            <a:pPr marL="457200" lvl="1" indent="0">
              <a:buNone/>
            </a:pPr>
            <a:endParaRPr lang="en-US" dirty="0">
              <a:solidFill>
                <a:srgbClr val="002060"/>
              </a:solidFill>
            </a:endParaRPr>
          </a:p>
          <a:p>
            <a:endParaRPr lang="en-US" dirty="0"/>
          </a:p>
        </p:txBody>
      </p:sp>
      <p:sp>
        <p:nvSpPr>
          <p:cNvPr id="3" name="TextBox 2">
            <a:extLst>
              <a:ext uri="{FF2B5EF4-FFF2-40B4-BE49-F238E27FC236}">
                <a16:creationId xmlns:a16="http://schemas.microsoft.com/office/drawing/2014/main" id="{40C00EF2-ECE3-438E-82DF-577604D69562}"/>
              </a:ext>
            </a:extLst>
          </p:cNvPr>
          <p:cNvSpPr txBox="1"/>
          <p:nvPr/>
        </p:nvSpPr>
        <p:spPr>
          <a:xfrm>
            <a:off x="3743324" y="2782669"/>
            <a:ext cx="3667125" cy="646331"/>
          </a:xfrm>
          <a:prstGeom prst="rect">
            <a:avLst/>
          </a:prstGeom>
          <a:noFill/>
        </p:spPr>
        <p:txBody>
          <a:bodyPr wrap="square" rtlCol="0">
            <a:spAutoFit/>
          </a:bodyPr>
          <a:lstStyle/>
          <a:p>
            <a:r>
              <a:rPr lang="en-US" dirty="0">
                <a:solidFill>
                  <a:srgbClr val="002060"/>
                </a:solidFill>
              </a:rPr>
              <a:t>Phone (504) 568-8888</a:t>
            </a:r>
          </a:p>
          <a:p>
            <a:r>
              <a:rPr lang="en-US" dirty="0">
                <a:solidFill>
                  <a:srgbClr val="002060"/>
                </a:solidFill>
              </a:rPr>
              <a:t>Email: </a:t>
            </a:r>
            <a:r>
              <a:rPr lang="en-US" dirty="0">
                <a:hlinkClick r:id="rId4"/>
              </a:rPr>
              <a:t>Drugtesting@lsuhsc.edu</a:t>
            </a:r>
            <a:r>
              <a:rPr lang="en-US" dirty="0"/>
              <a:t>  </a:t>
            </a:r>
          </a:p>
        </p:txBody>
      </p:sp>
    </p:spTree>
    <p:extLst>
      <p:ext uri="{BB962C8B-B14F-4D97-AF65-F5344CB8AC3E}">
        <p14:creationId xmlns:p14="http://schemas.microsoft.com/office/powerpoint/2010/main" val="699669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62CC6-D69A-4944-92C8-3A2D98A50F6E}"/>
              </a:ext>
            </a:extLst>
          </p:cNvPr>
          <p:cNvSpPr>
            <a:spLocks noGrp="1"/>
          </p:cNvSpPr>
          <p:nvPr>
            <p:ph type="title"/>
          </p:nvPr>
        </p:nvSpPr>
        <p:spPr/>
        <p:txBody>
          <a:bodyPr/>
          <a:lstStyle/>
          <a:p>
            <a:pPr algn="ctr"/>
            <a:br>
              <a:rPr lang="en-US" dirty="0"/>
            </a:br>
            <a:r>
              <a:rPr lang="en-US" dirty="0">
                <a:solidFill>
                  <a:srgbClr val="002060"/>
                </a:solidFill>
              </a:rPr>
              <a:t>Post Job Offer Drug Panel </a:t>
            </a:r>
          </a:p>
        </p:txBody>
      </p:sp>
      <p:pic>
        <p:nvPicPr>
          <p:cNvPr id="4" name="Picture 3">
            <a:extLst>
              <a:ext uri="{FF2B5EF4-FFF2-40B4-BE49-F238E27FC236}">
                <a16:creationId xmlns:a16="http://schemas.microsoft.com/office/drawing/2014/main" id="{10065C36-2811-4C97-922C-4959E81B63AC}"/>
              </a:ext>
            </a:extLst>
          </p:cNvPr>
          <p:cNvPicPr>
            <a:picLocks noChangeAspect="1"/>
          </p:cNvPicPr>
          <p:nvPr/>
        </p:nvPicPr>
        <p:blipFill>
          <a:blip r:embed="rId2"/>
          <a:stretch>
            <a:fillRect/>
          </a:stretch>
        </p:blipFill>
        <p:spPr>
          <a:xfrm>
            <a:off x="170670" y="168295"/>
            <a:ext cx="3505504" cy="859611"/>
          </a:xfrm>
          <a:prstGeom prst="rect">
            <a:avLst/>
          </a:prstGeom>
        </p:spPr>
      </p:pic>
      <p:sp>
        <p:nvSpPr>
          <p:cNvPr id="8" name="Content Placeholder 7">
            <a:extLst>
              <a:ext uri="{FF2B5EF4-FFF2-40B4-BE49-F238E27FC236}">
                <a16:creationId xmlns:a16="http://schemas.microsoft.com/office/drawing/2014/main" id="{AB926CB8-1F9C-48D6-B8AB-3BA439EAE236}"/>
              </a:ext>
            </a:extLst>
          </p:cNvPr>
          <p:cNvSpPr>
            <a:spLocks noGrp="1"/>
          </p:cNvSpPr>
          <p:nvPr>
            <p:ph idx="1"/>
          </p:nvPr>
        </p:nvSpPr>
        <p:spPr/>
        <p:txBody>
          <a:bodyPr>
            <a:normAutofit/>
          </a:bodyPr>
          <a:lstStyle/>
          <a:p>
            <a:r>
              <a:rPr lang="en-US" dirty="0">
                <a:solidFill>
                  <a:srgbClr val="002060"/>
                </a:solidFill>
              </a:rPr>
              <a:t>7 Panel + Oxy</a:t>
            </a:r>
          </a:p>
          <a:p>
            <a:pPr lvl="1">
              <a:buFont typeface="Courier New" panose="02070309020205020404" pitchFamily="49" charset="0"/>
              <a:buChar char="o"/>
            </a:pPr>
            <a:r>
              <a:rPr lang="en-US" dirty="0">
                <a:solidFill>
                  <a:srgbClr val="002060"/>
                </a:solidFill>
              </a:rPr>
              <a:t>Amphetamines</a:t>
            </a:r>
          </a:p>
          <a:p>
            <a:pPr lvl="1">
              <a:buFont typeface="Courier New" panose="02070309020205020404" pitchFamily="49" charset="0"/>
              <a:buChar char="o"/>
            </a:pPr>
            <a:r>
              <a:rPr lang="en-US" dirty="0">
                <a:solidFill>
                  <a:srgbClr val="002060"/>
                </a:solidFill>
              </a:rPr>
              <a:t>Barbiturates</a:t>
            </a:r>
          </a:p>
          <a:p>
            <a:pPr lvl="1">
              <a:buFont typeface="Courier New" panose="02070309020205020404" pitchFamily="49" charset="0"/>
              <a:buChar char="o"/>
            </a:pPr>
            <a:r>
              <a:rPr lang="en-US" dirty="0">
                <a:solidFill>
                  <a:srgbClr val="002060"/>
                </a:solidFill>
              </a:rPr>
              <a:t>Benzodiazepines</a:t>
            </a:r>
          </a:p>
          <a:p>
            <a:pPr lvl="1">
              <a:buFont typeface="Courier New" panose="02070309020205020404" pitchFamily="49" charset="0"/>
              <a:buChar char="o"/>
            </a:pPr>
            <a:r>
              <a:rPr lang="en-US" dirty="0">
                <a:solidFill>
                  <a:srgbClr val="002060"/>
                </a:solidFill>
              </a:rPr>
              <a:t>Cannabinoids</a:t>
            </a:r>
          </a:p>
          <a:p>
            <a:pPr lvl="1">
              <a:buFont typeface="Courier New" panose="02070309020205020404" pitchFamily="49" charset="0"/>
              <a:buChar char="o"/>
            </a:pPr>
            <a:r>
              <a:rPr lang="en-US" dirty="0">
                <a:solidFill>
                  <a:srgbClr val="002060"/>
                </a:solidFill>
              </a:rPr>
              <a:t>Cocaine Metabolite</a:t>
            </a:r>
          </a:p>
          <a:p>
            <a:pPr lvl="1">
              <a:buFont typeface="Courier New" panose="02070309020205020404" pitchFamily="49" charset="0"/>
              <a:buChar char="o"/>
            </a:pPr>
            <a:r>
              <a:rPr lang="en-US" dirty="0">
                <a:solidFill>
                  <a:srgbClr val="002060"/>
                </a:solidFill>
              </a:rPr>
              <a:t>Opiates</a:t>
            </a:r>
          </a:p>
          <a:p>
            <a:pPr lvl="1">
              <a:buFont typeface="Courier New" panose="02070309020205020404" pitchFamily="49" charset="0"/>
              <a:buChar char="o"/>
            </a:pPr>
            <a:r>
              <a:rPr lang="en-US" dirty="0">
                <a:solidFill>
                  <a:srgbClr val="002060"/>
                </a:solidFill>
              </a:rPr>
              <a:t>Phencyclidine (PCP)</a:t>
            </a:r>
          </a:p>
        </p:txBody>
      </p:sp>
    </p:spTree>
    <p:extLst>
      <p:ext uri="{BB962C8B-B14F-4D97-AF65-F5344CB8AC3E}">
        <p14:creationId xmlns:p14="http://schemas.microsoft.com/office/powerpoint/2010/main" val="1681519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62CC6-D69A-4944-92C8-3A2D98A50F6E}"/>
              </a:ext>
            </a:extLst>
          </p:cNvPr>
          <p:cNvSpPr>
            <a:spLocks noGrp="1"/>
          </p:cNvSpPr>
          <p:nvPr>
            <p:ph type="title"/>
          </p:nvPr>
        </p:nvSpPr>
        <p:spPr/>
        <p:txBody>
          <a:bodyPr/>
          <a:lstStyle/>
          <a:p>
            <a:pPr algn="ctr"/>
            <a:br>
              <a:rPr lang="en-US" dirty="0"/>
            </a:br>
            <a:r>
              <a:rPr lang="en-US" dirty="0">
                <a:solidFill>
                  <a:srgbClr val="002060"/>
                </a:solidFill>
              </a:rPr>
              <a:t>Before Drug Screen can be submitted</a:t>
            </a:r>
          </a:p>
        </p:txBody>
      </p:sp>
      <p:pic>
        <p:nvPicPr>
          <p:cNvPr id="4" name="Picture 3">
            <a:extLst>
              <a:ext uri="{FF2B5EF4-FFF2-40B4-BE49-F238E27FC236}">
                <a16:creationId xmlns:a16="http://schemas.microsoft.com/office/drawing/2014/main" id="{10065C36-2811-4C97-922C-4959E81B63AC}"/>
              </a:ext>
            </a:extLst>
          </p:cNvPr>
          <p:cNvPicPr>
            <a:picLocks noChangeAspect="1"/>
          </p:cNvPicPr>
          <p:nvPr/>
        </p:nvPicPr>
        <p:blipFill>
          <a:blip r:embed="rId2"/>
          <a:stretch>
            <a:fillRect/>
          </a:stretch>
        </p:blipFill>
        <p:spPr>
          <a:xfrm>
            <a:off x="170670" y="168295"/>
            <a:ext cx="3505504" cy="859611"/>
          </a:xfrm>
          <a:prstGeom prst="rect">
            <a:avLst/>
          </a:prstGeom>
        </p:spPr>
      </p:pic>
      <p:sp>
        <p:nvSpPr>
          <p:cNvPr id="8" name="Content Placeholder 7">
            <a:extLst>
              <a:ext uri="{FF2B5EF4-FFF2-40B4-BE49-F238E27FC236}">
                <a16:creationId xmlns:a16="http://schemas.microsoft.com/office/drawing/2014/main" id="{AB926CB8-1F9C-48D6-B8AB-3BA439EAE236}"/>
              </a:ext>
            </a:extLst>
          </p:cNvPr>
          <p:cNvSpPr>
            <a:spLocks noGrp="1"/>
          </p:cNvSpPr>
          <p:nvPr>
            <p:ph idx="1"/>
          </p:nvPr>
        </p:nvSpPr>
        <p:spPr/>
        <p:txBody>
          <a:bodyPr>
            <a:normAutofit fontScale="92500" lnSpcReduction="20000"/>
          </a:bodyPr>
          <a:lstStyle/>
          <a:p>
            <a:r>
              <a:rPr lang="en-US" dirty="0">
                <a:solidFill>
                  <a:srgbClr val="002060"/>
                </a:solidFill>
              </a:rPr>
              <a:t>Two Documents</a:t>
            </a:r>
          </a:p>
          <a:p>
            <a:pPr lvl="1">
              <a:buFont typeface="Courier New" panose="02070309020205020404" pitchFamily="49" charset="0"/>
              <a:buChar char="o"/>
            </a:pPr>
            <a:r>
              <a:rPr lang="en-US" dirty="0">
                <a:solidFill>
                  <a:srgbClr val="002060"/>
                </a:solidFill>
              </a:rPr>
              <a:t>	Agreement to Submit to an Alcohol and/or Drug Test and Authorization for the 	Release of Test Result</a:t>
            </a:r>
          </a:p>
          <a:p>
            <a:pPr lvl="1">
              <a:buFont typeface="Courier New" panose="02070309020205020404" pitchFamily="49" charset="0"/>
              <a:buChar char="o"/>
            </a:pPr>
            <a:r>
              <a:rPr lang="en-US" dirty="0">
                <a:solidFill>
                  <a:srgbClr val="002060"/>
                </a:solidFill>
              </a:rPr>
              <a:t>	LSUHSC New Orleans Campus Post Job Offer Drug Testing Instructions for Job 	Candidates and House Officers</a:t>
            </a:r>
          </a:p>
          <a:p>
            <a:pPr lvl="2">
              <a:buFont typeface="Courier New" panose="02070309020205020404" pitchFamily="49" charset="0"/>
              <a:buChar char="o"/>
            </a:pPr>
            <a:r>
              <a:rPr lang="en-US" dirty="0">
                <a:solidFill>
                  <a:srgbClr val="002060"/>
                </a:solidFill>
                <a:hlinkClick r:id="rId3">
                  <a:extLst>
                    <a:ext uri="{A12FA001-AC4F-418D-AE19-62706E023703}">
                      <ahyp:hlinkClr xmlns:ahyp="http://schemas.microsoft.com/office/drawing/2018/hyperlinkcolor" val="tx"/>
                    </a:ext>
                  </a:extLst>
                </a:hlinkClick>
              </a:rPr>
              <a:t>https://www.lsuhsc.edu/orgs/campushealth/drugtesting.aspx</a:t>
            </a:r>
            <a:r>
              <a:rPr lang="en-US" dirty="0">
                <a:solidFill>
                  <a:srgbClr val="002060"/>
                </a:solidFill>
              </a:rPr>
              <a:t>  </a:t>
            </a:r>
          </a:p>
          <a:p>
            <a:pPr marL="0" indent="0">
              <a:buNone/>
            </a:pPr>
            <a:endParaRPr lang="en-US" dirty="0">
              <a:solidFill>
                <a:srgbClr val="002060"/>
              </a:solidFill>
            </a:endParaRPr>
          </a:p>
          <a:p>
            <a:r>
              <a:rPr lang="en-US" dirty="0">
                <a:solidFill>
                  <a:srgbClr val="002060"/>
                </a:solidFill>
              </a:rPr>
              <a:t>The “agreement to submit to an alcohol and/or drug test and authorization for the release of test result” must be signed by the House Officer and returned </a:t>
            </a:r>
          </a:p>
          <a:p>
            <a:r>
              <a:rPr lang="en-US" dirty="0">
                <a:solidFill>
                  <a:srgbClr val="002060"/>
                </a:solidFill>
              </a:rPr>
              <a:t>The ““agreement to submit to an alcohol and/or drug test and authorization for the release of test result” must be placed in the House Officer file</a:t>
            </a:r>
          </a:p>
        </p:txBody>
      </p:sp>
    </p:spTree>
    <p:extLst>
      <p:ext uri="{BB962C8B-B14F-4D97-AF65-F5344CB8AC3E}">
        <p14:creationId xmlns:p14="http://schemas.microsoft.com/office/powerpoint/2010/main" val="2953930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065C36-2811-4C97-922C-4959E81B63AC}"/>
              </a:ext>
            </a:extLst>
          </p:cNvPr>
          <p:cNvPicPr>
            <a:picLocks noChangeAspect="1"/>
          </p:cNvPicPr>
          <p:nvPr/>
        </p:nvPicPr>
        <p:blipFill>
          <a:blip r:embed="rId2"/>
          <a:stretch>
            <a:fillRect/>
          </a:stretch>
        </p:blipFill>
        <p:spPr>
          <a:xfrm>
            <a:off x="170670" y="168295"/>
            <a:ext cx="3505504" cy="859611"/>
          </a:xfrm>
          <a:prstGeom prst="rect">
            <a:avLst/>
          </a:prstGeom>
        </p:spPr>
      </p:pic>
      <p:sp>
        <p:nvSpPr>
          <p:cNvPr id="8" name="Content Placeholder 7">
            <a:extLst>
              <a:ext uri="{FF2B5EF4-FFF2-40B4-BE49-F238E27FC236}">
                <a16:creationId xmlns:a16="http://schemas.microsoft.com/office/drawing/2014/main" id="{AB926CB8-1F9C-48D6-B8AB-3BA439EAE236}"/>
              </a:ext>
            </a:extLst>
          </p:cNvPr>
          <p:cNvSpPr>
            <a:spLocks noGrp="1"/>
          </p:cNvSpPr>
          <p:nvPr>
            <p:ph idx="1"/>
          </p:nvPr>
        </p:nvSpPr>
        <p:spPr/>
        <p:txBody>
          <a:bodyPr>
            <a:normAutofit/>
          </a:bodyPr>
          <a:lstStyle/>
          <a:p>
            <a:pPr marL="0" indent="0">
              <a:buNone/>
            </a:pPr>
            <a:endParaRPr lang="en-US" dirty="0"/>
          </a:p>
        </p:txBody>
      </p:sp>
      <p:graphicFrame>
        <p:nvGraphicFramePr>
          <p:cNvPr id="3" name="Object 2">
            <a:extLst>
              <a:ext uri="{FF2B5EF4-FFF2-40B4-BE49-F238E27FC236}">
                <a16:creationId xmlns:a16="http://schemas.microsoft.com/office/drawing/2014/main" id="{EC80E6FE-4B7F-4F00-A463-11E8123006D8}"/>
              </a:ext>
            </a:extLst>
          </p:cNvPr>
          <p:cNvGraphicFramePr>
            <a:graphicFrameLocks noChangeAspect="1"/>
          </p:cNvGraphicFramePr>
          <p:nvPr>
            <p:extLst>
              <p:ext uri="{D42A27DB-BD31-4B8C-83A1-F6EECF244321}">
                <p14:modId xmlns:p14="http://schemas.microsoft.com/office/powerpoint/2010/main" val="3717197933"/>
              </p:ext>
            </p:extLst>
          </p:nvPr>
        </p:nvGraphicFramePr>
        <p:xfrm>
          <a:off x="6553201" y="1105936"/>
          <a:ext cx="4257674" cy="5458845"/>
        </p:xfrm>
        <a:graphic>
          <a:graphicData uri="http://schemas.openxmlformats.org/presentationml/2006/ole">
            <mc:AlternateContent xmlns:mc="http://schemas.openxmlformats.org/markup-compatibility/2006">
              <mc:Choice xmlns:v="urn:schemas-microsoft-com:vml" Requires="v">
                <p:oleObj name="Document" r:id="rId3" imgW="7055619" imgH="9044934" progId="Word.Document.8">
                  <p:embed/>
                </p:oleObj>
              </mc:Choice>
              <mc:Fallback>
                <p:oleObj name="Document" r:id="rId3" imgW="7055619" imgH="9044934" progId="Word.Document.8">
                  <p:embed/>
                  <p:pic>
                    <p:nvPicPr>
                      <p:cNvPr id="0" name=""/>
                      <p:cNvPicPr/>
                      <p:nvPr/>
                    </p:nvPicPr>
                    <p:blipFill>
                      <a:blip r:embed="rId4"/>
                      <a:stretch>
                        <a:fillRect/>
                      </a:stretch>
                    </p:blipFill>
                    <p:spPr>
                      <a:xfrm>
                        <a:off x="6553201" y="1105936"/>
                        <a:ext cx="4257674" cy="5458845"/>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EFF60593-3E81-434F-BC94-A27B12CA350A}"/>
              </a:ext>
            </a:extLst>
          </p:cNvPr>
          <p:cNvGraphicFramePr>
            <a:graphicFrameLocks noChangeAspect="1"/>
          </p:cNvGraphicFramePr>
          <p:nvPr>
            <p:extLst>
              <p:ext uri="{D42A27DB-BD31-4B8C-83A1-F6EECF244321}">
                <p14:modId xmlns:p14="http://schemas.microsoft.com/office/powerpoint/2010/main" val="1653530279"/>
              </p:ext>
            </p:extLst>
          </p:nvPr>
        </p:nvGraphicFramePr>
        <p:xfrm>
          <a:off x="676275" y="1044854"/>
          <a:ext cx="4381500" cy="5670861"/>
        </p:xfrm>
        <a:graphic>
          <a:graphicData uri="http://schemas.openxmlformats.org/presentationml/2006/ole">
            <mc:AlternateContent xmlns:mc="http://schemas.openxmlformats.org/markup-compatibility/2006">
              <mc:Choice xmlns:v="urn:schemas-microsoft-com:vml" Requires="v">
                <p:oleObj name="Acrobat Document" r:id="rId5" imgW="5829252" imgH="7543510" progId="AcroExch.Document.11">
                  <p:embed/>
                </p:oleObj>
              </mc:Choice>
              <mc:Fallback>
                <p:oleObj name="Acrobat Document" r:id="rId5" imgW="5829252" imgH="7543510" progId="AcroExch.Document.11">
                  <p:embed/>
                  <p:pic>
                    <p:nvPicPr>
                      <p:cNvPr id="0" name=""/>
                      <p:cNvPicPr/>
                      <p:nvPr/>
                    </p:nvPicPr>
                    <p:blipFill>
                      <a:blip r:embed="rId6"/>
                      <a:stretch>
                        <a:fillRect/>
                      </a:stretch>
                    </p:blipFill>
                    <p:spPr>
                      <a:xfrm>
                        <a:off x="676275" y="1044854"/>
                        <a:ext cx="4381500" cy="5670861"/>
                      </a:xfrm>
                      <a:prstGeom prst="rect">
                        <a:avLst/>
                      </a:prstGeom>
                    </p:spPr>
                  </p:pic>
                </p:oleObj>
              </mc:Fallback>
            </mc:AlternateContent>
          </a:graphicData>
        </a:graphic>
      </p:graphicFrame>
    </p:spTree>
    <p:extLst>
      <p:ext uri="{BB962C8B-B14F-4D97-AF65-F5344CB8AC3E}">
        <p14:creationId xmlns:p14="http://schemas.microsoft.com/office/powerpoint/2010/main" val="3566519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065C36-2811-4C97-922C-4959E81B63AC}"/>
              </a:ext>
            </a:extLst>
          </p:cNvPr>
          <p:cNvPicPr>
            <a:picLocks noChangeAspect="1"/>
          </p:cNvPicPr>
          <p:nvPr/>
        </p:nvPicPr>
        <p:blipFill>
          <a:blip r:embed="rId2"/>
          <a:stretch>
            <a:fillRect/>
          </a:stretch>
        </p:blipFill>
        <p:spPr>
          <a:xfrm>
            <a:off x="170670" y="168295"/>
            <a:ext cx="3505504" cy="859611"/>
          </a:xfrm>
          <a:prstGeom prst="rect">
            <a:avLst/>
          </a:prstGeom>
        </p:spPr>
      </p:pic>
      <p:pic>
        <p:nvPicPr>
          <p:cNvPr id="18" name="Content Placeholder 17" descr="Graphical user interface, text&#10;&#10;Description automatically generated">
            <a:extLst>
              <a:ext uri="{FF2B5EF4-FFF2-40B4-BE49-F238E27FC236}">
                <a16:creationId xmlns:a16="http://schemas.microsoft.com/office/drawing/2014/main" id="{380A227E-269A-4A2C-8A38-AB08E4671B5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81149" y="353177"/>
            <a:ext cx="4402716" cy="6342897"/>
          </a:xfrm>
        </p:spPr>
      </p:pic>
      <p:sp>
        <p:nvSpPr>
          <p:cNvPr id="20" name="Arrow: Right 19">
            <a:extLst>
              <a:ext uri="{FF2B5EF4-FFF2-40B4-BE49-F238E27FC236}">
                <a16:creationId xmlns:a16="http://schemas.microsoft.com/office/drawing/2014/main" id="{A5ECA8A2-1E4F-4DC5-BC4A-A7DAD5693E62}"/>
              </a:ext>
            </a:extLst>
          </p:cNvPr>
          <p:cNvSpPr/>
          <p:nvPr/>
        </p:nvSpPr>
        <p:spPr>
          <a:xfrm>
            <a:off x="5200650" y="5638800"/>
            <a:ext cx="1104900" cy="44767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FA693E7D-291E-412E-91FE-AE8760DAE71A}"/>
              </a:ext>
            </a:extLst>
          </p:cNvPr>
          <p:cNvSpPr txBox="1"/>
          <p:nvPr/>
        </p:nvSpPr>
        <p:spPr>
          <a:xfrm>
            <a:off x="3314700" y="5400972"/>
            <a:ext cx="2380780" cy="923330"/>
          </a:xfrm>
          <a:prstGeom prst="rect">
            <a:avLst/>
          </a:prstGeom>
          <a:noFill/>
        </p:spPr>
        <p:txBody>
          <a:bodyPr wrap="none" rtlCol="0">
            <a:spAutoFit/>
          </a:bodyPr>
          <a:lstStyle/>
          <a:p>
            <a:pPr marL="285750" indent="-285750">
              <a:buFont typeface="Arial" panose="020B0604020202020204" pitchFamily="34" charset="0"/>
              <a:buChar char="•"/>
            </a:pPr>
            <a:r>
              <a:rPr lang="en-US" dirty="0">
                <a:solidFill>
                  <a:srgbClr val="002060"/>
                </a:solidFill>
              </a:rPr>
              <a:t>Forms</a:t>
            </a:r>
          </a:p>
          <a:p>
            <a:pPr marL="285750" indent="-285750">
              <a:buFont typeface="Arial" panose="020B0604020202020204" pitchFamily="34" charset="0"/>
              <a:buChar char="•"/>
            </a:pPr>
            <a:r>
              <a:rPr lang="en-US" dirty="0">
                <a:solidFill>
                  <a:srgbClr val="002060"/>
                </a:solidFill>
              </a:rPr>
              <a:t>Handbook</a:t>
            </a:r>
          </a:p>
          <a:p>
            <a:pPr marL="285750" indent="-285750">
              <a:buFont typeface="Arial" panose="020B0604020202020204" pitchFamily="34" charset="0"/>
              <a:buChar char="•"/>
            </a:pPr>
            <a:r>
              <a:rPr lang="en-US" dirty="0">
                <a:solidFill>
                  <a:srgbClr val="002060"/>
                </a:solidFill>
              </a:rPr>
              <a:t>Premier Biotech Site</a:t>
            </a:r>
          </a:p>
        </p:txBody>
      </p:sp>
    </p:spTree>
    <p:extLst>
      <p:ext uri="{BB962C8B-B14F-4D97-AF65-F5344CB8AC3E}">
        <p14:creationId xmlns:p14="http://schemas.microsoft.com/office/powerpoint/2010/main" val="2588156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065C36-2811-4C97-922C-4959E81B63AC}"/>
              </a:ext>
            </a:extLst>
          </p:cNvPr>
          <p:cNvPicPr>
            <a:picLocks noChangeAspect="1"/>
          </p:cNvPicPr>
          <p:nvPr/>
        </p:nvPicPr>
        <p:blipFill>
          <a:blip r:embed="rId2"/>
          <a:stretch>
            <a:fillRect/>
          </a:stretch>
        </p:blipFill>
        <p:spPr>
          <a:xfrm>
            <a:off x="170670" y="168295"/>
            <a:ext cx="3505504" cy="859611"/>
          </a:xfrm>
          <a:prstGeom prst="rect">
            <a:avLst/>
          </a:prstGeom>
        </p:spPr>
      </p:pic>
      <p:pic>
        <p:nvPicPr>
          <p:cNvPr id="11" name="Content Placeholder 10" descr="Graphical user interface, application&#10;&#10;Description automatically generated">
            <a:extLst>
              <a:ext uri="{FF2B5EF4-FFF2-40B4-BE49-F238E27FC236}">
                <a16:creationId xmlns:a16="http://schemas.microsoft.com/office/drawing/2014/main" id="{FD5B04B2-1F78-4052-AC4F-F3AC97A41AE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505139"/>
            <a:ext cx="6249180" cy="5011043"/>
          </a:xfrm>
        </p:spPr>
      </p:pic>
      <p:sp>
        <p:nvSpPr>
          <p:cNvPr id="12" name="TextBox 11">
            <a:extLst>
              <a:ext uri="{FF2B5EF4-FFF2-40B4-BE49-F238E27FC236}">
                <a16:creationId xmlns:a16="http://schemas.microsoft.com/office/drawing/2014/main" id="{2D61FF41-22E4-4887-9B2D-A56A8322E2E8}"/>
              </a:ext>
            </a:extLst>
          </p:cNvPr>
          <p:cNvSpPr txBox="1"/>
          <p:nvPr/>
        </p:nvSpPr>
        <p:spPr>
          <a:xfrm>
            <a:off x="6248400" y="2876550"/>
            <a:ext cx="5879495" cy="2031325"/>
          </a:xfrm>
          <a:prstGeom prst="rect">
            <a:avLst/>
          </a:prstGeom>
          <a:noFill/>
        </p:spPr>
        <p:txBody>
          <a:bodyPr wrap="none" rtlCol="0">
            <a:spAutoFit/>
          </a:bodyPr>
          <a:lstStyle/>
          <a:p>
            <a:pPr marL="285750" indent="-285750">
              <a:buFont typeface="Arial" panose="020B0604020202020204" pitchFamily="34" charset="0"/>
              <a:buChar char="•"/>
            </a:pPr>
            <a:r>
              <a:rPr lang="en-US" dirty="0">
                <a:solidFill>
                  <a:srgbClr val="002060"/>
                </a:solidFill>
              </a:rPr>
              <a:t>If you need access, email </a:t>
            </a:r>
            <a:r>
              <a:rPr lang="en-US" dirty="0">
                <a:solidFill>
                  <a:srgbClr val="002060"/>
                </a:solidFill>
                <a:hlinkClick r:id="rId4">
                  <a:extLst>
                    <a:ext uri="{A12FA001-AC4F-418D-AE19-62706E023703}">
                      <ahyp:hlinkClr xmlns:ahyp="http://schemas.microsoft.com/office/drawing/2018/hyperlinkcolor" val="tx"/>
                    </a:ext>
                  </a:extLst>
                </a:hlinkClick>
              </a:rPr>
              <a:t>Drugtesting@lsuhsc.edu</a:t>
            </a:r>
            <a:endParaRPr lang="en-US" dirty="0">
              <a:solidFill>
                <a:srgbClr val="002060"/>
              </a:solidFill>
            </a:endParaRPr>
          </a:p>
          <a:p>
            <a:pPr marL="285750" indent="-285750">
              <a:buFont typeface="Arial" panose="020B0604020202020204" pitchFamily="34" charset="0"/>
              <a:buChar char="•"/>
            </a:pPr>
            <a:r>
              <a:rPr lang="en-US" dirty="0">
                <a:solidFill>
                  <a:srgbClr val="002060"/>
                </a:solidFill>
              </a:rPr>
              <a:t>You will receive an email from </a:t>
            </a:r>
            <a:r>
              <a:rPr lang="en-US" b="1" dirty="0">
                <a:solidFill>
                  <a:srgbClr val="002060"/>
                </a:solidFill>
              </a:rPr>
              <a:t>premier biotech </a:t>
            </a:r>
            <a:r>
              <a:rPr lang="en-US" dirty="0">
                <a:solidFill>
                  <a:srgbClr val="002060"/>
                </a:solidFill>
              </a:rPr>
              <a:t>and you’ll </a:t>
            </a:r>
          </a:p>
          <a:p>
            <a:r>
              <a:rPr lang="en-US" dirty="0">
                <a:solidFill>
                  <a:srgbClr val="002060"/>
                </a:solidFill>
              </a:rPr>
              <a:t>	have 24 hours to access your account once </a:t>
            </a:r>
          </a:p>
          <a:p>
            <a:r>
              <a:rPr lang="en-US" dirty="0">
                <a:solidFill>
                  <a:srgbClr val="002060"/>
                </a:solidFill>
              </a:rPr>
              <a:t>	you receive the email </a:t>
            </a:r>
          </a:p>
          <a:p>
            <a:pPr marL="285750" indent="-285750">
              <a:buFont typeface="Arial" panose="020B0604020202020204" pitchFamily="34" charset="0"/>
              <a:buChar char="•"/>
            </a:pPr>
            <a:r>
              <a:rPr lang="en-US" dirty="0">
                <a:solidFill>
                  <a:srgbClr val="002060"/>
                </a:solidFill>
              </a:rPr>
              <a:t>Username is your lsuhsc.edu email</a:t>
            </a:r>
          </a:p>
          <a:p>
            <a:pPr marL="285750" indent="-285750">
              <a:buFont typeface="Arial" panose="020B0604020202020204" pitchFamily="34" charset="0"/>
              <a:buChar char="•"/>
            </a:pPr>
            <a:r>
              <a:rPr lang="en-US" dirty="0">
                <a:solidFill>
                  <a:srgbClr val="002060"/>
                </a:solidFill>
              </a:rPr>
              <a:t>Temp password will be provided</a:t>
            </a:r>
          </a:p>
          <a:p>
            <a:pPr marL="285750" indent="-285750">
              <a:buFont typeface="Arial" panose="020B0604020202020204" pitchFamily="34" charset="0"/>
              <a:buChar char="•"/>
            </a:pPr>
            <a:r>
              <a:rPr lang="en-US" dirty="0">
                <a:solidFill>
                  <a:srgbClr val="002060"/>
                </a:solidFill>
              </a:rPr>
              <a:t>You create your own password </a:t>
            </a:r>
          </a:p>
        </p:txBody>
      </p:sp>
    </p:spTree>
    <p:extLst>
      <p:ext uri="{BB962C8B-B14F-4D97-AF65-F5344CB8AC3E}">
        <p14:creationId xmlns:p14="http://schemas.microsoft.com/office/powerpoint/2010/main" val="31683074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487</TotalTime>
  <Words>707</Words>
  <Application>Microsoft Office PowerPoint</Application>
  <PresentationFormat>Widescreen</PresentationFormat>
  <Paragraphs>68</Paragraphs>
  <Slides>15</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15</vt:i4>
      </vt:variant>
    </vt:vector>
  </HeadingPairs>
  <TitlesOfParts>
    <vt:vector size="25" baseType="lpstr">
      <vt:lpstr>Arial</vt:lpstr>
      <vt:lpstr>Berlin Sans FB</vt:lpstr>
      <vt:lpstr>Berlin Sans FB Demi</vt:lpstr>
      <vt:lpstr>Calibri</vt:lpstr>
      <vt:lpstr>Calibri Light</vt:lpstr>
      <vt:lpstr>Courier New</vt:lpstr>
      <vt:lpstr>Teen</vt:lpstr>
      <vt:lpstr>Office Theme</vt:lpstr>
      <vt:lpstr>Document</vt:lpstr>
      <vt:lpstr>Acrobat Document</vt:lpstr>
      <vt:lpstr>Post Job Offer Drug Testing </vt:lpstr>
      <vt:lpstr> Substance Abuse and Drug Free Workplace Policy - CM-38</vt:lpstr>
      <vt:lpstr> Substance Abuse and Drug Free Workplace Policy - CM-38</vt:lpstr>
      <vt:lpstr>Pre-Employment  Drug Testing / Post Job Offer</vt:lpstr>
      <vt:lpstr> Post Job Offer Drug Panel </vt:lpstr>
      <vt:lpstr> Before Drug Screen can be submitted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Challenging the Results of a Drug Test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Raymond, Noelle K.</dc:creator>
  <cp:lastModifiedBy>Blakemore, Sara B.</cp:lastModifiedBy>
  <cp:revision>9</cp:revision>
  <dcterms:created xsi:type="dcterms:W3CDTF">2022-01-10T18:55:01Z</dcterms:created>
  <dcterms:modified xsi:type="dcterms:W3CDTF">2023-03-21T18:01:12Z</dcterms:modified>
</cp:coreProperties>
</file>