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9.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78" r:id="rId2"/>
    <p:sldId id="279" r:id="rId3"/>
    <p:sldId id="284" r:id="rId4"/>
    <p:sldId id="283" r:id="rId5"/>
    <p:sldId id="282" r:id="rId6"/>
    <p:sldId id="281" r:id="rId7"/>
    <p:sldId id="285" r:id="rId8"/>
    <p:sldId id="286" r:id="rId9"/>
    <p:sldId id="280" r:id="rId10"/>
    <p:sldId id="290" r:id="rId11"/>
    <p:sldId id="289" r:id="rId12"/>
    <p:sldId id="288" r:id="rId13"/>
    <p:sldId id="287" r:id="rId14"/>
    <p:sldId id="291" r:id="rId15"/>
    <p:sldId id="292" r:id="rId16"/>
    <p:sldId id="293" r:id="rId17"/>
    <p:sldId id="295" r:id="rId1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E535B0CE-0BC6-47DB-8756-619BDBD027CE}" type="datetimeFigureOut">
              <a:rPr lang="en-US" smtClean="0"/>
              <a:t>3/26/2024</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607E3BB2-62FD-43C4-99CA-9BD7D4ADC24A}" type="slidenum">
              <a:rPr lang="en-US" smtClean="0"/>
              <a:t>‹#›</a:t>
            </a:fld>
            <a:endParaRPr lang="en-US" dirty="0"/>
          </a:p>
        </p:txBody>
      </p:sp>
    </p:spTree>
    <p:extLst>
      <p:ext uri="{BB962C8B-B14F-4D97-AF65-F5344CB8AC3E}">
        <p14:creationId xmlns:p14="http://schemas.microsoft.com/office/powerpoint/2010/main" val="2818846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3/26/2024</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3/26/2024</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mailto:Drugtesting@lsuhsc.edu"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Drugtesting@lsuhsc.edu" TargetMode="External"/><Relationship Id="rId2" Type="http://schemas.openxmlformats.org/officeDocument/2006/relationships/hyperlink" Target="https://www.i3screen.net/logi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lsuhsc.edu/orgs/campushealth/drugtesting.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sp>
        <p:nvSpPr>
          <p:cNvPr id="7" name="Rectangle 4">
            <a:extLst>
              <a:ext uri="{FF2B5EF4-FFF2-40B4-BE49-F238E27FC236}">
                <a16:creationId xmlns:a16="http://schemas.microsoft.com/office/drawing/2014/main" id="{98AF1418-3258-A649-A140-894837E732BE}"/>
              </a:ext>
            </a:extLst>
          </p:cNvPr>
          <p:cNvSpPr txBox="1">
            <a:spLocks noChangeArrowheads="1"/>
          </p:cNvSpPr>
          <p:nvPr/>
        </p:nvSpPr>
        <p:spPr>
          <a:xfrm>
            <a:off x="457200" y="1198841"/>
            <a:ext cx="8382000" cy="192858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461D7C"/>
                </a:solidFill>
                <a:latin typeface="Berlin Sans FB Demi" panose="020E0802020502020306" pitchFamily="34" charset="0"/>
              </a:rPr>
              <a:t>Post Job Offer Drug Testing </a:t>
            </a:r>
          </a:p>
        </p:txBody>
      </p:sp>
      <p:sp>
        <p:nvSpPr>
          <p:cNvPr id="8" name="TextBox 7">
            <a:extLst>
              <a:ext uri="{FF2B5EF4-FFF2-40B4-BE49-F238E27FC236}">
                <a16:creationId xmlns:a16="http://schemas.microsoft.com/office/drawing/2014/main" id="{2E3FC776-B3F1-9583-8B68-099CFDF41B0D}"/>
              </a:ext>
            </a:extLst>
          </p:cNvPr>
          <p:cNvSpPr txBox="1"/>
          <p:nvPr/>
        </p:nvSpPr>
        <p:spPr>
          <a:xfrm>
            <a:off x="952500" y="2743200"/>
            <a:ext cx="7238999" cy="3016210"/>
          </a:xfrm>
          <a:prstGeom prst="rect">
            <a:avLst/>
          </a:prstGeom>
          <a:noFill/>
        </p:spPr>
        <p:txBody>
          <a:bodyPr wrap="square" rtlCol="0">
            <a:spAutoFit/>
          </a:bodyPr>
          <a:lstStyle/>
          <a:p>
            <a:pPr algn="ctr">
              <a:spcBef>
                <a:spcPts val="600"/>
              </a:spcBef>
              <a:buClr>
                <a:srgbClr val="44546A"/>
              </a:buClr>
              <a:buSzPct val="73000"/>
              <a:defRPr/>
            </a:pPr>
            <a:r>
              <a:rPr lang="en-US" sz="3600" dirty="0">
                <a:solidFill>
                  <a:srgbClr val="461D7C"/>
                </a:solidFill>
                <a:latin typeface="Berlin Sans FB" panose="020E0602020502020306" pitchFamily="34" charset="0"/>
              </a:rPr>
              <a:t>Drug Testing Office</a:t>
            </a:r>
          </a:p>
          <a:p>
            <a:pPr algn="ctr">
              <a:spcBef>
                <a:spcPts val="600"/>
              </a:spcBef>
              <a:buClr>
                <a:srgbClr val="44546A"/>
              </a:buClr>
              <a:buSzPct val="73000"/>
              <a:defRPr/>
            </a:pPr>
            <a:r>
              <a:rPr lang="en-US" sz="3600" dirty="0">
                <a:solidFill>
                  <a:srgbClr val="461D7C"/>
                </a:solidFill>
                <a:latin typeface="Berlin Sans FB" panose="020E0602020502020306" pitchFamily="34" charset="0"/>
              </a:rPr>
              <a:t>(504) 568-8888  </a:t>
            </a:r>
            <a:r>
              <a:rPr lang="en-US" sz="3600" dirty="0">
                <a:solidFill>
                  <a:srgbClr val="461D7C"/>
                </a:solidFill>
                <a:latin typeface="Teen"/>
              </a:rPr>
              <a:t> </a:t>
            </a:r>
            <a:r>
              <a:rPr lang="en-US" sz="3600" b="1" dirty="0">
                <a:solidFill>
                  <a:srgbClr val="461D7C"/>
                </a:solidFill>
                <a:latin typeface="Teen"/>
              </a:rPr>
              <a:t>drugtesting</a:t>
            </a:r>
            <a:r>
              <a:rPr lang="en-US" sz="3600" dirty="0">
                <a:solidFill>
                  <a:srgbClr val="461D7C"/>
                </a:solidFill>
                <a:latin typeface="Berlin Sans FB" panose="020E0602020502020306" pitchFamily="34" charset="0"/>
              </a:rPr>
              <a:t>@lsuhsc.edu</a:t>
            </a:r>
            <a:br>
              <a:rPr lang="en-US" sz="3600" dirty="0">
                <a:solidFill>
                  <a:srgbClr val="461D7C"/>
                </a:solidFill>
                <a:latin typeface="Berlin Sans FB" panose="020E0602020502020306" pitchFamily="34" charset="0"/>
              </a:rPr>
            </a:br>
            <a:r>
              <a:rPr lang="en-US" sz="3600" dirty="0">
                <a:solidFill>
                  <a:srgbClr val="461D7C"/>
                </a:solidFill>
                <a:latin typeface="Berlin Sans FB" panose="020E0602020502020306" pitchFamily="34" charset="0"/>
              </a:rPr>
              <a:t>HDC</a:t>
            </a:r>
          </a:p>
          <a:p>
            <a:pPr algn="ctr">
              <a:spcBef>
                <a:spcPts val="600"/>
              </a:spcBef>
              <a:buClr>
                <a:srgbClr val="44546A"/>
              </a:buClr>
              <a:buSzPct val="73000"/>
              <a:defRPr/>
            </a:pPr>
            <a:r>
              <a:rPr lang="en-US" sz="3600" dirty="0">
                <a:solidFill>
                  <a:srgbClr val="461D7C"/>
                </a:solidFill>
                <a:latin typeface="Berlin Sans FB" panose="020E0602020502020306" pitchFamily="34" charset="0"/>
              </a:rPr>
              <a:t>411 S. </a:t>
            </a:r>
            <a:r>
              <a:rPr lang="en-US" sz="3600" dirty="0" err="1">
                <a:solidFill>
                  <a:srgbClr val="461D7C"/>
                </a:solidFill>
                <a:latin typeface="Berlin Sans FB" panose="020E0602020502020306" pitchFamily="34" charset="0"/>
              </a:rPr>
              <a:t>Prieur</a:t>
            </a:r>
            <a:r>
              <a:rPr lang="en-US" sz="3600" dirty="0">
                <a:solidFill>
                  <a:srgbClr val="461D7C"/>
                </a:solidFill>
                <a:latin typeface="Berlin Sans FB" panose="020E0602020502020306" pitchFamily="34" charset="0"/>
              </a:rPr>
              <a:t>, Suite 233</a:t>
            </a:r>
          </a:p>
        </p:txBody>
      </p:sp>
    </p:spTree>
    <p:extLst>
      <p:ext uri="{BB962C8B-B14F-4D97-AF65-F5344CB8AC3E}">
        <p14:creationId xmlns:p14="http://schemas.microsoft.com/office/powerpoint/2010/main" val="3624920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sp>
        <p:nvSpPr>
          <p:cNvPr id="8" name="TextBox 7">
            <a:extLst>
              <a:ext uri="{FF2B5EF4-FFF2-40B4-BE49-F238E27FC236}">
                <a16:creationId xmlns:a16="http://schemas.microsoft.com/office/drawing/2014/main" id="{78119C33-885F-6522-BB05-BB149BFF643B}"/>
              </a:ext>
            </a:extLst>
          </p:cNvPr>
          <p:cNvSpPr txBox="1"/>
          <p:nvPr/>
        </p:nvSpPr>
        <p:spPr>
          <a:xfrm>
            <a:off x="145743" y="1905000"/>
            <a:ext cx="2380780" cy="923330"/>
          </a:xfrm>
          <a:prstGeom prst="rect">
            <a:avLst/>
          </a:prstGeom>
          <a:noFill/>
        </p:spPr>
        <p:txBody>
          <a:bodyPr wrap="non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2060"/>
                </a:solidFill>
                <a:effectLst/>
                <a:uLnTx/>
                <a:uFillTx/>
              </a:rPr>
              <a:t>Forms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2060"/>
                </a:solidFill>
                <a:effectLst/>
                <a:uLnTx/>
                <a:uFillTx/>
              </a:rPr>
              <a:t>Handbook</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002060"/>
                </a:solidFill>
                <a:effectLst/>
                <a:uLnTx/>
                <a:uFillTx/>
              </a:rPr>
              <a:t>Premier Biotech Site</a:t>
            </a:r>
          </a:p>
        </p:txBody>
      </p:sp>
      <p:pic>
        <p:nvPicPr>
          <p:cNvPr id="5" name="Picture 4" descr="A close up of a word&#10;&#10;Description automatically generated">
            <a:extLst>
              <a:ext uri="{FF2B5EF4-FFF2-40B4-BE49-F238E27FC236}">
                <a16:creationId xmlns:a16="http://schemas.microsoft.com/office/drawing/2014/main" id="{0451FF91-D81D-A35E-A792-1FD1800CA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060" y="1393282"/>
            <a:ext cx="2942493" cy="304800"/>
          </a:xfrm>
          <a:prstGeom prst="rect">
            <a:avLst/>
          </a:prstGeom>
        </p:spPr>
      </p:pic>
      <p:pic>
        <p:nvPicPr>
          <p:cNvPr id="9" name="Picture 8" descr="A collage of several images of people&#10;&#10;Description automatically generated">
            <a:extLst>
              <a:ext uri="{FF2B5EF4-FFF2-40B4-BE49-F238E27FC236}">
                <a16:creationId xmlns:a16="http://schemas.microsoft.com/office/drawing/2014/main" id="{F384A8A3-74B0-E35C-4132-82EF28115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718" y="1698082"/>
            <a:ext cx="3756740" cy="3320308"/>
          </a:xfrm>
          <a:prstGeom prst="rect">
            <a:avLst/>
          </a:prstGeom>
        </p:spPr>
      </p:pic>
      <p:pic>
        <p:nvPicPr>
          <p:cNvPr id="11" name="Picture 10" descr="A close-up of a book&#10;&#10;Description automatically generated">
            <a:extLst>
              <a:ext uri="{FF2B5EF4-FFF2-40B4-BE49-F238E27FC236}">
                <a16:creationId xmlns:a16="http://schemas.microsoft.com/office/drawing/2014/main" id="{C64139A9-E394-0B06-D4B9-F98E03C7D7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7664" y="5018390"/>
            <a:ext cx="3570905" cy="1687209"/>
          </a:xfrm>
          <a:prstGeom prst="rect">
            <a:avLst/>
          </a:prstGeom>
        </p:spPr>
      </p:pic>
      <p:sp>
        <p:nvSpPr>
          <p:cNvPr id="12" name="Arrow: Right 11">
            <a:extLst>
              <a:ext uri="{FF2B5EF4-FFF2-40B4-BE49-F238E27FC236}">
                <a16:creationId xmlns:a16="http://schemas.microsoft.com/office/drawing/2014/main" id="{B24C1172-DA55-C3B1-1A31-82A95EA2F637}"/>
              </a:ext>
            </a:extLst>
          </p:cNvPr>
          <p:cNvSpPr/>
          <p:nvPr/>
        </p:nvSpPr>
        <p:spPr>
          <a:xfrm>
            <a:off x="1905000" y="5661436"/>
            <a:ext cx="559266" cy="401116"/>
          </a:xfrm>
          <a:prstGeom prst="rightArrow">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3" name="Arrow: Left 12">
            <a:extLst>
              <a:ext uri="{FF2B5EF4-FFF2-40B4-BE49-F238E27FC236}">
                <a16:creationId xmlns:a16="http://schemas.microsoft.com/office/drawing/2014/main" id="{13B6DF11-5DFF-84A7-38EF-480145D97A74}"/>
              </a:ext>
            </a:extLst>
          </p:cNvPr>
          <p:cNvSpPr/>
          <p:nvPr/>
        </p:nvSpPr>
        <p:spPr>
          <a:xfrm>
            <a:off x="6360116" y="3962400"/>
            <a:ext cx="650284" cy="5038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0956C841-29CF-A5AB-9F64-5A408E25F5FA}"/>
              </a:ext>
            </a:extLst>
          </p:cNvPr>
          <p:cNvSpPr/>
          <p:nvPr/>
        </p:nvSpPr>
        <p:spPr>
          <a:xfrm>
            <a:off x="6360116" y="5610058"/>
            <a:ext cx="650284" cy="503871"/>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461D7C"/>
              </a:solidFill>
            </a:endParaRPr>
          </a:p>
        </p:txBody>
      </p:sp>
      <p:sp>
        <p:nvSpPr>
          <p:cNvPr id="15" name="TextBox 14">
            <a:extLst>
              <a:ext uri="{FF2B5EF4-FFF2-40B4-BE49-F238E27FC236}">
                <a16:creationId xmlns:a16="http://schemas.microsoft.com/office/drawing/2014/main" id="{63F58730-8561-82CC-64B7-C2BB4B606FBD}"/>
              </a:ext>
            </a:extLst>
          </p:cNvPr>
          <p:cNvSpPr txBox="1"/>
          <p:nvPr/>
        </p:nvSpPr>
        <p:spPr>
          <a:xfrm>
            <a:off x="7239000" y="3810000"/>
            <a:ext cx="1600200" cy="369332"/>
          </a:xfrm>
          <a:prstGeom prst="rect">
            <a:avLst/>
          </a:prstGeom>
          <a:noFill/>
        </p:spPr>
        <p:txBody>
          <a:bodyPr wrap="square" rtlCol="0">
            <a:spAutoFit/>
          </a:bodyPr>
          <a:lstStyle/>
          <a:p>
            <a:r>
              <a:rPr lang="en-US" dirty="0">
                <a:solidFill>
                  <a:srgbClr val="461D7C"/>
                </a:solidFill>
              </a:rPr>
              <a:t>Instructions</a:t>
            </a:r>
          </a:p>
        </p:txBody>
      </p:sp>
      <p:sp>
        <p:nvSpPr>
          <p:cNvPr id="17" name="TextBox 16">
            <a:extLst>
              <a:ext uri="{FF2B5EF4-FFF2-40B4-BE49-F238E27FC236}">
                <a16:creationId xmlns:a16="http://schemas.microsoft.com/office/drawing/2014/main" id="{62F170E5-3518-DE8F-2DB7-7F4CC5227E90}"/>
              </a:ext>
            </a:extLst>
          </p:cNvPr>
          <p:cNvSpPr txBox="1"/>
          <p:nvPr/>
        </p:nvSpPr>
        <p:spPr>
          <a:xfrm>
            <a:off x="7239000" y="5400328"/>
            <a:ext cx="1600200" cy="923330"/>
          </a:xfrm>
          <a:prstGeom prst="rect">
            <a:avLst/>
          </a:prstGeom>
          <a:noFill/>
        </p:spPr>
        <p:txBody>
          <a:bodyPr wrap="square" rtlCol="0">
            <a:spAutoFit/>
          </a:bodyPr>
          <a:lstStyle/>
          <a:p>
            <a:r>
              <a:rPr lang="en-US" dirty="0">
                <a:solidFill>
                  <a:srgbClr val="461D7C"/>
                </a:solidFill>
              </a:rPr>
              <a:t>Handbook</a:t>
            </a:r>
          </a:p>
          <a:p>
            <a:r>
              <a:rPr lang="en-US" dirty="0">
                <a:solidFill>
                  <a:srgbClr val="461D7C"/>
                </a:solidFill>
              </a:rPr>
              <a:t>&amp;</a:t>
            </a:r>
          </a:p>
          <a:p>
            <a:r>
              <a:rPr lang="en-US" dirty="0">
                <a:solidFill>
                  <a:srgbClr val="461D7C"/>
                </a:solidFill>
              </a:rPr>
              <a:t>I3screen </a:t>
            </a:r>
          </a:p>
        </p:txBody>
      </p:sp>
      <p:sp>
        <p:nvSpPr>
          <p:cNvPr id="18" name="TextBox 17">
            <a:extLst>
              <a:ext uri="{FF2B5EF4-FFF2-40B4-BE49-F238E27FC236}">
                <a16:creationId xmlns:a16="http://schemas.microsoft.com/office/drawing/2014/main" id="{DEF17E39-4B2B-75CA-C59E-9BC4B72D5904}"/>
              </a:ext>
            </a:extLst>
          </p:cNvPr>
          <p:cNvSpPr txBox="1"/>
          <p:nvPr/>
        </p:nvSpPr>
        <p:spPr>
          <a:xfrm>
            <a:off x="112452" y="5648543"/>
            <a:ext cx="1981200" cy="369332"/>
          </a:xfrm>
          <a:prstGeom prst="rect">
            <a:avLst/>
          </a:prstGeom>
          <a:noFill/>
        </p:spPr>
        <p:txBody>
          <a:bodyPr wrap="square" rtlCol="0">
            <a:spAutoFit/>
          </a:bodyPr>
          <a:lstStyle/>
          <a:p>
            <a:r>
              <a:rPr lang="en-US" dirty="0">
                <a:solidFill>
                  <a:srgbClr val="461D7C"/>
                </a:solidFill>
              </a:rPr>
              <a:t>Agreement form</a:t>
            </a:r>
          </a:p>
        </p:txBody>
      </p:sp>
    </p:spTree>
    <p:extLst>
      <p:ext uri="{BB962C8B-B14F-4D97-AF65-F5344CB8AC3E}">
        <p14:creationId xmlns:p14="http://schemas.microsoft.com/office/powerpoint/2010/main" val="2932744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pic>
        <p:nvPicPr>
          <p:cNvPr id="6" name="Content Placeholder 10" descr="Graphical user interface, application&#10;&#10;Description automatically generated">
            <a:extLst>
              <a:ext uri="{FF2B5EF4-FFF2-40B4-BE49-F238E27FC236}">
                <a16:creationId xmlns:a16="http://schemas.microsoft.com/office/drawing/2014/main" id="{0AACC73E-D795-78B4-F05C-0DDC0ECF88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5139"/>
            <a:ext cx="6249180" cy="5011043"/>
          </a:xfrm>
          <a:prstGeom prst="rect">
            <a:avLst/>
          </a:prstGeom>
        </p:spPr>
      </p:pic>
      <p:sp>
        <p:nvSpPr>
          <p:cNvPr id="7" name="TextBox 6">
            <a:extLst>
              <a:ext uri="{FF2B5EF4-FFF2-40B4-BE49-F238E27FC236}">
                <a16:creationId xmlns:a16="http://schemas.microsoft.com/office/drawing/2014/main" id="{3970D262-28CE-DB03-53F5-D940C947C685}"/>
              </a:ext>
            </a:extLst>
          </p:cNvPr>
          <p:cNvSpPr txBox="1"/>
          <p:nvPr/>
        </p:nvSpPr>
        <p:spPr>
          <a:xfrm>
            <a:off x="4800600" y="1905000"/>
            <a:ext cx="4038600" cy="3693319"/>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461D7C"/>
                </a:solidFill>
                <a:effectLst/>
                <a:uLnTx/>
                <a:uFillTx/>
              </a:rPr>
              <a:t>If you need access, email </a:t>
            </a:r>
            <a:r>
              <a:rPr kumimoji="0" lang="en-US" sz="1800" b="0" i="0" u="none" strike="noStrike" kern="0" cap="none" spc="0" normalizeH="0" baseline="0" noProof="0" dirty="0">
                <a:ln>
                  <a:noFill/>
                </a:ln>
                <a:solidFill>
                  <a:srgbClr val="461D7C"/>
                </a:solidFill>
                <a:effectLst/>
                <a:uLnTx/>
                <a:uFillTx/>
                <a:hlinkClick r:id="rId3">
                  <a:extLst>
                    <a:ext uri="{A12FA001-AC4F-418D-AE19-62706E023703}">
                      <ahyp:hlinkClr xmlns:ahyp="http://schemas.microsoft.com/office/drawing/2018/hyperlinkcolor" val="tx"/>
                    </a:ext>
                  </a:extLst>
                </a:hlinkClick>
              </a:rPr>
              <a:t>Drugtesting@lsuhsc.edu</a:t>
            </a:r>
            <a:endParaRPr kumimoji="0" lang="en-US" sz="1800" b="0" i="0" u="none" strike="noStrike" kern="0" cap="none" spc="0" normalizeH="0" baseline="0" noProof="0" dirty="0">
              <a:ln>
                <a:noFill/>
              </a:ln>
              <a:solidFill>
                <a:srgbClr val="461D7C"/>
              </a:solidFill>
              <a:effectLst/>
              <a:uLnTx/>
              <a:uFillTx/>
            </a:endParaRPr>
          </a:p>
          <a:p>
            <a:pPr marR="0" lvl="0" defTabSz="914400"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srgbClr val="461D7C"/>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461D7C"/>
                </a:solidFill>
                <a:effectLst/>
                <a:uLnTx/>
                <a:uFillTx/>
              </a:rPr>
              <a:t>You will receive an email from </a:t>
            </a:r>
            <a:r>
              <a:rPr kumimoji="0" lang="en-US" sz="1800" b="1" i="0" u="none" strike="noStrike" kern="0" cap="none" spc="0" normalizeH="0" baseline="0" noProof="0" dirty="0">
                <a:ln>
                  <a:noFill/>
                </a:ln>
                <a:solidFill>
                  <a:srgbClr val="461D7C"/>
                </a:solidFill>
                <a:effectLst/>
                <a:uLnTx/>
                <a:uFillTx/>
              </a:rPr>
              <a:t>premier biotech </a:t>
            </a:r>
            <a:r>
              <a:rPr kumimoji="0" lang="en-US" sz="1800" b="0" i="0" u="none" strike="noStrike" kern="0" cap="none" spc="0" normalizeH="0" baseline="0" noProof="0" dirty="0">
                <a:ln>
                  <a:noFill/>
                </a:ln>
                <a:solidFill>
                  <a:srgbClr val="461D7C"/>
                </a:solidFill>
                <a:effectLst/>
                <a:uLnTx/>
                <a:uFillTx/>
              </a:rPr>
              <a:t>and you’ll have 24 hours to access your account</a:t>
            </a:r>
            <a:endParaRPr lang="en-US" kern="0" dirty="0">
              <a:solidFill>
                <a:srgbClr val="461D7C"/>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461D7C"/>
                </a:solidFill>
                <a:effectLst/>
                <a:uLnTx/>
                <a:uFillTx/>
              </a:rPr>
              <a:t>     once you receive the email </a:t>
            </a:r>
            <a:endParaRPr lang="en-US" kern="0" dirty="0">
              <a:solidFill>
                <a:srgbClr val="461D7C"/>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461D7C"/>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461D7C"/>
                </a:solidFill>
                <a:effectLst/>
                <a:uLnTx/>
                <a:uFillTx/>
              </a:rPr>
              <a:t>Username is your lsuhsc.edu email</a:t>
            </a:r>
          </a:p>
          <a:p>
            <a:pPr marR="0" lvl="0" defTabSz="914400"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srgbClr val="461D7C"/>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461D7C"/>
                </a:solidFill>
                <a:effectLst/>
                <a:uLnTx/>
                <a:uFillTx/>
              </a:rPr>
              <a:t>Temp password will be provided</a:t>
            </a:r>
          </a:p>
          <a:p>
            <a:pPr marR="0" lvl="0" defTabSz="914400" eaLnBrk="1" fontAlgn="auto" latinLnBrk="0" hangingPunct="1">
              <a:lnSpc>
                <a:spcPct val="100000"/>
              </a:lnSpc>
              <a:spcBef>
                <a:spcPts val="0"/>
              </a:spcBef>
              <a:spcAft>
                <a:spcPts val="0"/>
              </a:spcAft>
              <a:buClrTx/>
              <a:buSzTx/>
              <a:tabLst/>
              <a:defRPr/>
            </a:pPr>
            <a:endParaRPr kumimoji="0" lang="en-US" sz="1800" b="0" i="0" u="none" strike="noStrike" kern="0" cap="none" spc="0" normalizeH="0" baseline="0" noProof="0" dirty="0">
              <a:ln>
                <a:noFill/>
              </a:ln>
              <a:solidFill>
                <a:srgbClr val="461D7C"/>
              </a:solidFill>
              <a:effectLst/>
              <a:uLnTx/>
              <a:uFillTx/>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rgbClr val="461D7C"/>
                </a:solidFill>
                <a:effectLst/>
                <a:uLnTx/>
                <a:uFillTx/>
              </a:rPr>
              <a:t>You create your own password </a:t>
            </a:r>
          </a:p>
        </p:txBody>
      </p:sp>
    </p:spTree>
    <p:extLst>
      <p:ext uri="{BB962C8B-B14F-4D97-AF65-F5344CB8AC3E}">
        <p14:creationId xmlns:p14="http://schemas.microsoft.com/office/powerpoint/2010/main" val="868094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pic>
        <p:nvPicPr>
          <p:cNvPr id="6" name="Content Placeholder 12" descr="A screenshot of a computer&#10;&#10;Description automatically generated">
            <a:extLst>
              <a:ext uri="{FF2B5EF4-FFF2-40B4-BE49-F238E27FC236}">
                <a16:creationId xmlns:a16="http://schemas.microsoft.com/office/drawing/2014/main" id="{F0F908D5-97DA-E865-F55E-4DFF6D3711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71" y="1343986"/>
            <a:ext cx="5510227" cy="4170028"/>
          </a:xfrm>
          <a:prstGeom prst="rect">
            <a:avLst/>
          </a:prstGeom>
        </p:spPr>
      </p:pic>
      <p:sp>
        <p:nvSpPr>
          <p:cNvPr id="7" name="Arrow: Left 6">
            <a:extLst>
              <a:ext uri="{FF2B5EF4-FFF2-40B4-BE49-F238E27FC236}">
                <a16:creationId xmlns:a16="http://schemas.microsoft.com/office/drawing/2014/main" id="{90A9D921-1598-871E-C2FD-35B5E380D927}"/>
              </a:ext>
            </a:extLst>
          </p:cNvPr>
          <p:cNvSpPr/>
          <p:nvPr/>
        </p:nvSpPr>
        <p:spPr>
          <a:xfrm>
            <a:off x="1295400" y="1524000"/>
            <a:ext cx="1065402" cy="520117"/>
          </a:xfrm>
          <a:prstGeom prst="leftArrow">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A screenshot of a computer&#10;&#10;Description automatically generated">
            <a:extLst>
              <a:ext uri="{FF2B5EF4-FFF2-40B4-BE49-F238E27FC236}">
                <a16:creationId xmlns:a16="http://schemas.microsoft.com/office/drawing/2014/main" id="{5EE99956-B052-B1AA-8698-590D0A8E81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4898" y="2667000"/>
            <a:ext cx="3454730" cy="2513265"/>
          </a:xfrm>
          <a:prstGeom prst="rect">
            <a:avLst/>
          </a:prstGeom>
        </p:spPr>
      </p:pic>
      <p:pic>
        <p:nvPicPr>
          <p:cNvPr id="9" name="Picture 8" descr="A close up of a sign&#10;&#10;Description automatically generated">
            <a:extLst>
              <a:ext uri="{FF2B5EF4-FFF2-40B4-BE49-F238E27FC236}">
                <a16:creationId xmlns:a16="http://schemas.microsoft.com/office/drawing/2014/main" id="{0D9EB4D3-00C5-5B21-3B90-0AF15C4A5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5994127"/>
            <a:ext cx="1619476" cy="523948"/>
          </a:xfrm>
          <a:prstGeom prst="rect">
            <a:avLst/>
          </a:prstGeom>
        </p:spPr>
      </p:pic>
    </p:spTree>
    <p:extLst>
      <p:ext uri="{BB962C8B-B14F-4D97-AF65-F5344CB8AC3E}">
        <p14:creationId xmlns:p14="http://schemas.microsoft.com/office/powerpoint/2010/main" val="1972535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pic>
        <p:nvPicPr>
          <p:cNvPr id="3" name="Content Placeholder 17" descr="A screenshot of a computer&#10;&#10;Description automatically generated">
            <a:extLst>
              <a:ext uri="{FF2B5EF4-FFF2-40B4-BE49-F238E27FC236}">
                <a16:creationId xmlns:a16="http://schemas.microsoft.com/office/drawing/2014/main" id="{A7E0BD1A-9AF7-E0F1-E366-1DA897903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6" y="2362200"/>
            <a:ext cx="6095999" cy="2895354"/>
          </a:xfrm>
          <a:prstGeom prst="rect">
            <a:avLst/>
          </a:prstGeom>
        </p:spPr>
      </p:pic>
      <p:pic>
        <p:nvPicPr>
          <p:cNvPr id="5" name="Picture 4" descr="A screenshot of a computer screen&#10;&#10;Description automatically generated">
            <a:extLst>
              <a:ext uri="{FF2B5EF4-FFF2-40B4-BE49-F238E27FC236}">
                <a16:creationId xmlns:a16="http://schemas.microsoft.com/office/drawing/2014/main" id="{BA3A4A25-C2BF-35D7-C8C7-4312CC04D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2772" y="2590800"/>
            <a:ext cx="2691046" cy="2560483"/>
          </a:xfrm>
          <a:prstGeom prst="rect">
            <a:avLst/>
          </a:prstGeom>
        </p:spPr>
      </p:pic>
      <p:pic>
        <p:nvPicPr>
          <p:cNvPr id="8" name="Picture 7" descr="A close up of a sign&#10;&#10;Description automatically generated">
            <a:extLst>
              <a:ext uri="{FF2B5EF4-FFF2-40B4-BE49-F238E27FC236}">
                <a16:creationId xmlns:a16="http://schemas.microsoft.com/office/drawing/2014/main" id="{E65729C0-D3E3-1DE5-C443-ACE1740766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6019800"/>
            <a:ext cx="1619476" cy="523948"/>
          </a:xfrm>
          <a:prstGeom prst="rect">
            <a:avLst/>
          </a:prstGeom>
        </p:spPr>
      </p:pic>
    </p:spTree>
    <p:extLst>
      <p:ext uri="{BB962C8B-B14F-4D97-AF65-F5344CB8AC3E}">
        <p14:creationId xmlns:p14="http://schemas.microsoft.com/office/powerpoint/2010/main" val="3935534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pic>
        <p:nvPicPr>
          <p:cNvPr id="6" name="Content Placeholder 11" descr="A screenshot of a computer&#10;&#10;Description automatically generated">
            <a:extLst>
              <a:ext uri="{FF2B5EF4-FFF2-40B4-BE49-F238E27FC236}">
                <a16:creationId xmlns:a16="http://schemas.microsoft.com/office/drawing/2014/main" id="{20FC8E8D-C8A0-F25E-41E5-570CE47604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066800"/>
            <a:ext cx="5037395" cy="5352233"/>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534923BB-2414-A261-E368-9A7489C40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199" y="2720386"/>
            <a:ext cx="3677825" cy="2537414"/>
          </a:xfrm>
          <a:prstGeom prst="rect">
            <a:avLst/>
          </a:prstGeom>
        </p:spPr>
      </p:pic>
      <p:sp>
        <p:nvSpPr>
          <p:cNvPr id="8" name="Arrow: Right 7">
            <a:extLst>
              <a:ext uri="{FF2B5EF4-FFF2-40B4-BE49-F238E27FC236}">
                <a16:creationId xmlns:a16="http://schemas.microsoft.com/office/drawing/2014/main" id="{44B1B363-43CA-225C-BF2D-5DF911620C47}"/>
              </a:ext>
            </a:extLst>
          </p:cNvPr>
          <p:cNvSpPr/>
          <p:nvPr/>
        </p:nvSpPr>
        <p:spPr>
          <a:xfrm>
            <a:off x="3352800" y="3429000"/>
            <a:ext cx="4572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9790EDD-C7BC-1C28-9538-FC595262198E}"/>
              </a:ext>
            </a:extLst>
          </p:cNvPr>
          <p:cNvSpPr/>
          <p:nvPr/>
        </p:nvSpPr>
        <p:spPr>
          <a:xfrm>
            <a:off x="7772400" y="4876800"/>
            <a:ext cx="457200" cy="304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394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pic>
        <p:nvPicPr>
          <p:cNvPr id="3" name="Content Placeholder 6" descr="A screenshot of a computer&#10;&#10;Description automatically generated">
            <a:extLst>
              <a:ext uri="{FF2B5EF4-FFF2-40B4-BE49-F238E27FC236}">
                <a16:creationId xmlns:a16="http://schemas.microsoft.com/office/drawing/2014/main" id="{B043084D-6861-2831-980E-AEDA39ECBC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1" y="1905000"/>
            <a:ext cx="8731765" cy="4046988"/>
          </a:xfrm>
          <a:prstGeom prst="rect">
            <a:avLst/>
          </a:prstGeom>
        </p:spPr>
      </p:pic>
      <p:sp>
        <p:nvSpPr>
          <p:cNvPr id="7" name="Arrow: Up 6">
            <a:extLst>
              <a:ext uri="{FF2B5EF4-FFF2-40B4-BE49-F238E27FC236}">
                <a16:creationId xmlns:a16="http://schemas.microsoft.com/office/drawing/2014/main" id="{F1876E3B-9E2C-21E6-2C1D-4BAD53A216A4}"/>
              </a:ext>
            </a:extLst>
          </p:cNvPr>
          <p:cNvSpPr/>
          <p:nvPr/>
        </p:nvSpPr>
        <p:spPr>
          <a:xfrm>
            <a:off x="3962400" y="3368529"/>
            <a:ext cx="436228" cy="559965"/>
          </a:xfrm>
          <a:prstGeom prst="upArrow">
            <a:avLst/>
          </a:prstGeom>
          <a:solidFill>
            <a:srgbClr val="5B9BD5"/>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90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pic>
        <p:nvPicPr>
          <p:cNvPr id="6" name="Content Placeholder 5" descr="A screenshot of a computer&#10;&#10;Description automatically generated">
            <a:extLst>
              <a:ext uri="{FF2B5EF4-FFF2-40B4-BE49-F238E27FC236}">
                <a16:creationId xmlns:a16="http://schemas.microsoft.com/office/drawing/2014/main" id="{C1EBA709-43BB-E499-C9EC-376879640C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70" y="2057400"/>
            <a:ext cx="8969859" cy="4063068"/>
          </a:xfrm>
          <a:prstGeom prst="rect">
            <a:avLst/>
          </a:prstGeom>
        </p:spPr>
      </p:pic>
    </p:spTree>
    <p:extLst>
      <p:ext uri="{BB962C8B-B14F-4D97-AF65-F5344CB8AC3E}">
        <p14:creationId xmlns:p14="http://schemas.microsoft.com/office/powerpoint/2010/main" val="2125049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1066800" y="1600200"/>
            <a:ext cx="6569709" cy="369332"/>
          </a:xfrm>
        </p:spPr>
        <p:txBody>
          <a:bodyPr/>
          <a:lstStyle/>
          <a:p>
            <a:pPr algn="ctr"/>
            <a:r>
              <a:rPr kumimoji="0" lang="en-US" sz="2400" b="0" i="0" u="none" strike="noStrike" kern="1200" cap="none" spc="0" normalizeH="0" baseline="0" noProof="0" dirty="0">
                <a:ln>
                  <a:noFill/>
                </a:ln>
                <a:solidFill>
                  <a:srgbClr val="461D7C"/>
                </a:solidFill>
                <a:effectLst/>
                <a:uLnTx/>
                <a:uFillTx/>
                <a:latin typeface="Calibri Light" panose="020F0302020204030204"/>
                <a:ea typeface="+mj-ea"/>
                <a:cs typeface="+mj-cs"/>
              </a:rPr>
              <a:t>Challenging the Results of a Drug Test</a:t>
            </a:r>
            <a:endParaRPr lang="en-US" sz="2400" b="1" u="sng" dirty="0">
              <a:solidFill>
                <a:srgbClr val="461D7C"/>
              </a:solidFill>
            </a:endParaRPr>
          </a:p>
        </p:txBody>
      </p:sp>
      <p:sp>
        <p:nvSpPr>
          <p:cNvPr id="5" name="TextBox 4">
            <a:extLst>
              <a:ext uri="{FF2B5EF4-FFF2-40B4-BE49-F238E27FC236}">
                <a16:creationId xmlns:a16="http://schemas.microsoft.com/office/drawing/2014/main" id="{6630021A-58E0-034D-817E-AA8B6BF0F98E}"/>
              </a:ext>
            </a:extLst>
          </p:cNvPr>
          <p:cNvSpPr txBox="1"/>
          <p:nvPr/>
        </p:nvSpPr>
        <p:spPr>
          <a:xfrm>
            <a:off x="381000" y="2245282"/>
            <a:ext cx="8382000" cy="3832459"/>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LSUHSC-NO allows any individual who wishes to challenge the drug test results to do so. You must do so within 72 hours of notification of a positive test result. </a:t>
            </a:r>
          </a:p>
          <a:p>
            <a:pPr marR="0" lvl="0" algn="l" defTabSz="914400" rtl="0" eaLnBrk="1" fontAlgn="auto" latinLnBrk="0" hangingPunct="1">
              <a:lnSpc>
                <a:spcPct val="90000"/>
              </a:lnSpc>
              <a:spcBef>
                <a:spcPts val="1000"/>
              </a:spcBef>
              <a:spcAft>
                <a:spcPts val="0"/>
              </a:spcAft>
              <a:buClrTx/>
              <a:buSzTx/>
              <a:tabLst/>
              <a:defRPr/>
            </a:pPr>
            <a:endPar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If you believe a drug test is in error or wish to challenge the drug test results, it is your responsibility to notify the MRO and the appropriate Administrative Body or their designee. You must have the same sample retested at your own expense at a laboratory that is SAMHSA certified. The second test must be of equal or greater sensitivity for the drug in question as was the initial test. </a:t>
            </a:r>
          </a:p>
          <a:p>
            <a:pPr marR="0" lvl="0" algn="l" defTabSz="914400" rtl="0" eaLnBrk="1" fontAlgn="auto" latinLnBrk="0" hangingPunct="1">
              <a:lnSpc>
                <a:spcPct val="107000"/>
              </a:lnSpc>
              <a:spcBef>
                <a:spcPts val="0"/>
              </a:spcBef>
              <a:spcAft>
                <a:spcPts val="800"/>
              </a:spcAft>
              <a:buClrTx/>
              <a:buSzTx/>
              <a:tabLst/>
              <a:defRPr/>
            </a:pPr>
            <a:endParaRPr kumimoji="0" lang="en-US"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555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838200" y="1828800"/>
            <a:ext cx="7315200" cy="369332"/>
          </a:xfrm>
        </p:spPr>
        <p:txBody>
          <a:bodyPr/>
          <a:lstStyle/>
          <a:p>
            <a:r>
              <a:rPr kumimoji="0" lang="en-US" sz="2400" b="0" i="0" u="none" strike="noStrike" kern="1200" cap="none" spc="0" normalizeH="0" baseline="0" noProof="0" dirty="0">
                <a:ln>
                  <a:noFill/>
                </a:ln>
                <a:solidFill>
                  <a:srgbClr val="461D7C"/>
                </a:solidFill>
                <a:effectLst/>
                <a:uLnTx/>
                <a:uFillTx/>
                <a:latin typeface="Calibri Light" panose="020F0302020204030204"/>
                <a:ea typeface="+mj-ea"/>
                <a:cs typeface="+mj-cs"/>
              </a:rPr>
              <a:t>Substance Abuse and Drug Free Workplace Policy - CM-38</a:t>
            </a:r>
            <a:endParaRPr lang="en-US" sz="2400" b="1" u="sng" dirty="0">
              <a:solidFill>
                <a:srgbClr val="461D7C"/>
              </a:solidFill>
            </a:endParaRPr>
          </a:p>
        </p:txBody>
      </p:sp>
      <p:sp>
        <p:nvSpPr>
          <p:cNvPr id="3" name="Content Placeholder 7">
            <a:extLst>
              <a:ext uri="{FF2B5EF4-FFF2-40B4-BE49-F238E27FC236}">
                <a16:creationId xmlns:a16="http://schemas.microsoft.com/office/drawing/2014/main" id="{DDB78408-3209-0DC6-E1DE-DC91A73B4128}"/>
              </a:ext>
            </a:extLst>
          </p:cNvPr>
          <p:cNvSpPr txBox="1">
            <a:spLocks/>
          </p:cNvSpPr>
          <p:nvPr/>
        </p:nvSpPr>
        <p:spPr>
          <a:xfrm>
            <a:off x="108013" y="2484200"/>
            <a:ext cx="8654987" cy="3230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Alcohol abuse and the illegal use or abuse of other drugs is associated with numerous health, safety, and social problems. The performance of faculty, staff, residents, students and other LSUHSC-NO affiliated individuals may be adversely affected by engaging in substance abuse.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This policy, including the prohibitions and provisions, shall be used to promote and safeguard the workplace/school environment from the consequences of alcohol and drug use.</a:t>
            </a:r>
          </a:p>
        </p:txBody>
      </p:sp>
    </p:spTree>
    <p:extLst>
      <p:ext uri="{BB962C8B-B14F-4D97-AF65-F5344CB8AC3E}">
        <p14:creationId xmlns:p14="http://schemas.microsoft.com/office/powerpoint/2010/main" val="151301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838200" y="1828800"/>
            <a:ext cx="7315200" cy="369332"/>
          </a:xfrm>
        </p:spPr>
        <p:txBody>
          <a:bodyPr/>
          <a:lstStyle/>
          <a:p>
            <a:r>
              <a:rPr kumimoji="0" lang="en-US" sz="2400" b="0" i="0" u="none" strike="noStrike" kern="1200" cap="none" spc="0" normalizeH="0" baseline="0" noProof="0" dirty="0">
                <a:ln>
                  <a:noFill/>
                </a:ln>
                <a:solidFill>
                  <a:srgbClr val="461D7C"/>
                </a:solidFill>
                <a:effectLst/>
                <a:uLnTx/>
                <a:uFillTx/>
                <a:latin typeface="Calibri Light" panose="020F0302020204030204"/>
                <a:ea typeface="+mj-ea"/>
                <a:cs typeface="+mj-cs"/>
              </a:rPr>
              <a:t>Substance Abuse and Drug Free Workplace Policy - CM-38</a:t>
            </a:r>
            <a:endParaRPr lang="en-US" sz="2400" b="1" u="sng" dirty="0">
              <a:solidFill>
                <a:srgbClr val="461D7C"/>
              </a:solidFill>
            </a:endParaRPr>
          </a:p>
        </p:txBody>
      </p:sp>
      <p:sp>
        <p:nvSpPr>
          <p:cNvPr id="3" name="Content Placeholder 7">
            <a:extLst>
              <a:ext uri="{FF2B5EF4-FFF2-40B4-BE49-F238E27FC236}">
                <a16:creationId xmlns:a16="http://schemas.microsoft.com/office/drawing/2014/main" id="{DDB78408-3209-0DC6-E1DE-DC91A73B4128}"/>
              </a:ext>
            </a:extLst>
          </p:cNvPr>
          <p:cNvSpPr txBox="1">
            <a:spLocks/>
          </p:cNvSpPr>
          <p:nvPr/>
        </p:nvSpPr>
        <p:spPr>
          <a:xfrm>
            <a:off x="108013" y="2484200"/>
            <a:ext cx="8654987" cy="32308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61D7C"/>
                </a:solidFill>
                <a:effectLst/>
                <a:uLnTx/>
                <a:uFillTx/>
                <a:latin typeface="Calibri" panose="020F0502020204030204"/>
                <a:ea typeface="+mn-ea"/>
                <a:cs typeface="+mn-cs"/>
              </a:rPr>
              <a:t>Providing a safe, productive, and healthy environment that is consistent with providing the highest quality services to patients and the most effective learning environment for students.</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200" b="0" i="0" u="none" strike="noStrike" kern="1200" cap="none" spc="0" normalizeH="0" baseline="0" noProof="0" dirty="0">
              <a:ln>
                <a:noFill/>
              </a:ln>
              <a:solidFill>
                <a:srgbClr val="461D7C"/>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61D7C"/>
                </a:solidFill>
                <a:effectLst/>
                <a:uLnTx/>
                <a:uFillTx/>
                <a:latin typeface="Calibri" panose="020F0502020204030204"/>
                <a:ea typeface="+mn-ea"/>
                <a:cs typeface="+mn-cs"/>
              </a:rPr>
              <a:t>Creating and maintaining a drug-free workplace pursuant to the </a:t>
            </a:r>
            <a:r>
              <a:rPr kumimoji="0" lang="en-US" sz="2200" b="0" i="0" u="sng" strike="noStrike" kern="1200" cap="none" spc="0" normalizeH="0" baseline="0" noProof="0" dirty="0">
                <a:ln>
                  <a:noFill/>
                </a:ln>
                <a:solidFill>
                  <a:srgbClr val="461D7C"/>
                </a:solidFill>
                <a:effectLst/>
                <a:uLnTx/>
                <a:uFillTx/>
                <a:latin typeface="Calibri" panose="020F0502020204030204"/>
                <a:ea typeface="+mn-ea"/>
                <a:cs typeface="+mn-cs"/>
              </a:rPr>
              <a:t>Federal Drug-Free Workplace Act of 1988</a:t>
            </a:r>
            <a:r>
              <a:rPr kumimoji="0" lang="en-US" sz="2200" b="0" i="0" u="none" strike="noStrike" kern="1200" cap="none" spc="0" normalizeH="0" baseline="0" noProof="0" dirty="0">
                <a:ln>
                  <a:noFill/>
                </a:ln>
                <a:solidFill>
                  <a:srgbClr val="461D7C"/>
                </a:solidFill>
                <a:effectLst/>
                <a:uLnTx/>
                <a:uFillTx/>
                <a:latin typeface="Calibri" panose="020F0502020204030204"/>
                <a:ea typeface="+mn-ea"/>
                <a:cs typeface="+mn-cs"/>
              </a:rPr>
              <a:t>,</a:t>
            </a:r>
            <a:r>
              <a:rPr kumimoji="0" lang="en-US" sz="2200" b="0" i="0" u="sng" strike="noStrike" kern="1200" cap="none" spc="0" normalizeH="0" baseline="0" noProof="0" dirty="0">
                <a:ln>
                  <a:noFill/>
                </a:ln>
                <a:solidFill>
                  <a:srgbClr val="461D7C"/>
                </a:solidFill>
                <a:effectLst/>
                <a:uLnTx/>
                <a:uFillTx/>
                <a:latin typeface="Calibri" panose="020F0502020204030204"/>
                <a:ea typeface="+mn-ea"/>
                <a:cs typeface="+mn-cs"/>
              </a:rPr>
              <a:t> the Drug Free Schools and Communities Act Amendment of 1989</a:t>
            </a:r>
            <a:r>
              <a:rPr kumimoji="0" lang="en-US" sz="2200" b="0" i="0" u="none" strike="noStrike" kern="1200" cap="none" spc="0" normalizeH="0" baseline="0" noProof="0" dirty="0">
                <a:ln>
                  <a:noFill/>
                </a:ln>
                <a:solidFill>
                  <a:srgbClr val="461D7C"/>
                </a:solidFill>
                <a:effectLst/>
                <a:uLnTx/>
                <a:uFillTx/>
                <a:latin typeface="Calibri" panose="020F0502020204030204"/>
                <a:ea typeface="+mn-ea"/>
                <a:cs typeface="+mn-cs"/>
              </a:rPr>
              <a:t>, and </a:t>
            </a:r>
            <a:r>
              <a:rPr kumimoji="0" lang="en-US" sz="2200" b="0" i="0" u="sng" strike="noStrike" kern="1200" cap="none" spc="0" normalizeH="0" baseline="0" noProof="0" dirty="0">
                <a:ln>
                  <a:noFill/>
                </a:ln>
                <a:solidFill>
                  <a:srgbClr val="461D7C"/>
                </a:solidFill>
                <a:effectLst/>
                <a:uLnTx/>
                <a:uFillTx/>
                <a:latin typeface="Calibri" panose="020F0502020204030204"/>
                <a:ea typeface="+mn-ea"/>
                <a:cs typeface="+mn-cs"/>
              </a:rPr>
              <a:t>the Louisiana Drug Testing Act of 1990</a:t>
            </a:r>
            <a:r>
              <a:rPr kumimoji="0" lang="en-US" sz="2200" b="0" i="0" u="none" strike="noStrike" kern="1200" cap="none" spc="0" normalizeH="0" baseline="0" noProof="0" dirty="0">
                <a:ln>
                  <a:noFill/>
                </a:ln>
                <a:solidFill>
                  <a:srgbClr val="461D7C"/>
                </a:solidFill>
                <a:effectLst/>
                <a:uLnTx/>
                <a:uFillTx/>
                <a:latin typeface="Calibri" panose="020F0502020204030204"/>
                <a:ea typeface="+mn-ea"/>
                <a:cs typeface="+mn-cs"/>
              </a:rPr>
              <a:t>.</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200" b="0" i="0" u="none" strike="noStrike" kern="1200" cap="none" spc="0" normalizeH="0" baseline="0" noProof="0" dirty="0">
              <a:ln>
                <a:noFill/>
              </a:ln>
              <a:solidFill>
                <a:srgbClr val="461D7C"/>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461D7C"/>
                </a:solidFill>
                <a:effectLst/>
                <a:uLnTx/>
                <a:uFillTx/>
                <a:latin typeface="Calibri" panose="020F0502020204030204"/>
                <a:ea typeface="+mn-ea"/>
                <a:cs typeface="+mn-cs"/>
              </a:rPr>
              <a:t>Providing a safe and healthy environment for our patients, employees, students, visitors, vendors, suppliers, contractors, and members of our community.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7718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1143000" y="1371600"/>
            <a:ext cx="6569709" cy="738664"/>
          </a:xfrm>
        </p:spPr>
        <p:txBody>
          <a:bodyPr/>
          <a:lstStyle/>
          <a:p>
            <a:pPr algn="ctr"/>
            <a:r>
              <a:rPr kumimoji="0" lang="en-US" sz="2400" b="0" i="0" u="none" strike="noStrike" kern="1200" cap="none" spc="0" normalizeH="0" baseline="0" noProof="0" dirty="0">
                <a:ln>
                  <a:noFill/>
                </a:ln>
                <a:solidFill>
                  <a:srgbClr val="461D7C"/>
                </a:solidFill>
                <a:effectLst/>
                <a:uLnTx/>
                <a:uFillTx/>
                <a:latin typeface="Calibri Light" panose="020F0302020204030204"/>
                <a:ea typeface="+mj-ea"/>
                <a:cs typeface="+mj-cs"/>
              </a:rPr>
              <a:t>Pre-Employment </a:t>
            </a:r>
            <a:br>
              <a:rPr kumimoji="0" lang="en-US" sz="2400" b="0" i="0" u="none" strike="noStrike" kern="1200" cap="none" spc="0" normalizeH="0" baseline="0" noProof="0" dirty="0">
                <a:ln>
                  <a:noFill/>
                </a:ln>
                <a:solidFill>
                  <a:srgbClr val="461D7C"/>
                </a:solidFill>
                <a:effectLst/>
                <a:uLnTx/>
                <a:uFillTx/>
                <a:latin typeface="Calibri Light" panose="020F0302020204030204"/>
                <a:ea typeface="+mj-ea"/>
                <a:cs typeface="+mj-cs"/>
              </a:rPr>
            </a:br>
            <a:r>
              <a:rPr kumimoji="0" lang="en-US" sz="2400" b="0" i="0" u="none" strike="noStrike" kern="1200" cap="none" spc="0" normalizeH="0" baseline="0" noProof="0" dirty="0">
                <a:ln>
                  <a:noFill/>
                </a:ln>
                <a:solidFill>
                  <a:srgbClr val="461D7C"/>
                </a:solidFill>
                <a:effectLst/>
                <a:uLnTx/>
                <a:uFillTx/>
                <a:latin typeface="Calibri Light" panose="020F0302020204030204"/>
                <a:ea typeface="+mj-ea"/>
                <a:cs typeface="+mj-cs"/>
              </a:rPr>
              <a:t>Drug Testing / Post Job Offer</a:t>
            </a:r>
            <a:endParaRPr lang="en-US" sz="2400" b="1" u="sng" dirty="0">
              <a:solidFill>
                <a:srgbClr val="461D7C"/>
              </a:solidFill>
            </a:endParaRPr>
          </a:p>
        </p:txBody>
      </p:sp>
      <p:sp>
        <p:nvSpPr>
          <p:cNvPr id="3" name="Content Placeholder 7">
            <a:extLst>
              <a:ext uri="{FF2B5EF4-FFF2-40B4-BE49-F238E27FC236}">
                <a16:creationId xmlns:a16="http://schemas.microsoft.com/office/drawing/2014/main" id="{23D5EF2D-4258-3603-E611-9EB13C266282}"/>
              </a:ext>
            </a:extLst>
          </p:cNvPr>
          <p:cNvSpPr txBox="1">
            <a:spLocks/>
          </p:cNvSpPr>
          <p:nvPr/>
        </p:nvSpPr>
        <p:spPr>
          <a:xfrm>
            <a:off x="381000" y="2293523"/>
            <a:ext cx="8382000" cy="45370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Third Party Administrator – Premier </a:t>
            </a:r>
            <a:r>
              <a:rPr kumimoji="0" lang="en-US" sz="2000" b="0" i="0" u="none" strike="noStrike" kern="1200" cap="none" spc="0" normalizeH="0" baseline="0" noProof="0" dirty="0" err="1">
                <a:ln>
                  <a:noFill/>
                </a:ln>
                <a:solidFill>
                  <a:srgbClr val="461D7C"/>
                </a:solidFill>
                <a:effectLst/>
                <a:uLnTx/>
                <a:uFillTx/>
                <a:latin typeface="Calibri" panose="020F0502020204030204"/>
                <a:ea typeface="+mn-ea"/>
                <a:cs typeface="+mn-cs"/>
              </a:rPr>
              <a:t>BioTech</a:t>
            </a: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   		</a:t>
            </a: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https://www.i3screen.net/login/</a:t>
            </a: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LSUHSC Drug Testing Office </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	Shauntel Jones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	Scott Embley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Business Office Managers or designee “order” post job offer testing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Post job offer testing can occur 90 days prior to the candidates  start date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Candidates can not start until drug test is complete and you have received clearance for hire from the Drug Testing Office </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	Clear for hire email must be dated before the start date</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F8A9874-9F64-D423-A204-4FA3C208D1F0}"/>
              </a:ext>
            </a:extLst>
          </p:cNvPr>
          <p:cNvSpPr txBox="1"/>
          <p:nvPr/>
        </p:nvSpPr>
        <p:spPr>
          <a:xfrm>
            <a:off x="3352800" y="3316886"/>
            <a:ext cx="366712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rPr>
              <a:t>Phone (504) 568-8888</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2060"/>
                </a:solidFill>
                <a:effectLst/>
                <a:uLnTx/>
                <a:uFillTx/>
              </a:rPr>
              <a:t>Email: </a:t>
            </a:r>
            <a:r>
              <a:rPr kumimoji="0" lang="en-US" sz="1800" b="0" i="0" u="none" strike="noStrike" kern="0" cap="none" spc="0" normalizeH="0" baseline="0" noProof="0" dirty="0">
                <a:ln>
                  <a:noFill/>
                </a:ln>
                <a:solidFill>
                  <a:prstClr val="black"/>
                </a:solidFill>
                <a:effectLst/>
                <a:uLnTx/>
                <a:uFillTx/>
                <a:hlinkClick r:id="rId3"/>
              </a:rPr>
              <a:t>Drugtesting@lsuhsc.edu</a:t>
            </a:r>
            <a:r>
              <a:rPr kumimoji="0" lang="en-US" sz="1800" b="0" i="0" u="none" strike="noStrike" kern="0" cap="none" spc="0" normalizeH="0" baseline="0" noProof="0" dirty="0">
                <a:ln>
                  <a:noFill/>
                </a:ln>
                <a:solidFill>
                  <a:prstClr val="black"/>
                </a:solidFill>
                <a:effectLst/>
                <a:uLnTx/>
                <a:uFillTx/>
              </a:rPr>
              <a:t>  </a:t>
            </a:r>
          </a:p>
        </p:txBody>
      </p:sp>
    </p:spTree>
    <p:extLst>
      <p:ext uri="{BB962C8B-B14F-4D97-AF65-F5344CB8AC3E}">
        <p14:creationId xmlns:p14="http://schemas.microsoft.com/office/powerpoint/2010/main" val="12960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1143000" y="1600200"/>
            <a:ext cx="6569709" cy="369332"/>
          </a:xfrm>
        </p:spPr>
        <p:txBody>
          <a:bodyPr/>
          <a:lstStyle/>
          <a:p>
            <a:pPr algn="ctr"/>
            <a:r>
              <a:rPr kumimoji="0" lang="en-US" sz="2400" b="0" i="0" u="none" strike="noStrike" kern="1200" cap="none" spc="0" normalizeH="0" baseline="0" noProof="0" dirty="0">
                <a:ln>
                  <a:noFill/>
                </a:ln>
                <a:solidFill>
                  <a:srgbClr val="461D7C"/>
                </a:solidFill>
                <a:effectLst/>
                <a:uLnTx/>
                <a:uFillTx/>
                <a:latin typeface="Calibri Light" panose="020F0302020204030204"/>
                <a:ea typeface="+mj-ea"/>
                <a:cs typeface="+mj-cs"/>
              </a:rPr>
              <a:t>Post Job Offer Drug Panel</a:t>
            </a:r>
            <a:endParaRPr lang="en-US" sz="2400" b="1" u="sng" dirty="0">
              <a:solidFill>
                <a:srgbClr val="461D7C"/>
              </a:solidFill>
            </a:endParaRPr>
          </a:p>
        </p:txBody>
      </p:sp>
      <p:sp>
        <p:nvSpPr>
          <p:cNvPr id="3" name="Content Placeholder 7">
            <a:extLst>
              <a:ext uri="{FF2B5EF4-FFF2-40B4-BE49-F238E27FC236}">
                <a16:creationId xmlns:a16="http://schemas.microsoft.com/office/drawing/2014/main" id="{2A69B4C7-5183-D11F-9BAD-5D054C543930}"/>
              </a:ext>
            </a:extLst>
          </p:cNvPr>
          <p:cNvSpPr txBox="1">
            <a:spLocks/>
          </p:cNvSpPr>
          <p:nvPr/>
        </p:nvSpPr>
        <p:spPr>
          <a:xfrm>
            <a:off x="533400" y="2245282"/>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7 Panel + Oxy</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Amphetamines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Barbiturates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Benzodiazepines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Cannabinoids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Cocaine Metabolite</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Opiates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Phencyclidine (PCP)</a:t>
            </a:r>
          </a:p>
        </p:txBody>
      </p:sp>
    </p:spTree>
    <p:extLst>
      <p:ext uri="{BB962C8B-B14F-4D97-AF65-F5344CB8AC3E}">
        <p14:creationId xmlns:p14="http://schemas.microsoft.com/office/powerpoint/2010/main" val="1582048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1287145" y="1524000"/>
            <a:ext cx="6569709" cy="369332"/>
          </a:xfrm>
        </p:spPr>
        <p:txBody>
          <a:bodyPr/>
          <a:lstStyle/>
          <a:p>
            <a:pPr algn="ctr"/>
            <a:r>
              <a:rPr kumimoji="0" lang="en-US" sz="2400" b="0" i="0" u="none" strike="noStrike" kern="1200" cap="none" spc="0" normalizeH="0" baseline="0" noProof="0" dirty="0">
                <a:ln>
                  <a:noFill/>
                </a:ln>
                <a:solidFill>
                  <a:srgbClr val="461D7C"/>
                </a:solidFill>
                <a:effectLst/>
                <a:uLnTx/>
                <a:uFillTx/>
                <a:latin typeface="Calibri Light" panose="020F0302020204030204"/>
                <a:ea typeface="+mj-ea"/>
                <a:cs typeface="+mj-cs"/>
              </a:rPr>
              <a:t>Medical Marijuana</a:t>
            </a:r>
            <a:endParaRPr lang="en-US" sz="2400" b="1" u="sng" dirty="0">
              <a:solidFill>
                <a:srgbClr val="461D7C"/>
              </a:solidFill>
            </a:endParaRPr>
          </a:p>
        </p:txBody>
      </p:sp>
      <p:sp>
        <p:nvSpPr>
          <p:cNvPr id="5" name="TextBox 4">
            <a:extLst>
              <a:ext uri="{FF2B5EF4-FFF2-40B4-BE49-F238E27FC236}">
                <a16:creationId xmlns:a16="http://schemas.microsoft.com/office/drawing/2014/main" id="{6630021A-58E0-034D-817E-AA8B6BF0F98E}"/>
              </a:ext>
            </a:extLst>
          </p:cNvPr>
          <p:cNvSpPr txBox="1"/>
          <p:nvPr/>
        </p:nvSpPr>
        <p:spPr>
          <a:xfrm>
            <a:off x="457200" y="1921153"/>
            <a:ext cx="8382000" cy="4567532"/>
          </a:xfrm>
          <a:prstGeom prst="rect">
            <a:avLst/>
          </a:prstGeom>
          <a:noFill/>
        </p:spPr>
        <p:txBody>
          <a:bodyPr wrap="square">
            <a:spAutoFit/>
          </a:bodyPr>
          <a:lstStyle/>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61D7C"/>
                </a:solidFill>
                <a:effectLst/>
                <a:uLnTx/>
                <a:uFillTx/>
                <a:latin typeface="Calibri" panose="020F0502020204030204" pitchFamily="34" charset="0"/>
                <a:ea typeface="Calibri" panose="020F0502020204030204" pitchFamily="34" charset="0"/>
                <a:cs typeface="Times New Roman" panose="02020603050405020304" pitchFamily="18" charset="0"/>
              </a:rPr>
              <a:t>La. R.S. 49:1016 (“No state employer shall subject an employee or prospective employee to negative employment consequences based solely on a positive drug test for marijuana, marijuana components, including tetrahydrocannabinols, or marijuana metabolites if the employee or prospective employee has been clinically diagnosed as suffering from a debilitating medical condition and a licensed physician has recommended marijuana for therapeutic use by the employee in accordance with La. R.S. 40:1046.”)</a:t>
            </a:r>
          </a:p>
          <a:p>
            <a:pPr marR="0" lvl="0" algn="l" defTabSz="914400" rtl="0" eaLnBrk="1" fontAlgn="auto" latinLnBrk="0" hangingPunct="1">
              <a:lnSpc>
                <a:spcPct val="107000"/>
              </a:lnSpc>
              <a:spcBef>
                <a:spcPts val="0"/>
              </a:spcBef>
              <a:spcAft>
                <a:spcPts val="800"/>
              </a:spcAft>
              <a:buClrTx/>
              <a:buSzTx/>
              <a:tabLst/>
              <a:defRPr/>
            </a:pPr>
            <a:endParaRPr kumimoji="0" lang="en-US" b="0" i="0" u="none" strike="noStrike" kern="1200" cap="none" spc="0" normalizeH="0" baseline="0" noProof="0" dirty="0">
              <a:ln>
                <a:noFill/>
              </a:ln>
              <a:solidFill>
                <a:srgbClr val="461D7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461D7C"/>
                </a:solidFill>
                <a:effectLst/>
                <a:uLnTx/>
                <a:uFillTx/>
                <a:latin typeface="Calibri" panose="020F0502020204030204" pitchFamily="34" charset="0"/>
                <a:ea typeface="Calibri" panose="020F0502020204030204" pitchFamily="34" charset="0"/>
                <a:cs typeface="Times New Roman" panose="02020603050405020304" pitchFamily="18" charset="0"/>
              </a:rPr>
              <a:t>In accordance with La. R.S. 49:1016, LSUHSC-NO </a:t>
            </a:r>
            <a:r>
              <a:rPr kumimoji="0" lang="en-US" b="0" i="0" u="sng" strike="noStrike" kern="1200" cap="none" spc="0" normalizeH="0" baseline="0" noProof="0" dirty="0">
                <a:ln>
                  <a:noFill/>
                </a:ln>
                <a:solidFill>
                  <a:srgbClr val="461D7C"/>
                </a:solidFill>
                <a:effectLst/>
                <a:uLnTx/>
                <a:uFillTx/>
                <a:latin typeface="Calibri" panose="020F0502020204030204" pitchFamily="34" charset="0"/>
                <a:ea typeface="Calibri" panose="020F0502020204030204" pitchFamily="34" charset="0"/>
                <a:cs typeface="Times New Roman" panose="02020603050405020304" pitchFamily="18" charset="0"/>
              </a:rPr>
              <a:t>shall not be construed to prohibit </a:t>
            </a:r>
            <a:r>
              <a:rPr kumimoji="0" lang="en-US" b="0" i="0" u="none" strike="noStrike" kern="1200" cap="none" spc="0" normalizeH="0" baseline="0" noProof="0" dirty="0">
                <a:ln>
                  <a:noFill/>
                </a:ln>
                <a:solidFill>
                  <a:srgbClr val="461D7C"/>
                </a:solidFill>
                <a:effectLst/>
                <a:uLnTx/>
                <a:uFillTx/>
                <a:latin typeface="Calibri" panose="020F0502020204030204" pitchFamily="34" charset="0"/>
                <a:ea typeface="Calibri" panose="020F0502020204030204" pitchFamily="34" charset="0"/>
                <a:cs typeface="Times New Roman" panose="02020603050405020304" pitchFamily="18" charset="0"/>
              </a:rPr>
              <a:t>from imposing negative employment consequences on an employee who uses or is impaired by marijuana on the premises of the employer or during work hours or an employee whose principal responsibility is to operate a state vehicle, maintain a state vehicle, or supervise any employee who drives or maintains a state vehicle.</a:t>
            </a: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3529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1287145" y="1524000"/>
            <a:ext cx="6569709" cy="369332"/>
          </a:xfrm>
        </p:spPr>
        <p:txBody>
          <a:bodyPr/>
          <a:lstStyle/>
          <a:p>
            <a:pPr algn="ctr"/>
            <a:r>
              <a:rPr kumimoji="0" lang="en-US" sz="2400" b="0" i="0" u="none" strike="noStrike" kern="1200" cap="none" spc="0" normalizeH="0" baseline="0" noProof="0" dirty="0">
                <a:ln>
                  <a:noFill/>
                </a:ln>
                <a:solidFill>
                  <a:srgbClr val="461D7C"/>
                </a:solidFill>
                <a:effectLst/>
                <a:uLnTx/>
                <a:uFillTx/>
                <a:latin typeface="Calibri Light" panose="020F0302020204030204"/>
                <a:ea typeface="+mj-ea"/>
                <a:cs typeface="+mj-cs"/>
              </a:rPr>
              <a:t>Medical Marijuana</a:t>
            </a:r>
            <a:endParaRPr lang="en-US" sz="2400" b="1" u="sng" dirty="0">
              <a:solidFill>
                <a:srgbClr val="461D7C"/>
              </a:solidFill>
            </a:endParaRPr>
          </a:p>
        </p:txBody>
      </p:sp>
      <p:sp>
        <p:nvSpPr>
          <p:cNvPr id="5" name="TextBox 4">
            <a:extLst>
              <a:ext uri="{FF2B5EF4-FFF2-40B4-BE49-F238E27FC236}">
                <a16:creationId xmlns:a16="http://schemas.microsoft.com/office/drawing/2014/main" id="{6630021A-58E0-034D-817E-AA8B6BF0F98E}"/>
              </a:ext>
            </a:extLst>
          </p:cNvPr>
          <p:cNvSpPr txBox="1"/>
          <p:nvPr/>
        </p:nvSpPr>
        <p:spPr>
          <a:xfrm>
            <a:off x="457200" y="1921153"/>
            <a:ext cx="8382000" cy="4077655"/>
          </a:xfrm>
          <a:prstGeom prst="rect">
            <a:avLst/>
          </a:prstGeom>
          <a:noFill/>
        </p:spPr>
        <p:txBody>
          <a:bodyPr wrap="square">
            <a:spAutoFit/>
          </a:bodyPr>
          <a:lstStyle/>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pitchFamily="34" charset="0"/>
                <a:ea typeface="Calibri" panose="020F0502020204030204" pitchFamily="34" charset="0"/>
                <a:cs typeface="Times New Roman" panose="02020603050405020304" pitchFamily="18" charset="0"/>
              </a:rPr>
              <a:t>In accordance with La. R.S. 49:1016, LSUHSC-NO shall provide an employee with the opportunity to show that he/she has been clinically diagnosed as suffering from a debilitating medical condition and a licensed physician has recommended marijuana for therapeutic use by the employee in accordance with La. R.S. 40:1046.</a:t>
            </a: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61D7C"/>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pitchFamily="34" charset="0"/>
                <a:ea typeface="Calibri" panose="020F0502020204030204" pitchFamily="34" charset="0"/>
                <a:cs typeface="Times New Roman" panose="02020603050405020304" pitchFamily="18" charset="0"/>
              </a:rPr>
              <a:t>La. R.S. 49:1016 does not apply to emergency medical services, law enforcement, public safety officials, any state employee of the horse racing commission, and firefighter services.</a:t>
            </a: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22860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7099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1287145" y="1524000"/>
            <a:ext cx="6569709" cy="369332"/>
          </a:xfrm>
        </p:spPr>
        <p:txBody>
          <a:bodyPr/>
          <a:lstStyle/>
          <a:p>
            <a:pPr algn="ctr"/>
            <a:r>
              <a:rPr kumimoji="0" lang="en-US" sz="2400" b="0" i="0" u="none" strike="noStrike" kern="1200" cap="none" spc="0" normalizeH="0" baseline="0" noProof="0" dirty="0">
                <a:ln>
                  <a:noFill/>
                </a:ln>
                <a:solidFill>
                  <a:srgbClr val="461D7C"/>
                </a:solidFill>
                <a:effectLst/>
                <a:uLnTx/>
                <a:uFillTx/>
                <a:latin typeface="Calibri Light" panose="020F0302020204030204"/>
                <a:ea typeface="+mj-ea"/>
                <a:cs typeface="+mj-cs"/>
              </a:rPr>
              <a:t>Before Drug Screen can be submitted</a:t>
            </a:r>
            <a:endParaRPr lang="en-US" sz="2400" b="1" u="sng" dirty="0">
              <a:solidFill>
                <a:srgbClr val="461D7C"/>
              </a:solidFill>
            </a:endParaRPr>
          </a:p>
        </p:txBody>
      </p:sp>
      <p:sp>
        <p:nvSpPr>
          <p:cNvPr id="3" name="Content Placeholder 7">
            <a:extLst>
              <a:ext uri="{FF2B5EF4-FFF2-40B4-BE49-F238E27FC236}">
                <a16:creationId xmlns:a16="http://schemas.microsoft.com/office/drawing/2014/main" id="{F0626D0E-1284-AB8C-868D-8CC43A288D3D}"/>
              </a:ext>
            </a:extLst>
          </p:cNvPr>
          <p:cNvSpPr txBox="1">
            <a:spLocks/>
          </p:cNvSpPr>
          <p:nvPr/>
        </p:nvSpPr>
        <p:spPr>
          <a:xfrm>
            <a:off x="238217" y="2133600"/>
            <a:ext cx="866756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Two Documents</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	Agreement to Submit to an Alcohol and/or Drug Test and Authorization for the Release of Test Result</a:t>
            </a:r>
          </a:p>
          <a:p>
            <a:pPr marL="685800" marR="0" lvl="1"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	LSUHSC New Orleans Campus Post Job Offer Drug Testing Instructions for Job Candidates and House Officers</a:t>
            </a:r>
          </a:p>
          <a:p>
            <a:pPr marL="1143000" marR="0" lvl="2"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r>
              <a:rPr kumimoji="0" lang="en-US" b="0" i="0" u="none" strike="noStrike" kern="1200" cap="none" spc="0" normalizeH="0" baseline="0" noProof="0" dirty="0">
                <a:ln>
                  <a:noFill/>
                </a:ln>
                <a:solidFill>
                  <a:srgbClr val="461D7C"/>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https://www.lsuhsc.edu/orgs/campushealth/drugtesting.aspx</a:t>
            </a:r>
            <a:r>
              <a:rPr kumimoji="0" lang="en-US" b="0" i="0" u="none" strike="noStrike" kern="1200" cap="none" spc="0" normalizeH="0" baseline="0" noProof="0" dirty="0">
                <a:ln>
                  <a:noFill/>
                </a:ln>
                <a:solidFill>
                  <a:srgbClr val="461D7C"/>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The “agreement to submit to an alcohol and/or drug test and authorization for the release of test result” must be signed by the House Officer and returned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461D7C"/>
                </a:solidFill>
                <a:effectLst/>
                <a:uLnTx/>
                <a:uFillTx/>
                <a:latin typeface="Calibri" panose="020F0502020204030204"/>
                <a:ea typeface="+mn-ea"/>
                <a:cs typeface="+mn-cs"/>
              </a:rPr>
              <a:t>The ““agreement to submit to an alcohol and/or drug test and authorization for the release of test result” must be placed in the House Officer file</a:t>
            </a:r>
          </a:p>
        </p:txBody>
      </p:sp>
    </p:spTree>
    <p:extLst>
      <p:ext uri="{BB962C8B-B14F-4D97-AF65-F5344CB8AC3E}">
        <p14:creationId xmlns:p14="http://schemas.microsoft.com/office/powerpoint/2010/main" val="755930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0" y="152401"/>
            <a:ext cx="2971799" cy="2092881"/>
          </a:xfrm>
        </p:spPr>
        <p:txBody>
          <a:bodyPr/>
          <a:lstStyle/>
          <a:p>
            <a:pPr rtl="0"/>
            <a:r>
              <a:rPr lang="en-US" sz="2400" dirty="0">
                <a:solidFill>
                  <a:srgbClr val="4C216D"/>
                </a:solidFill>
              </a:rPr>
              <a:t>Drug Testing</a:t>
            </a:r>
            <a:br>
              <a:rPr lang="en-US" dirty="0">
                <a:solidFill>
                  <a:srgbClr val="4C216D"/>
                </a:solidFill>
              </a:rPr>
            </a:br>
            <a:r>
              <a:rPr lang="en-US" dirty="0">
                <a:solidFill>
                  <a:srgbClr val="4C216D"/>
                </a:solidFill>
              </a:rPr>
              <a:t>              </a:t>
            </a:r>
            <a:br>
              <a:rPr lang="en-US" sz="4800" dirty="0"/>
            </a:br>
            <a:br>
              <a:rPr lang="en-US" sz="4800" kern="1200" dirty="0">
                <a:solidFill>
                  <a:srgbClr val="4C216D"/>
                </a:solidFill>
              </a:rPr>
            </a:br>
            <a:endParaRPr lang="en-US" dirty="0"/>
          </a:p>
        </p:txBody>
      </p:sp>
      <p:sp>
        <p:nvSpPr>
          <p:cNvPr id="4" name="Text Placeholder 3"/>
          <p:cNvSpPr>
            <a:spLocks noGrp="1"/>
          </p:cNvSpPr>
          <p:nvPr>
            <p:ph type="body" idx="1"/>
          </p:nvPr>
        </p:nvSpPr>
        <p:spPr>
          <a:xfrm>
            <a:off x="1143000" y="1905000"/>
            <a:ext cx="6569709" cy="215444"/>
          </a:xfrm>
        </p:spPr>
        <p:txBody>
          <a:bodyPr/>
          <a:lstStyle/>
          <a:p>
            <a:r>
              <a:rPr lang="en-US" sz="1400" b="1" u="sng" dirty="0"/>
              <a:t>Your Text Goes Here</a:t>
            </a:r>
          </a:p>
        </p:txBody>
      </p:sp>
      <p:graphicFrame>
        <p:nvGraphicFramePr>
          <p:cNvPr id="3" name="Object 2">
            <a:extLst>
              <a:ext uri="{FF2B5EF4-FFF2-40B4-BE49-F238E27FC236}">
                <a16:creationId xmlns:a16="http://schemas.microsoft.com/office/drawing/2014/main" id="{30217343-84F3-37AC-8CE5-89FD9D330F35}"/>
              </a:ext>
            </a:extLst>
          </p:cNvPr>
          <p:cNvGraphicFramePr>
            <a:graphicFrameLocks noChangeAspect="1"/>
          </p:cNvGraphicFramePr>
          <p:nvPr>
            <p:extLst>
              <p:ext uri="{D42A27DB-BD31-4B8C-83A1-F6EECF244321}">
                <p14:modId xmlns:p14="http://schemas.microsoft.com/office/powerpoint/2010/main" val="1801997430"/>
              </p:ext>
            </p:extLst>
          </p:nvPr>
        </p:nvGraphicFramePr>
        <p:xfrm>
          <a:off x="457200" y="1524000"/>
          <a:ext cx="3952421" cy="5115515"/>
        </p:xfrm>
        <a:graphic>
          <a:graphicData uri="http://schemas.openxmlformats.org/presentationml/2006/ole">
            <mc:AlternateContent xmlns:mc="http://schemas.openxmlformats.org/markup-compatibility/2006">
              <mc:Choice xmlns:v="urn:schemas-microsoft-com:vml" Requires="v">
                <p:oleObj name="Acrobat Document" r:id="rId2" imgW="5829252" imgH="7543510" progId="AcroExch.Document.11">
                  <p:embed/>
                </p:oleObj>
              </mc:Choice>
              <mc:Fallback>
                <p:oleObj name="Acrobat Document" r:id="rId2" imgW="5829252" imgH="7543510" progId="AcroExch.Document.11">
                  <p:embed/>
                  <p:pic>
                    <p:nvPicPr>
                      <p:cNvPr id="5" name="Object 4">
                        <a:extLst>
                          <a:ext uri="{FF2B5EF4-FFF2-40B4-BE49-F238E27FC236}">
                            <a16:creationId xmlns:a16="http://schemas.microsoft.com/office/drawing/2014/main" id="{EFF60593-3E81-434F-BC94-A27B12CA350A}"/>
                          </a:ext>
                        </a:extLst>
                      </p:cNvPr>
                      <p:cNvPicPr/>
                      <p:nvPr/>
                    </p:nvPicPr>
                    <p:blipFill>
                      <a:blip r:embed="rId3"/>
                      <a:stretch>
                        <a:fillRect/>
                      </a:stretch>
                    </p:blipFill>
                    <p:spPr>
                      <a:xfrm>
                        <a:off x="457200" y="1524000"/>
                        <a:ext cx="3952421" cy="5115515"/>
                      </a:xfrm>
                      <a:prstGeom prst="rect">
                        <a:avLst/>
                      </a:prstGeom>
                    </p:spPr>
                  </p:pic>
                </p:oleObj>
              </mc:Fallback>
            </mc:AlternateContent>
          </a:graphicData>
        </a:graphic>
      </p:graphicFrame>
      <p:pic>
        <p:nvPicPr>
          <p:cNvPr id="5" name="Content Placeholder 5" descr="A document with text on it&#10;&#10;Description automatically generated">
            <a:extLst>
              <a:ext uri="{FF2B5EF4-FFF2-40B4-BE49-F238E27FC236}">
                <a16:creationId xmlns:a16="http://schemas.microsoft.com/office/drawing/2014/main" id="{928F0505-E7C6-A58E-8983-8C1979AC75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663218"/>
            <a:ext cx="3919711" cy="4973338"/>
          </a:xfrm>
          <a:prstGeom prst="rect">
            <a:avLst/>
          </a:prstGeom>
        </p:spPr>
      </p:pic>
    </p:spTree>
    <p:extLst>
      <p:ext uri="{BB962C8B-B14F-4D97-AF65-F5344CB8AC3E}">
        <p14:creationId xmlns:p14="http://schemas.microsoft.com/office/powerpoint/2010/main" val="26094769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2471</TotalTime>
  <Words>998</Words>
  <Application>Microsoft Office PowerPoint</Application>
  <PresentationFormat>On-screen Show (4:3)</PresentationFormat>
  <Paragraphs>91</Paragraphs>
  <Slides>17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Berlin Sans FB</vt:lpstr>
      <vt:lpstr>Berlin Sans FB Demi</vt:lpstr>
      <vt:lpstr>Calibri</vt:lpstr>
      <vt:lpstr>Calibri Light</vt:lpstr>
      <vt:lpstr>Courier New</vt:lpstr>
      <vt:lpstr>Teen</vt:lpstr>
      <vt:lpstr>Office Theme</vt:lpstr>
      <vt:lpstr>Acrobat Document</vt:lpstr>
      <vt:lpstr>Drug Testing                 </vt:lpstr>
      <vt:lpstr>Drug Testing                 </vt:lpstr>
      <vt:lpstr>Drug Testing                 </vt:lpstr>
      <vt:lpstr>Drug Testing                 </vt:lpstr>
      <vt:lpstr>Drug Testing                 </vt:lpstr>
      <vt:lpstr>Drug Testing                 </vt:lpstr>
      <vt:lpstr>Drug Testing                 </vt:lpstr>
      <vt:lpstr>Drug Testing                 </vt:lpstr>
      <vt:lpstr>Drug Testing                 </vt:lpstr>
      <vt:lpstr>Drug Testing                 </vt:lpstr>
      <vt:lpstr>Drug Testing                 </vt:lpstr>
      <vt:lpstr>Drug Testing                 </vt:lpstr>
      <vt:lpstr>Drug Testing                 </vt:lpstr>
      <vt:lpstr>Drug Testing                 </vt:lpstr>
      <vt:lpstr>Drug Testing                 </vt:lpstr>
      <vt:lpstr>Drug Testing                 </vt:lpstr>
      <vt:lpstr>Drug Testing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Embley, Scott</cp:lastModifiedBy>
  <cp:revision>43</cp:revision>
  <cp:lastPrinted>2021-07-27T19:24:47Z</cp:lastPrinted>
  <dcterms:created xsi:type="dcterms:W3CDTF">2021-07-02T20:02:56Z</dcterms:created>
  <dcterms:modified xsi:type="dcterms:W3CDTF">2024-03-26T13:26:02Z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