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sldIdLst>
    <p:sldId id="291" r:id="rId5"/>
    <p:sldId id="290" r:id="rId6"/>
    <p:sldId id="308" r:id="rId7"/>
    <p:sldId id="293" r:id="rId8"/>
    <p:sldId id="296" r:id="rId9"/>
    <p:sldId id="305" r:id="rId10"/>
    <p:sldId id="295" r:id="rId11"/>
    <p:sldId id="303" r:id="rId12"/>
    <p:sldId id="304" r:id="rId13"/>
    <p:sldId id="307" r:id="rId14"/>
    <p:sldId id="294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AE530-CF5F-4660-A49D-1A4E59DE95B2}" type="datetimeFigureOut">
              <a:rPr lang="en-US"/>
              <a:t>2/26/2023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EABC7-EF9F-4B18-A577-27E5197331F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EABC7-EF9F-4B18-A577-27E5197331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EABC7-EF9F-4B18-A577-27E5197331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3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8000" y="6324601"/>
            <a:ext cx="2844800" cy="365125"/>
          </a:xfrm>
        </p:spPr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4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8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0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8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6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49D3-E3B8-4CC3-AEBB-C5777793C70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2A9B-B33B-49CB-8140-010AC597AC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5791200"/>
            <a:ext cx="2514598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gme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wack@lsuhsc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l.acgm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4983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000" dirty="0">
              <a:cs typeface="Calibri"/>
            </a:endParaRPr>
          </a:p>
          <a:p>
            <a:pPr marL="0" indent="0" algn="ctr">
              <a:buNone/>
            </a:pPr>
            <a:endParaRPr lang="en-US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710" y="274638"/>
            <a:ext cx="78105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08960" y="3557016"/>
            <a:ext cx="5632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3"/>
              </a:rPr>
              <a:t>www.tagme.org</a:t>
            </a:r>
            <a:endParaRPr lang="en-US" sz="32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3200" dirty="0"/>
              <a:t>Susan Lenoir, MBA, C-TAGME</a:t>
            </a:r>
          </a:p>
          <a:p>
            <a:pPr algn="ctr"/>
            <a:r>
              <a:rPr lang="en-US" sz="3200" dirty="0">
                <a:hlinkClick r:id="rId4"/>
              </a:rPr>
              <a:t>swack@lsuhsc.edu</a:t>
            </a:r>
            <a:endParaRPr lang="en-US" sz="32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4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ABOUT THE ASSESSMENT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159576"/>
              </p:ext>
            </p:extLst>
          </p:nvPr>
        </p:nvGraphicFramePr>
        <p:xfrm>
          <a:off x="2916936" y="1371600"/>
          <a:ext cx="6336792" cy="1483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796">
                  <a:extLst>
                    <a:ext uri="{9D8B030D-6E8A-4147-A177-3AD203B41FA5}">
                      <a16:colId xmlns:a16="http://schemas.microsoft.com/office/drawing/2014/main" val="4147203225"/>
                    </a:ext>
                  </a:extLst>
                </a:gridCol>
                <a:gridCol w="3049996">
                  <a:extLst>
                    <a:ext uri="{9D8B030D-6E8A-4147-A177-3AD203B41FA5}">
                      <a16:colId xmlns:a16="http://schemas.microsoft.com/office/drawing/2014/main" val="3022052077"/>
                    </a:ext>
                  </a:extLst>
                </a:gridCol>
              </a:tblGrid>
              <a:tr h="36503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Assessment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# of Questions / Time Allowed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28653"/>
                  </a:ext>
                </a:extLst>
              </a:tr>
              <a:tr h="365036">
                <a:tc>
                  <a:txBody>
                    <a:bodyPr/>
                    <a:lstStyle/>
                    <a:p>
                      <a:r>
                        <a:rPr lang="en-US" dirty="0"/>
                        <a:t>Initial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 / 5</a:t>
                      </a:r>
                      <a:r>
                        <a:rPr lang="en-US" baseline="0" dirty="0"/>
                        <a:t> hours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9096361"/>
                  </a:ext>
                </a:extLst>
              </a:tr>
              <a:tr h="365036">
                <a:tc>
                  <a:txBody>
                    <a:bodyPr/>
                    <a:lstStyle/>
                    <a:p>
                      <a:r>
                        <a:rPr lang="en-US" dirty="0"/>
                        <a:t>Maintenance of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 / 4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85666"/>
                  </a:ext>
                </a:extLst>
              </a:tr>
              <a:tr h="386221">
                <a:tc>
                  <a:txBody>
                    <a:bodyPr/>
                    <a:lstStyle/>
                    <a:p>
                      <a:r>
                        <a:rPr lang="en-US" dirty="0"/>
                        <a:t>Retake – Initial or Maintenance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 / 4.5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953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95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FEES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287972"/>
              </p:ext>
            </p:extLst>
          </p:nvPr>
        </p:nvGraphicFramePr>
        <p:xfrm>
          <a:off x="2587752" y="1600201"/>
          <a:ext cx="6958584" cy="150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040">
                  <a:extLst>
                    <a:ext uri="{9D8B030D-6E8A-4147-A177-3AD203B41FA5}">
                      <a16:colId xmlns:a16="http://schemas.microsoft.com/office/drawing/2014/main" val="4147203225"/>
                    </a:ext>
                  </a:extLst>
                </a:gridCol>
                <a:gridCol w="3209544">
                  <a:extLst>
                    <a:ext uri="{9D8B030D-6E8A-4147-A177-3AD203B41FA5}">
                      <a16:colId xmlns:a16="http://schemas.microsoft.com/office/drawing/2014/main" val="3022052077"/>
                    </a:ext>
                  </a:extLst>
                </a:gridCol>
              </a:tblGrid>
              <a:tr h="37153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Certification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$350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628653"/>
                  </a:ext>
                </a:extLst>
              </a:tr>
              <a:tr h="371535">
                <a:tc>
                  <a:txBody>
                    <a:bodyPr/>
                    <a:lstStyle/>
                    <a:p>
                      <a:r>
                        <a:rPr lang="en-US" dirty="0"/>
                        <a:t>Maintenance of Certification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9096361"/>
                  </a:ext>
                </a:extLst>
              </a:tr>
              <a:tr h="371535">
                <a:tc>
                  <a:txBody>
                    <a:bodyPr/>
                    <a:lstStyle/>
                    <a:p>
                      <a:r>
                        <a:rPr lang="en-US" dirty="0"/>
                        <a:t>Retake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785666"/>
                  </a:ext>
                </a:extLst>
              </a:tr>
              <a:tr h="394154">
                <a:tc>
                  <a:txBody>
                    <a:bodyPr/>
                    <a:lstStyle/>
                    <a:p>
                      <a:r>
                        <a:rPr lang="en-US" dirty="0"/>
                        <a:t>Reschedule a canceled appointment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953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769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0" dirty="0">
                <a:latin typeface="Copperplate Gothic Bold" panose="020E0705020206020404" pitchFamily="34" charset="0"/>
              </a:rPr>
              <a:t>??</a:t>
            </a:r>
            <a:endParaRPr lang="en-US" sz="200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172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DISCLOSURE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7864"/>
            <a:ext cx="10972800" cy="4928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 have no actual or potential conflict(s) of interest </a:t>
            </a:r>
          </a:p>
          <a:p>
            <a:pPr marL="0" indent="0" algn="ctr">
              <a:buNone/>
            </a:pPr>
            <a:r>
              <a:rPr lang="en-US" dirty="0"/>
              <a:t>in relation to this presentation.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481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WHY SHOULD I CERTIFY?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7864"/>
            <a:ext cx="10972800" cy="4928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According to TAGME: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Improve skill level and content knowledge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Prepare for greater on-the-job responsibilities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Reflect achievement and commitment to goals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Recognize certified vs. non-certified training administrators as a qualifying factor for </a:t>
            </a:r>
            <a:r>
              <a:rPr lang="en-US" sz="2800" b="1" i="1" u="sng" dirty="0"/>
              <a:t>promotion and/or higher salary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Enhance the training administrator/program coordinator image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Promote visibility of the </a:t>
            </a:r>
            <a:r>
              <a:rPr lang="en-US" sz="2800" b="1" i="1" u="sng" dirty="0"/>
              <a:t>profession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742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INITIAL TAGME CERTIFICATION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7280"/>
            <a:ext cx="10972800" cy="50288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cs typeface="Calibri"/>
              </a:rPr>
              <a:t>REQUIREMENTS</a:t>
            </a:r>
          </a:p>
          <a:p>
            <a:pPr marL="514350" indent="-514350">
              <a:buAutoNum type="arabicPeriod"/>
            </a:pPr>
            <a:r>
              <a:rPr lang="en-US" sz="2650" dirty="0">
                <a:cs typeface="Calibri"/>
              </a:rPr>
              <a:t>Currently employed as a GME professional</a:t>
            </a:r>
          </a:p>
          <a:p>
            <a:pPr marL="514350" indent="-514350">
              <a:buAutoNum type="arabicPeriod"/>
            </a:pPr>
            <a:r>
              <a:rPr lang="en-US" sz="2650" dirty="0">
                <a:cs typeface="Calibri"/>
              </a:rPr>
              <a:t>Completed 2 consecutive years in this role by application submission</a:t>
            </a:r>
          </a:p>
          <a:p>
            <a:pPr marL="514350" indent="-514350">
              <a:buAutoNum type="arabicPeriod"/>
            </a:pPr>
            <a:r>
              <a:rPr lang="en-US" sz="2650" dirty="0">
                <a:cs typeface="Calibri"/>
              </a:rPr>
              <a:t>Completed 20 Education Credits within the previous 3 years (</a:t>
            </a:r>
            <a:r>
              <a:rPr lang="en-US" sz="2650" u="sng" dirty="0">
                <a:cs typeface="Calibri"/>
              </a:rPr>
              <a:t>11 education credits </a:t>
            </a:r>
            <a:r>
              <a:rPr lang="en-US" sz="2650" dirty="0">
                <a:cs typeface="Calibri"/>
              </a:rPr>
              <a:t>must be directly focused on GME topics &amp; outside the usual scope of duties and </a:t>
            </a:r>
            <a:r>
              <a:rPr lang="en-US" sz="2650" u="sng" dirty="0">
                <a:cs typeface="Calibri"/>
              </a:rPr>
              <a:t>9 education credits</a:t>
            </a:r>
            <a:r>
              <a:rPr lang="en-US" sz="2650" dirty="0">
                <a:cs typeface="Calibri"/>
              </a:rPr>
              <a:t> may be general professional growth &amp; development).  Up to 6 education credits may be earned through podcasts, webinars or completion of online modules.</a:t>
            </a:r>
          </a:p>
          <a:p>
            <a:pPr marL="514350" indent="-514350">
              <a:buAutoNum type="arabicPeriod"/>
            </a:pPr>
            <a:r>
              <a:rPr lang="en-US" sz="2650" dirty="0">
                <a:cs typeface="Calibri"/>
              </a:rPr>
              <a:t>1 hour of qualifying activity = 1 TAGME Education Credit</a:t>
            </a:r>
          </a:p>
          <a:p>
            <a:pPr marL="0" indent="0">
              <a:buNone/>
            </a:pPr>
            <a:r>
              <a:rPr lang="en-US" sz="2650" dirty="0">
                <a:cs typeface="Calibri"/>
              </a:rPr>
              <a:t>       *CCC &amp; PEC Meetings, Routine GME Meetings, etc. DO NOT COUNT </a:t>
            </a:r>
          </a:p>
          <a:p>
            <a:pPr marL="0" indent="0">
              <a:buNone/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20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INITIAL TAGME CERTIFICATION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06424"/>
            <a:ext cx="10972800" cy="501974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100" dirty="0">
                <a:cs typeface="Calibri"/>
              </a:rPr>
              <a:t>What Does Count Toward Certification?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National, Regional or State Conferences – Costs $$ to attend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Virtual Meetings (FREE) – March 7, 2023 at 2pm CST, Challenges &amp; Trends for Program Administration Staffing by Germane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Core Meetings (FREE) – Next one is scheduled for April 20, 2023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Daniels Lecture (FREE) – April 21, 2023 “Institutional Culture in Academic Medicine:  Your Talk Matters” presented by Dr. Krista </a:t>
            </a:r>
            <a:r>
              <a:rPr lang="en-US" sz="2100" dirty="0" err="1">
                <a:cs typeface="Calibri"/>
              </a:rPr>
              <a:t>Longtin</a:t>
            </a:r>
            <a:r>
              <a:rPr lang="en-US" sz="2100" dirty="0">
                <a:cs typeface="Calibri"/>
              </a:rPr>
              <a:t> from Indiana University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LSUHSC Workshops (FREE) – Examples of previous ones include Tools to Mitigate Microaggressions (Feb. 27) &amp; Unconscious Bias Training (Feb. 10)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Learn at ACGME (Recordings) (FREE) – </a:t>
            </a:r>
            <a:r>
              <a:rPr lang="en-US" sz="2100" dirty="0">
                <a:cs typeface="Calibri"/>
                <a:hlinkClick r:id="rId2"/>
              </a:rPr>
              <a:t>www.dl.acgme.org</a:t>
            </a:r>
            <a:endParaRPr lang="en-US" sz="2100" dirty="0">
              <a:cs typeface="Calibri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Academy for Program Coordinators Meetings (FREE) – Monthly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100" dirty="0">
                <a:cs typeface="Calibri"/>
              </a:rPr>
              <a:t>National Society of Academic Medical Administrators (FREE) Bi-monthly (More options with $99 annual membership, such as annual conference)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4211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50722"/>
          </a:xfrm>
        </p:spPr>
        <p:txBody>
          <a:bodyPr/>
          <a:lstStyle/>
          <a:p>
            <a:r>
              <a:rPr lang="en-US" dirty="0">
                <a:cs typeface="Calibri"/>
              </a:rPr>
              <a:t>2023 ANNUAL NSAMA CONFERENCE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5" r="535"/>
          <a:stretch/>
        </p:blipFill>
        <p:spPr>
          <a:xfrm>
            <a:off x="3157572" y="1025641"/>
            <a:ext cx="3444396" cy="579831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1" b="2071"/>
          <a:stretch/>
        </p:blipFill>
        <p:spPr>
          <a:xfrm>
            <a:off x="6690359" y="1025641"/>
            <a:ext cx="4437889" cy="57870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545604">
            <a:off x="109728" y="2926080"/>
            <a:ext cx="304784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/>
              <a:t>$99 registration fee, this includes NSAMA membership</a:t>
            </a:r>
          </a:p>
          <a:p>
            <a:endParaRPr lang="en-US" sz="1700" b="1" dirty="0"/>
          </a:p>
          <a:p>
            <a:r>
              <a:rPr lang="en-US" sz="1700" b="1" dirty="0"/>
              <a:t>Approximately 5.5 TAGME education credits</a:t>
            </a:r>
          </a:p>
        </p:txBody>
      </p:sp>
    </p:spTree>
    <p:extLst>
      <p:ext uri="{BB962C8B-B14F-4D97-AF65-F5344CB8AC3E}">
        <p14:creationId xmlns:p14="http://schemas.microsoft.com/office/powerpoint/2010/main" val="402024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2023 TAGME TIMELINE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12192000" cy="49831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3100" dirty="0">
                <a:cs typeface="Calibri"/>
              </a:rPr>
              <a:t>Timeline for 2023 Application Cycle: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3100" dirty="0"/>
              <a:t>1. Application submission –&gt; April 1 through June 1</a:t>
            </a:r>
            <a:br>
              <a:rPr lang="en-US" sz="3100" dirty="0"/>
            </a:br>
            <a:r>
              <a:rPr lang="en-US" sz="3100" dirty="0"/>
              <a:t>2. Application review and notification –&gt; Rolling through June 30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3100" dirty="0"/>
              <a:t>3. Assessment scheduling –&gt; Beginning July 5 (upon application approval)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3100" dirty="0"/>
              <a:t>4. Assessment completion –&gt; July 11 through December 2</a:t>
            </a:r>
            <a:br>
              <a:rPr lang="en-US" sz="3100" dirty="0"/>
            </a:br>
            <a:r>
              <a:rPr lang="en-US" sz="3100" dirty="0"/>
              <a:t>5. Retake completion –&gt; Through December 16</a:t>
            </a:r>
          </a:p>
          <a:p>
            <a:pPr marL="0" indent="0" algn="ctr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779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MAINTENANCE OF CERTIFICATION CRITERIA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0704"/>
            <a:ext cx="10972800" cy="506546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800" dirty="0">
                <a:cs typeface="Calibri"/>
              </a:rPr>
              <a:t>REQUIREMENTS</a:t>
            </a: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Hold a current TAGME certification</a:t>
            </a: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Currently employed as a GME professional</a:t>
            </a: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Completed 5 consecutive years in this role by application submission</a:t>
            </a: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Completed 25 Education Credits within the previous 5 years (ALL must be directly focused on GME topics or professional growth &amp; development RELEVANT TO YOUR CURRENT ROLE)</a:t>
            </a:r>
          </a:p>
          <a:p>
            <a:pPr marL="514350" indent="-514350">
              <a:buAutoNum type="arabicPeriod"/>
            </a:pPr>
            <a:r>
              <a:rPr lang="en-US" sz="2800" dirty="0">
                <a:cs typeface="Calibri"/>
              </a:rPr>
              <a:t>1 hour of qualifying activity = 1 TAGME Education Credit</a:t>
            </a:r>
          </a:p>
          <a:p>
            <a:pPr marL="0" indent="0">
              <a:buNone/>
            </a:pPr>
            <a:r>
              <a:rPr lang="en-US" sz="2800" dirty="0">
                <a:cs typeface="Calibri"/>
              </a:rPr>
              <a:t>       *CCC &amp; PEC Meetings, Routine GME Meetings, etc. DO NOT COUNT </a:t>
            </a:r>
          </a:p>
          <a:p>
            <a:pPr marL="0" indent="0">
              <a:buNone/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07604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368F-D105-4AF0-AC59-9D9E2CD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"/>
              </a:rPr>
              <a:t>MAINTENANCE OF CERTIFICATION CRITERIA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</a:rPr>
              <a:t>REQUIREMENTS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FA049-2B59-4063-9E99-B1DDDF42E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90472"/>
            <a:ext cx="10972800" cy="46356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 startAt="6"/>
            </a:pPr>
            <a:r>
              <a:rPr lang="en-US" sz="2800" dirty="0">
                <a:cs typeface="Calibri"/>
              </a:rPr>
              <a:t>Completed 2 Personal Professional Growth Experiences within the previous 5 years</a:t>
            </a:r>
            <a:endParaRPr lang="en-US" sz="24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cs typeface="Calibri"/>
              </a:rPr>
              <a:t>Presentations at a national, regional, state, institutional or departmental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cs typeface="Calibri"/>
              </a:rPr>
              <a:t>Active committee role at a national, regional, state or institutional level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>
                <a:cs typeface="Calibri"/>
              </a:rPr>
              <a:t>Peer-reviewed poster presentations or published manuscripts</a:t>
            </a:r>
          </a:p>
          <a:p>
            <a:pPr marL="457200" lvl="1" indent="0">
              <a:buNone/>
            </a:pPr>
            <a:endParaRPr lang="en-US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42159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FC6CA915225C4BB9F3585CD0332040" ma:contentTypeVersion="6" ma:contentTypeDescription="Create a new document." ma:contentTypeScope="" ma:versionID="84501fc04754bad632d0b96611f2ab41">
  <xsd:schema xmlns:xsd="http://www.w3.org/2001/XMLSchema" xmlns:xs="http://www.w3.org/2001/XMLSchema" xmlns:p="http://schemas.microsoft.com/office/2006/metadata/properties" xmlns:ns2="975e37a8-7f5f-4888-af20-2bf05acb12f4" xmlns:ns3="ce103bb2-26e4-4432-b4c4-0552ce98cd7c" targetNamespace="http://schemas.microsoft.com/office/2006/metadata/properties" ma:root="true" ma:fieldsID="d1d7570fcd187dc3ca56b57d3f36d0fd" ns2:_="" ns3:_="">
    <xsd:import namespace="975e37a8-7f5f-4888-af20-2bf05acb12f4"/>
    <xsd:import namespace="ce103bb2-26e4-4432-b4c4-0552ce98cd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e37a8-7f5f-4888-af20-2bf05acb12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03bb2-26e4-4432-b4c4-0552ce98cd7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C0F46FB-A748-4A53-94A5-B1F30B11A223}">
  <ds:schemaRefs>
    <ds:schemaRef ds:uri="975e37a8-7f5f-4888-af20-2bf05acb12f4"/>
    <ds:schemaRef ds:uri="ce103bb2-26e4-4432-b4c4-0552ce98cd7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48FFF27-90EC-42A3-8A6C-641AF411CB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026846-A8FB-4F3A-BAC9-154ECB4745C5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ce103bb2-26e4-4432-b4c4-0552ce98cd7c"/>
    <ds:schemaRef ds:uri="975e37a8-7f5f-4888-af20-2bf05acb12f4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633</Words>
  <Application>Microsoft Office PowerPoint</Application>
  <PresentationFormat>Widescreen</PresentationFormat>
  <Paragraphs>81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Copperplate Gothic Bold</vt:lpstr>
      <vt:lpstr>Kristen ITC</vt:lpstr>
      <vt:lpstr>Wingdings</vt:lpstr>
      <vt:lpstr>1_Office Theme</vt:lpstr>
      <vt:lpstr>PowerPoint Presentation</vt:lpstr>
      <vt:lpstr>DISCLOSURE</vt:lpstr>
      <vt:lpstr>WHY SHOULD I CERTIFY?</vt:lpstr>
      <vt:lpstr>INITIAL TAGME CERTIFICATION CRITERIA</vt:lpstr>
      <vt:lpstr>INITIAL TAGME CERTIFICATION CRITERIA</vt:lpstr>
      <vt:lpstr>2023 ANNUAL NSAMA CONFERENCE</vt:lpstr>
      <vt:lpstr>2023 TAGME TIMELINE</vt:lpstr>
      <vt:lpstr>MAINTENANCE OF CERTIFICATION CRITERIA</vt:lpstr>
      <vt:lpstr>MAINTENANCE OF CERTIFICATION CRITERIA REQUIREMENTS CONTINUED</vt:lpstr>
      <vt:lpstr>ABOUT THE ASSESSMENT</vt:lpstr>
      <vt:lpstr>FEES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Blakemore, Sara B.</dc:creator>
  <cp:lastModifiedBy>Lenoir, Susan W.</cp:lastModifiedBy>
  <cp:revision>50</cp:revision>
  <dcterms:created xsi:type="dcterms:W3CDTF">2021-06-30T12:57:47Z</dcterms:created>
  <dcterms:modified xsi:type="dcterms:W3CDTF">2023-02-27T02:15:45Z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0x010100E8FC6CA915225C4BB9F3585CD0332040</vt:lpwstr>
  </property>
</Properties>
</file>