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8"/>
  </p:notesMasterIdLst>
  <p:sldIdLst>
    <p:sldId id="257" r:id="rId5"/>
    <p:sldId id="270" r:id="rId6"/>
    <p:sldId id="271" r:id="rId7"/>
    <p:sldId id="279" r:id="rId8"/>
    <p:sldId id="280" r:id="rId9"/>
    <p:sldId id="278" r:id="rId10"/>
    <p:sldId id="273" r:id="rId11"/>
    <p:sldId id="274" r:id="rId12"/>
    <p:sldId id="283" r:id="rId13"/>
    <p:sldId id="275" r:id="rId14"/>
    <p:sldId id="281" r:id="rId15"/>
    <p:sldId id="272" r:id="rId16"/>
    <p:sldId id="282" r:id="rId17"/>
    <p:sldId id="285" r:id="rId18"/>
    <p:sldId id="284" r:id="rId19"/>
    <p:sldId id="286" r:id="rId20"/>
    <p:sldId id="288" r:id="rId21"/>
    <p:sldId id="289" r:id="rId22"/>
    <p:sldId id="287" r:id="rId23"/>
    <p:sldId id="291" r:id="rId24"/>
    <p:sldId id="290" r:id="rId25"/>
    <p:sldId id="292" r:id="rId26"/>
    <p:sldId id="276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2FE"/>
    <a:srgbClr val="A352FC"/>
    <a:srgbClr val="AA60FC"/>
    <a:srgbClr val="BD8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92680-52DC-4B03-B9C3-B24D4143893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FB1C-8289-4A0E-9023-E3EDA3AB4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6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E9FB1C-8289-4A0E-9023-E3EDA3AB46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8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31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5B49D3-E3B8-4CC3-AEBB-C5777793C70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AA42A9B-B33B-49CB-8140-010AC597ACB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82E8D4-3FAE-490B-99F7-2E26E598AC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1" y="5791200"/>
            <a:ext cx="251459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s.gov/Home/Verifica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hanolgmefingerprinting@va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7443C-0318-49F9-9ED9-247E7F87B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130" y="246887"/>
            <a:ext cx="6582947" cy="6364223"/>
          </a:xfrm>
          <a:solidFill>
            <a:srgbClr val="E7D2FE"/>
          </a:solidFill>
          <a:ln w="12700" cmpd="sng">
            <a:noFill/>
          </a:ln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LSU GME </a:t>
            </a:r>
            <a:b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4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BC953-39FA-44A4-8C0D-2AD3F19C5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9076" y="246887"/>
            <a:ext cx="5136793" cy="6364222"/>
          </a:xfrm>
          <a:solidFill>
            <a:srgbClr val="E7D2F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2022</a:t>
            </a:r>
          </a:p>
        </p:txBody>
      </p:sp>
    </p:spTree>
    <p:extLst>
      <p:ext uri="{BB962C8B-B14F-4D97-AF65-F5344CB8AC3E}">
        <p14:creationId xmlns:p14="http://schemas.microsoft.com/office/powerpoint/2010/main" val="1627595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9F2-5179-4E43-B09E-ECA376CB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12" y="189876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TMS training (annual training. Date must be current for the academic year)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A616FB-3339-49D1-81C4-092CE1A22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741838" y="-795338"/>
            <a:ext cx="6204000" cy="799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58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9F2-5179-4E43-B09E-ECA376CB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45" y="232406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Trainee Requirements-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Vaccination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F6E30-736C-4E07-9905-320C8969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782" t="14852" r="40187" b="2594"/>
          <a:stretch/>
        </p:blipFill>
        <p:spPr>
          <a:xfrm>
            <a:off x="4092192" y="11743"/>
            <a:ext cx="6172200" cy="6948349"/>
          </a:xfrm>
        </p:spPr>
      </p:pic>
    </p:spTree>
    <p:extLst>
      <p:ext uri="{BB962C8B-B14F-4D97-AF65-F5344CB8AC3E}">
        <p14:creationId xmlns:p14="http://schemas.microsoft.com/office/powerpoint/2010/main" val="231151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45" y="216510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Trainee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216510"/>
            <a:ext cx="8557663" cy="66143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VA Residents/Fellows Returning Packet– Due May 6</a:t>
            </a:r>
          </a:p>
          <a:p>
            <a:pPr marL="45720" indent="0"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VA Application for Health Professions Trainee is NOT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Resident/Fellow Completes the Mandatory TMS Refresher Training and downloads a copy of their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Resident/Fellow submits the TMS Certificate to their Program Coordinator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submits the completed VA COVID-19 Vaccination Form (COVID Attestation VA form 10230)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Resident downloads the Returning Trainee Application Packet and sends the entire packet including the cover page to their Program Coordinator. (Link found in Knowledge Base)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confirms all items have been submitted by Resident/Fellow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submits the Returning Trainee  Packet to Ms. Crystal Cruz, at the VA, using the LSU Health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FileS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file Transfer System. </a:t>
            </a: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84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43663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Returning Trainee paperwork (must attach TMS certificate and COVID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243663"/>
            <a:ext cx="8557663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n-US" sz="17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1DCCBB-6CB4-4A3A-A1FF-3F13165C27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9" t="22307" r="28281"/>
          <a:stretch/>
        </p:blipFill>
        <p:spPr>
          <a:xfrm>
            <a:off x="4490720" y="-324633"/>
            <a:ext cx="5892799" cy="750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563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92002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</a:rPr>
              <a:t>Rotation Schedules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77B115-E0FD-42DF-AB6F-FAFF5411CF9C}"/>
              </a:ext>
            </a:extLst>
          </p:cNvPr>
          <p:cNvSpPr txBox="1"/>
          <p:nvPr/>
        </p:nvSpPr>
        <p:spPr>
          <a:xfrm>
            <a:off x="3581399" y="292002"/>
            <a:ext cx="840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Coordinators should send an email with the academic year program rotation schedule to the VA GME Manager and VA Clinic ADPAC.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Coordinators should send updates to the VA GME office and clinic contact when there is a switch in rotation or other change to the schedule.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52A26922-378E-4B84-A950-6A9439818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481070"/>
              </p:ext>
            </p:extLst>
          </p:nvPr>
        </p:nvGraphicFramePr>
        <p:xfrm>
          <a:off x="3914825" y="4102224"/>
          <a:ext cx="7481850" cy="246377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1599">
                  <a:extLst>
                    <a:ext uri="{9D8B030D-6E8A-4147-A177-3AD203B41FA5}">
                      <a16:colId xmlns:a16="http://schemas.microsoft.com/office/drawing/2014/main" val="3405082045"/>
                    </a:ext>
                  </a:extLst>
                </a:gridCol>
                <a:gridCol w="2054602">
                  <a:extLst>
                    <a:ext uri="{9D8B030D-6E8A-4147-A177-3AD203B41FA5}">
                      <a16:colId xmlns:a16="http://schemas.microsoft.com/office/drawing/2014/main" val="657602925"/>
                    </a:ext>
                  </a:extLst>
                </a:gridCol>
                <a:gridCol w="2645649">
                  <a:extLst>
                    <a:ext uri="{9D8B030D-6E8A-4147-A177-3AD203B41FA5}">
                      <a16:colId xmlns:a16="http://schemas.microsoft.com/office/drawing/2014/main" val="158105072"/>
                    </a:ext>
                  </a:extLst>
                </a:gridCol>
              </a:tblGrid>
              <a:tr h="301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/>
                        <a:t>Neurology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/>
                        <a:t>Rebecca Pettingill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/>
                        <a:t>Rebecca.Pettingill@va.gov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948778"/>
                  </a:ext>
                </a:extLst>
              </a:tr>
              <a:tr h="301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Pathology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Cheryl Lanier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cheryl.lanier@va.gov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33113"/>
                  </a:ext>
                </a:extLst>
              </a:tr>
              <a:tr h="301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PM&amp;R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Rebecca Pettingill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Rebecca.Pettingill@va.gov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69147"/>
                  </a:ext>
                </a:extLst>
              </a:tr>
              <a:tr h="301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Radiology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Mary</a:t>
                      </a:r>
                      <a:r>
                        <a:rPr lang="en-US" sz="1400" baseline="0" dirty="0"/>
                        <a:t> Maurice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Mary.maurice@va.gov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83684"/>
                  </a:ext>
                </a:extLst>
              </a:tr>
              <a:tr h="301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Surgery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Gerald</a:t>
                      </a:r>
                      <a:r>
                        <a:rPr lang="en-US" sz="1400" baseline="0" dirty="0"/>
                        <a:t> Bailey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Gerald.bailey2@va.gov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37646"/>
                  </a:ext>
                </a:extLst>
              </a:tr>
              <a:tr h="512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Baton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Rouge Internal Medicine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Richard Lucas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Richard.Lucas2@va.gov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87165"/>
                  </a:ext>
                </a:extLst>
              </a:tr>
              <a:tr h="427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Ambulatory Medicine 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Rebecca Pettingill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Rebecca.Pettingill@va.gov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929060"/>
                  </a:ext>
                </a:extLst>
              </a:tr>
            </a:tbl>
          </a:graphicData>
        </a:graphic>
      </p:graphicFrame>
      <p:graphicFrame>
        <p:nvGraphicFramePr>
          <p:cNvPr id="21" name="Content Placeholder 4">
            <a:extLst>
              <a:ext uri="{FF2B5EF4-FFF2-40B4-BE49-F238E27FC236}">
                <a16:creationId xmlns:a16="http://schemas.microsoft.com/office/drawing/2014/main" id="{849BA502-E978-4F80-9D9A-B36EC34ED8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69973"/>
              </p:ext>
            </p:extLst>
          </p:nvPr>
        </p:nvGraphicFramePr>
        <p:xfrm>
          <a:off x="3914825" y="1615126"/>
          <a:ext cx="7481850" cy="244743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782585">
                  <a:extLst>
                    <a:ext uri="{9D8B030D-6E8A-4147-A177-3AD203B41FA5}">
                      <a16:colId xmlns:a16="http://schemas.microsoft.com/office/drawing/2014/main" val="3405082045"/>
                    </a:ext>
                  </a:extLst>
                </a:gridCol>
                <a:gridCol w="2041864">
                  <a:extLst>
                    <a:ext uri="{9D8B030D-6E8A-4147-A177-3AD203B41FA5}">
                      <a16:colId xmlns:a16="http://schemas.microsoft.com/office/drawing/2014/main" val="657602925"/>
                    </a:ext>
                  </a:extLst>
                </a:gridCol>
                <a:gridCol w="2657401">
                  <a:extLst>
                    <a:ext uri="{9D8B030D-6E8A-4147-A177-3AD203B41FA5}">
                      <a16:colId xmlns:a16="http://schemas.microsoft.com/office/drawing/2014/main" val="158105072"/>
                    </a:ext>
                  </a:extLst>
                </a:gridCol>
              </a:tblGrid>
              <a:tr h="2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Service/Program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VA Service ADPAC Name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49438"/>
                  </a:ext>
                </a:extLst>
              </a:tr>
              <a:tr h="307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Anesthesiology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Antionette Payne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Antionette.payne@va.gov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948778"/>
                  </a:ext>
                </a:extLst>
              </a:tr>
              <a:tr h="307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Dermatology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Ramona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Griffin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Ramona.griffin2@va.gov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733113"/>
                  </a:ext>
                </a:extLst>
              </a:tr>
              <a:tr h="2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Dental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</a:rPr>
                        <a:t>Kerri  Ulrich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kerri.ulrich@va.gov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969147"/>
                  </a:ext>
                </a:extLst>
              </a:tr>
              <a:tr h="2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Emergency</a:t>
                      </a:r>
                      <a:r>
                        <a:rPr lang="en-US" sz="1400" baseline="0" dirty="0"/>
                        <a:t> Medicine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Joycelyn Farve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Joycelyn.farve@va.gov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883684"/>
                  </a:ext>
                </a:extLst>
              </a:tr>
              <a:tr h="2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 GI-Hospice and Palliative care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James </a:t>
                      </a:r>
                      <a:r>
                        <a:rPr lang="en-US" sz="1400" dirty="0" err="1"/>
                        <a:t>Dejoie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James.DeJoie@va.gov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37646"/>
                  </a:ext>
                </a:extLst>
              </a:tr>
              <a:tr h="24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Medicine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latin typeface="+mj-lt"/>
                        </a:rPr>
                        <a:t>Walter Morrow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/>
                        <a:t>Walter.morrow@</a:t>
                      </a:r>
                      <a:r>
                        <a:rPr lang="en-US" sz="1400" dirty="0"/>
                        <a:t>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11331"/>
                  </a:ext>
                </a:extLst>
              </a:tr>
              <a:tr h="307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Mental Health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James Anderson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/>
                        <a:t>James.anderson35@va.gov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157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9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246986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Accurate Educational Activity Records ensure that trainee leave and attendance are appropriately tracked, invoices are reconciled and calculations for payment are accurate. </a:t>
            </a:r>
            <a:b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1065648"/>
            <a:ext cx="8557663" cy="554536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Educational Activity Record (EARs) Tracker Implementation January 1 2022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Required by OAA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been using this new tracker since July 2021.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LSUHSC programs have switched to a 5day schedule. </a:t>
            </a:r>
          </a:p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EARs completed by VA administrative staff with assistance from site director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to send EARs sheet to LSUHSC at the end of the month 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B1126-50B5-45B3-97A3-3F719857FB5E}"/>
              </a:ext>
            </a:extLst>
          </p:cNvPr>
          <p:cNvSpPr txBox="1"/>
          <p:nvPr/>
        </p:nvSpPr>
        <p:spPr>
          <a:xfrm>
            <a:off x="3581398" y="456262"/>
            <a:ext cx="82966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Disbursement Policy Updates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4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0" y="276446"/>
            <a:ext cx="2567339" cy="5080567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1391794"/>
            <a:ext cx="8557663" cy="407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:a16="http://schemas.microsoft.com/office/drawing/2014/main" id="{77F19D79-280D-4E27-AE57-4EE4CF691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112" y="276446"/>
            <a:ext cx="11761776" cy="665598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9A1FDD5-BC97-47ED-885F-1FD127ABCA17}"/>
              </a:ext>
            </a:extLst>
          </p:cNvPr>
          <p:cNvSpPr txBox="1">
            <a:spLocks/>
          </p:cNvSpPr>
          <p:nvPr/>
        </p:nvSpPr>
        <p:spPr>
          <a:xfrm>
            <a:off x="2867369" y="166042"/>
            <a:ext cx="8234916" cy="93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VHA Directive 1400.05 SOP changes</a:t>
            </a:r>
          </a:p>
        </p:txBody>
      </p:sp>
    </p:spTree>
    <p:extLst>
      <p:ext uri="{BB962C8B-B14F-4D97-AF65-F5344CB8AC3E}">
        <p14:creationId xmlns:p14="http://schemas.microsoft.com/office/powerpoint/2010/main" val="230062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9" y="246986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8" y="1391794"/>
            <a:ext cx="8396846" cy="407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6F3E82-D0A4-4F6D-9449-BD3236911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050638"/>
              </p:ext>
            </p:extLst>
          </p:nvPr>
        </p:nvGraphicFramePr>
        <p:xfrm>
          <a:off x="209549" y="246986"/>
          <a:ext cx="11772902" cy="545206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235400">
                  <a:extLst>
                    <a:ext uri="{9D8B030D-6E8A-4147-A177-3AD203B41FA5}">
                      <a16:colId xmlns:a16="http://schemas.microsoft.com/office/drawing/2014/main" val="545482068"/>
                    </a:ext>
                  </a:extLst>
                </a:gridCol>
                <a:gridCol w="8537502">
                  <a:extLst>
                    <a:ext uri="{9D8B030D-6E8A-4147-A177-3AD203B41FA5}">
                      <a16:colId xmlns:a16="http://schemas.microsoft.com/office/drawing/2014/main" val="1538634445"/>
                    </a:ext>
                  </a:extLst>
                </a:gridCol>
              </a:tblGrid>
              <a:tr h="4568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Reimbursable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25630"/>
                  </a:ext>
                </a:extLst>
              </a:tr>
              <a:tr h="221374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 Leave (AL)/ Vacation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Yes. Vacation time is factored into the daily rate: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PGY4 $71,895/year, 28 days vacation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365-28 days vacation = 337 working days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$71,895 / 337 = $213.34 daily rate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 does pay for vacation time but the bill will show a “zero dollar” reimbursement for the actual vacation day.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59973"/>
                  </a:ext>
                </a:extLst>
              </a:tr>
              <a:tr h="232470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Sick Leave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Yes. VA matches LSUHSC sick leave policy of 14 days.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will show as a paid day on the bill.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Sick leave includes personal medical/dental appointments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Scheduled appointments should be coordinated and discussed with site director.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04390"/>
                  </a:ext>
                </a:extLst>
              </a:tr>
              <a:tr h="4568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 pays for a proportional share of weekends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28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8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8" y="212651"/>
            <a:ext cx="3452035" cy="5403678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1391794"/>
            <a:ext cx="8557663" cy="407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CC11DA03-3C5C-441C-A310-27DA5BD6CB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153119"/>
              </p:ext>
            </p:extLst>
          </p:nvPr>
        </p:nvGraphicFramePr>
        <p:xfrm>
          <a:off x="133348" y="212651"/>
          <a:ext cx="11925304" cy="63157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62652">
                  <a:extLst>
                    <a:ext uri="{9D8B030D-6E8A-4147-A177-3AD203B41FA5}">
                      <a16:colId xmlns:a16="http://schemas.microsoft.com/office/drawing/2014/main" val="545482068"/>
                    </a:ext>
                  </a:extLst>
                </a:gridCol>
                <a:gridCol w="5962652">
                  <a:extLst>
                    <a:ext uri="{9D8B030D-6E8A-4147-A177-3AD203B41FA5}">
                      <a16:colId xmlns:a16="http://schemas.microsoft.com/office/drawing/2014/main" val="1538634445"/>
                    </a:ext>
                  </a:extLst>
                </a:gridCol>
              </a:tblGrid>
              <a:tr h="465333">
                <a:tc>
                  <a:txBody>
                    <a:bodyPr/>
                    <a:lstStyle/>
                    <a:p>
                      <a:r>
                        <a:rPr lang="en-US" dirty="0"/>
                        <a:t>Leave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Reimbursable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25630"/>
                  </a:ext>
                </a:extLst>
              </a:tr>
              <a:tr h="803177">
                <a:tc>
                  <a:txBody>
                    <a:bodyPr/>
                    <a:lstStyle/>
                    <a:p>
                      <a:r>
                        <a:rPr lang="en-US" dirty="0"/>
                        <a:t>Inservice Exam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Yes. Code as “Present” and annotate in margin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159973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r>
                        <a:rPr lang="en-US" dirty="0"/>
                        <a:t>Licensing Exam (Step 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204390"/>
                  </a:ext>
                </a:extLst>
              </a:tr>
              <a:tr h="891102">
                <a:tc>
                  <a:txBody>
                    <a:bodyPr/>
                    <a:lstStyle/>
                    <a:p>
                      <a:r>
                        <a:rPr lang="en-US" dirty="0"/>
                        <a:t>Specialty Board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and includes travel time; however, only pay proportional share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691104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r>
                        <a:rPr lang="en-US" dirty="0"/>
                        <a:t>Local/Regional/National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based on “pooled leave”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775925"/>
                  </a:ext>
                </a:extLst>
              </a:tr>
              <a:tr h="1147397">
                <a:tc>
                  <a:txBody>
                    <a:bodyPr/>
                    <a:lstStyle/>
                    <a:p>
                      <a:r>
                        <a:rPr lang="en-US" dirty="0"/>
                        <a:t>Off-campus research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None of the current LSUHSC GME programs have been approved for off-campus research.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22227"/>
                  </a:ext>
                </a:extLst>
              </a:tr>
              <a:tr h="1147397">
                <a:tc>
                  <a:txBody>
                    <a:bodyPr/>
                    <a:lstStyle/>
                    <a:p>
                      <a:r>
                        <a:rPr lang="en-US" dirty="0"/>
                        <a:t>Didactics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if your program was approved by the GME office. Don’t use “educational leave” just mark “present”.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889480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r>
                        <a:rPr lang="en-US" dirty="0"/>
                        <a:t>Interviews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73369"/>
                  </a:ext>
                </a:extLst>
              </a:tr>
              <a:tr h="465333">
                <a:tc>
                  <a:txBody>
                    <a:bodyPr/>
                    <a:lstStyle/>
                    <a:p>
                      <a:r>
                        <a:rPr lang="en-US" dirty="0"/>
                        <a:t>Post-call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No, unless taking VA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4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35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1926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30EF30-D5A1-42B9-99B7-50A168033B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2117"/>
              </p:ext>
            </p:extLst>
          </p:nvPr>
        </p:nvGraphicFramePr>
        <p:xfrm>
          <a:off x="209550" y="59180"/>
          <a:ext cx="11858404" cy="662848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val="2853476317"/>
                    </a:ext>
                  </a:extLst>
                </a:gridCol>
                <a:gridCol w="3084417">
                  <a:extLst>
                    <a:ext uri="{9D8B030D-6E8A-4147-A177-3AD203B41FA5}">
                      <a16:colId xmlns:a16="http://schemas.microsoft.com/office/drawing/2014/main" val="1049509163"/>
                    </a:ext>
                  </a:extLst>
                </a:gridCol>
                <a:gridCol w="2923770">
                  <a:extLst>
                    <a:ext uri="{9D8B030D-6E8A-4147-A177-3AD203B41FA5}">
                      <a16:colId xmlns:a16="http://schemas.microsoft.com/office/drawing/2014/main" val="4167249248"/>
                    </a:ext>
                  </a:extLst>
                </a:gridCol>
                <a:gridCol w="2741257">
                  <a:extLst>
                    <a:ext uri="{9D8B030D-6E8A-4147-A177-3AD203B41FA5}">
                      <a16:colId xmlns:a16="http://schemas.microsoft.com/office/drawing/2014/main" val="1539708463"/>
                    </a:ext>
                  </a:extLst>
                </a:gridCol>
              </a:tblGrid>
              <a:tr h="1759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VA's Proportional Share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530288"/>
                  </a:ext>
                </a:extLst>
              </a:tr>
              <a:tr h="65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Column1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# of VA Funded FTE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# of Affiliate Residents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VA's Proportionate Share</a:t>
                      </a:r>
                      <a:endParaRPr lang="en-US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43867125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Anesthesiology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48%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145013599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Colon and rectal Surgery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50%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52912856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Dermatology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35%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948348753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Emergency Medicine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27%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229238389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Family Medicine Kenner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238638858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Family Medicine Bogalusa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031556356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Hematology &amp; Oncology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247003840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Internal Medicine NOLA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9%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010612086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Internal Medicine Baton Rouge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8%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593112866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Interventional Radiology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56%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541750252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Neurologic Surgery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C00000"/>
                          </a:solidFill>
                          <a:effectLst/>
                        </a:rPr>
                        <a:t>6%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083785115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Neurology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41758517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Neuroradiology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50%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314374603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Ophthalmology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28.0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94845437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Orthopaedic Surgery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76356107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Pain Medicine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70%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558040214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Pathology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200313853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PM&amp;R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10.0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1893942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Plastic Surgery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17%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292537836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Psychiatry NOLA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267121284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Psychiatry Baton Rouge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1255493591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Radiology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17.0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2381060064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Rheumatology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435322792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Surgery - General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61.0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13%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2126030908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Surgical Critical Care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63%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921608433"/>
                  </a:ext>
                </a:extLst>
              </a:tr>
              <a:tr h="18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Vascular Surgery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5" marR="6595" marT="6595" marB="0" anchor="b"/>
                </a:tc>
                <a:extLst>
                  <a:ext uri="{0D108BD9-81ED-4DB2-BD59-A6C34878D82A}">
                    <a16:rowId xmlns:a16="http://schemas.microsoft.com/office/drawing/2014/main" val="30512659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06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6769D-A6C7-4ABD-8FC5-A566AD1B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77" y="216508"/>
            <a:ext cx="3353396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(New and returning Residents and Fellows)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724F7-BBF4-412A-A30D-69863517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296" y="216508"/>
            <a:ext cx="8381404" cy="522254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On-Boarding for VA Residents and Fellows (all VA facilities in Louisiana, including VA New Orleans, clinics in Baton Rouge, Slidell, etc.)</a:t>
            </a: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New Residents/Fellows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to LSU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Residents/Fellows Continuing in the Same Training Program at LSU, but have never rotated at the VA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Rotated at the Louisiana VA during Medical School. VA GME office will request a copy of the Medical Student match list to try to extend their credentials/access and update them to resident.    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endParaRPr lang="en-US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Returning Residents/Fellows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rotated at the SLVHCS-Louisiana VA in the prior academic year(s) and will remain in the Same Program next academic year.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Previously rotated at the SLVHCS-Louisiana VA in the prior academic year(s) but will be in a Different LSU Residency/Fellowship Program.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88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13" y="236354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Pooled leave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155E11-FEC3-43FC-977D-489B42A2304F}"/>
              </a:ext>
            </a:extLst>
          </p:cNvPr>
          <p:cNvSpPr txBox="1">
            <a:spLocks/>
          </p:cNvSpPr>
          <p:nvPr/>
        </p:nvSpPr>
        <p:spPr>
          <a:xfrm>
            <a:off x="3634562" y="667076"/>
            <a:ext cx="8294725" cy="4873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Take the approved VA FTE and multiply by allowable leave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Conference leave = 5 days/FTE max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LSU Dermatology approved for 6 VA FTE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6FTE x 5 days = 30 total conference leave days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single trainee cannot exceed 5 days/year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30 days used, conference leave can be approved but will be non-reimbursable</a:t>
            </a:r>
          </a:p>
        </p:txBody>
      </p:sp>
    </p:spTree>
    <p:extLst>
      <p:ext uri="{BB962C8B-B14F-4D97-AF65-F5344CB8AC3E}">
        <p14:creationId xmlns:p14="http://schemas.microsoft.com/office/powerpoint/2010/main" val="1557232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1" y="249424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1391794"/>
            <a:ext cx="8557663" cy="407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DCDFF-A457-41C3-9CF4-099301C35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679" y="190361"/>
            <a:ext cx="12461357" cy="66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98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ED57-019B-4559-8F24-24B306AD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78884"/>
            <a:ext cx="3371849" cy="530428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</a:t>
            </a:r>
            <a:r>
              <a:rPr lang="en-US" sz="2800" dirty="0">
                <a:solidFill>
                  <a:srgbClr val="7030A0"/>
                </a:solidFill>
              </a:rPr>
              <a:t>Disbursement</a:t>
            </a: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4F5F-14A3-49BC-9567-1D874307F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0987" y="1391794"/>
            <a:ext cx="8557663" cy="40744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D79F6-6131-41AD-AA2B-593E63FA8963}"/>
              </a:ext>
            </a:extLst>
          </p:cNvPr>
          <p:cNvPicPr/>
          <p:nvPr/>
        </p:nvPicPr>
        <p:blipFill rotWithShape="1">
          <a:blip r:embed="rId3"/>
          <a:srcRect l="1665" r="3111" b="2686"/>
          <a:stretch/>
        </p:blipFill>
        <p:spPr>
          <a:xfrm>
            <a:off x="-95693" y="-82402"/>
            <a:ext cx="12287693" cy="70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83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D4FBD-C388-48CB-81D7-BD67C5C21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40" y="248575"/>
            <a:ext cx="3273042" cy="5255579"/>
          </a:xfrm>
          <a:solidFill>
            <a:srgbClr val="E7D2FE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OFFICE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7F5DC-12A5-4415-A699-9B367EA4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4341" y="372861"/>
            <a:ext cx="6771442" cy="513129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ASSOCIATE CHIEF OF STAFF FOR EDUCATION (ACOS/E)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GRADUATE MEDICAL EDUCATION (GME) PROGRAM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Irene Grundy, M.D. (DEO)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 Cruz (GME Manager)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Location: 2400 Canal Street, Admin Building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1</a:t>
            </a:r>
            <a:r>
              <a:rPr lang="en-US" sz="20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floor, room 1Q101, New Orleans, LA 70119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Hours:     Mondays–Fridays from 8:00a.m. to 4:30p.m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contact:  (504) 507-2000 ext. 67518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41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03ED-24AC-4401-9A5C-FD99E203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25387"/>
            <a:ext cx="3387149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Trainee Qualifications and Credentials Verification Letter (TQCVL)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(Link found in Knowledge Base)</a:t>
            </a:r>
            <a:br>
              <a:rPr lang="en-US" sz="28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6E5F-32C9-4605-8CED-2EC401E2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274" y="206226"/>
            <a:ext cx="8566726" cy="6632612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TQCVL- Due March 31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Prior to participating in training at a VA Facility, each health professions trainee must be listed on a TQCVL to complete onboarding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completes a TQCVL and attaches a spreadsheet listing Residents/Fellows in the Program that will rotate at the VA, to the TQCVL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Insert Letter Head at the top of the TQCVL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Check the boxes on the form 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Include all Residents/Fellow names that may rotate to the VA during 2022-2023 AY on the Spreadsheet to attach to the TQCVL (New and Returning Rotators)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House Officer level is the House Officer level for the </a:t>
            </a:r>
            <a:r>
              <a:rPr lang="en-US" sz="1900" b="1" u="sng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new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Academic Year 2022-2023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Include copy of current J-1 Visa documentation for all non-citizen trainees</a:t>
            </a:r>
          </a:p>
          <a:p>
            <a:pPr lvl="3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LSU Program Director Signs the TQCVL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Program Coordinator submits the completed and signed TQCVL with the list of House officers to Ms. Crystal Cruz at the VA  using the LSU Health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FileS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file Transfer System and sends a copy to Yolanda Lundsgaard in the LSU GME office</a:t>
            </a: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If there are any changes to the List of Residents/Fellows on the original list submitted with the TQCVL, an updated TQCVL list must be submitted to Ms. Crystal Cruz at the VA using the LSU Health </a:t>
            </a:r>
            <a:r>
              <a:rPr lang="en-US" sz="1900" dirty="0" err="1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FileS</a:t>
            </a:r>
            <a:r>
              <a:rPr lang="en-US" sz="19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file Transfer System and a copy Yolanda Lundsgaard in the LSU GME Office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9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0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4" y="205343"/>
            <a:ext cx="3400425" cy="541042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TQCVL form-Page 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718FCE-D0DF-420D-93A8-C76542E9A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62" t="14621" r="39219" b="4423"/>
          <a:stretch/>
        </p:blipFill>
        <p:spPr>
          <a:xfrm>
            <a:off x="4628537" y="0"/>
            <a:ext cx="6279581" cy="729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59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37240"/>
            <a:ext cx="3343275" cy="5410420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TQCVL form-Page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72C4EA-CBCC-4B2E-BFE9-26593BB4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25" t="13510" r="38984" b="10657"/>
          <a:stretch/>
        </p:blipFill>
        <p:spPr>
          <a:xfrm>
            <a:off x="4687593" y="0"/>
            <a:ext cx="6388713" cy="698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5705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2579F8-CD8A-4DF5-A950-CB6D5406B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7" t="22009" r="31023" b="31965"/>
          <a:stretch/>
        </p:blipFill>
        <p:spPr>
          <a:xfrm>
            <a:off x="286282" y="648586"/>
            <a:ext cx="11619435" cy="601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C7AAE6-EEED-42B4-A23C-FD322A63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6" y="191387"/>
            <a:ext cx="9875520" cy="13563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 of TQCVL list</a:t>
            </a:r>
          </a:p>
        </p:txBody>
      </p:sp>
    </p:spTree>
    <p:extLst>
      <p:ext uri="{BB962C8B-B14F-4D97-AF65-F5344CB8AC3E}">
        <p14:creationId xmlns:p14="http://schemas.microsoft.com/office/powerpoint/2010/main" val="11234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139EB-77D6-4D81-A596-1E4C1F78F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49556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VA On-Boarding: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Coordinator Tracker 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</a:br>
            <a:endParaRPr lang="en-US" sz="2800" dirty="0">
              <a:solidFill>
                <a:srgbClr val="7030A0"/>
              </a:solidFill>
              <a:latin typeface="Calibri" panose="020F0502020204030204" pitchFamily="34" charset="0"/>
              <a:ea typeface="+mj-lt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4303-2D03-4B22-A969-B7DDF981E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641" y="249557"/>
            <a:ext cx="8374284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 Tracker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Due March 31 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(Link found in Knowledge Base)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Coordinator Tracker provides VA staff with more detailed information for each Resident/Fellow that will rotate at the VA and is part of the VA onboarding process.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Coordinator Completes the Coordinator Tracker</a:t>
            </a:r>
          </a:p>
          <a:p>
            <a:pPr lvl="2"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Include the rotation dates, if known at the time completing the Coordinator Tracker, </a:t>
            </a:r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 rotation dates are not known, leave blank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submits the completed Coordinator Tracker to       Ms. Crystal Cruz, at the VA, using the LSU Health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Transfer System. 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027E-5FFB-450C-8D7B-F7A77A2F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15" y="243142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 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Trainee Requirements-application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A977-91E5-4C68-9AC6-1AF50DDB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457" y="348061"/>
            <a:ext cx="8468239" cy="6614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New Residents/Fellows Application– Due May 6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Completes the VA Application for Health Professions Trainee (link is found in Knowledge Base)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must be completed electronically.  Do Not Handwrite. Electronic Signature is accepted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Resident/Fellows complete the Mandatory TMS Training and print the certificate(s) (link is found in the Application)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attaches Selective Service Registration Confirmation: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https://www.sss.gov/Home/Verification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attaches the completed VA COVID-19 Attestation, (VA form 10230).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submits the completed Application, with the TMS Certificate(s), to their Program Coordinator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Resident/Fellow schedules Fingerprinting and Photo Appointment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vhanolgmefingerprinting@va.gov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Appointment are scheduled Tuesdays and Thursdays only from 8am-3pm.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confirms all pages of the application are included in the Packet (check items on cover page that prints with the application)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makes a copy of the application and notes when it was sent to the GME Office to place in the Resident's/Fellow's file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Coordinator will submit all New Resident/Fellow Applications to Ms. Crystal Cruz, at the VA, using the LSU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file Transfer System.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DO NOT SEND PACKETS BY EMAIL (Due to PII).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0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B027E-5FFB-450C-8D7B-F7A77A2F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3" y="243142"/>
            <a:ext cx="3273042" cy="5222543"/>
          </a:xfrm>
          <a:solidFill>
            <a:srgbClr val="E7D2FE"/>
          </a:solid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On-Boarding: </a:t>
            </a: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Trainee Requirements-application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A977-91E5-4C68-9AC6-1AF50DDB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885" y="243142"/>
            <a:ext cx="8468239" cy="66148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914400" lvl="2" indent="0"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lvl="1" indent="0">
              <a:buNone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CAAE2-11F4-43ED-B25A-06AB459BB762}"/>
              </a:ext>
            </a:extLst>
          </p:cNvPr>
          <p:cNvSpPr txBox="1"/>
          <p:nvPr/>
        </p:nvSpPr>
        <p:spPr>
          <a:xfrm>
            <a:off x="3541278" y="423353"/>
            <a:ext cx="8611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Trainee Application Packet- must be completed by all new Residents/Fellows</a:t>
            </a:r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14229D-4317-4BF9-80C1-19E218A17D88}"/>
              </a:ext>
            </a:extLst>
          </p:cNvPr>
          <p:cNvSpPr txBox="1">
            <a:spLocks/>
          </p:cNvSpPr>
          <p:nvPr/>
        </p:nvSpPr>
        <p:spPr>
          <a:xfrm>
            <a:off x="3580884" y="1249897"/>
            <a:ext cx="4265952" cy="4215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Application Checklist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Appointment Letter (WOC Form)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Declaration For Federal Employment (OF 306)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Application For Health Professions Trainees (VA form 10-2850D)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Appointment Affidavit form (VA GME  office will sign the Notary Section)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0" indent="0">
              <a:buFont typeface="Corbel" pitchFamily="34" charset="0"/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>
              <a:buFont typeface="Corbel" pitchFamily="34" charset="0"/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116AB3-945D-46F1-B78D-1274F720C6CE}"/>
              </a:ext>
            </a:extLst>
          </p:cNvPr>
          <p:cNvSpPr txBox="1">
            <a:spLocks/>
          </p:cNvSpPr>
          <p:nvPr/>
        </p:nvSpPr>
        <p:spPr>
          <a:xfrm>
            <a:off x="7846836" y="1249895"/>
            <a:ext cx="4163565" cy="42157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Drug Testing Notification Form</a:t>
            </a:r>
            <a:endParaRPr lang="en-US" sz="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TMS Training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VHA Mandatory Training for Trainees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VHA Mandatory Refresher Training Certificate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HIPPA Training Certificate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Bookman Old Style" panose="02050604050505020204" pitchFamily="18" charset="0"/>
              </a:rPr>
              <a:t>COVID-19 Form</a:t>
            </a:r>
          </a:p>
          <a:p>
            <a:pPr marL="4572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8896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C6CA915225C4BB9F3585CD0332040" ma:contentTypeVersion="6" ma:contentTypeDescription="Create a new document." ma:contentTypeScope="" ma:versionID="84501fc04754bad632d0b96611f2ab41">
  <xsd:schema xmlns:xsd="http://www.w3.org/2001/XMLSchema" xmlns:xs="http://www.w3.org/2001/XMLSchema" xmlns:p="http://schemas.microsoft.com/office/2006/metadata/properties" xmlns:ns2="975e37a8-7f5f-4888-af20-2bf05acb12f4" xmlns:ns3="ce103bb2-26e4-4432-b4c4-0552ce98cd7c" targetNamespace="http://schemas.microsoft.com/office/2006/metadata/properties" ma:root="true" ma:fieldsID="d1d7570fcd187dc3ca56b57d3f36d0fd" ns2:_="" ns3:_="">
    <xsd:import namespace="975e37a8-7f5f-4888-af20-2bf05acb12f4"/>
    <xsd:import namespace="ce103bb2-26e4-4432-b4c4-0552ce98cd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e37a8-7f5f-4888-af20-2bf05acb12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103bb2-26e4-4432-b4c4-0552ce98cd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D49A39-A54C-4C7B-936B-484A8C687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58ADE5-7072-4959-B516-ADE159CA9BB2}">
  <ds:schemaRefs>
    <ds:schemaRef ds:uri="http://schemas.microsoft.com/office/2006/documentManagement/types"/>
    <ds:schemaRef ds:uri="http://purl.org/dc/terms/"/>
    <ds:schemaRef ds:uri="975e37a8-7f5f-4888-af20-2bf05acb12f4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e103bb2-26e4-4432-b4c4-0552ce98cd7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10C998-1177-4050-8EBD-5DC1BE599A3E}">
  <ds:schemaRefs>
    <ds:schemaRef ds:uri="975e37a8-7f5f-4888-af20-2bf05acb12f4"/>
    <ds:schemaRef ds:uri="ce103bb2-26e4-4432-b4c4-0552ce98cd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1942</TotalTime>
  <Words>1968</Words>
  <Application>Microsoft Office PowerPoint</Application>
  <PresentationFormat>Widescreen</PresentationFormat>
  <Paragraphs>341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Bookman Old Style</vt:lpstr>
      <vt:lpstr>Calibri</vt:lpstr>
      <vt:lpstr>Corbel</vt:lpstr>
      <vt:lpstr>Wingdings</vt:lpstr>
      <vt:lpstr>Basis</vt:lpstr>
      <vt:lpstr>LSU GME  Program Coordinator meeting</vt:lpstr>
      <vt:lpstr>VA On-Boarding:  (New and returning Residents and Fellows) </vt:lpstr>
      <vt:lpstr> VA On-Boarding:  Trainee Qualifications and Credentials Verification Letter (TQCVL)  (Link found in Knowledge Base) </vt:lpstr>
      <vt:lpstr>Example of TQCVL form-Page 1</vt:lpstr>
      <vt:lpstr>Example of TQCVL form-Page 2</vt:lpstr>
      <vt:lpstr>Example of TQCVL list</vt:lpstr>
      <vt:lpstr>VA On-Boarding:  Coordinator Tracker  </vt:lpstr>
      <vt:lpstr>VA On-Boarding:   New Trainee Requirements-application packet</vt:lpstr>
      <vt:lpstr>VA On-Boarding:   New Trainee Requirements-application checklist</vt:lpstr>
      <vt:lpstr>VA On-Boarding:  TMS training (annual training. Date must be current for the academic year)</vt:lpstr>
      <vt:lpstr>VA On-Boarding:  New Trainee Requirements- COVID-19 Vaccination form</vt:lpstr>
      <vt:lpstr>VA On-Boarding:  Returning Trainee requirements</vt:lpstr>
      <vt:lpstr>VA On-Boarding:  Returning Trainee paperwork (must attach TMS certificate and COVID form)</vt:lpstr>
      <vt:lpstr>VA On-Boarding:  Rotation Schedules  </vt:lpstr>
      <vt:lpstr>VA Disbursement:  Accurate Educational Activity Records ensure that trainee leave and attendance are appropriately tracked, invoices are reconciled and calculations for payment are accurate.    </vt:lpstr>
      <vt:lpstr>VA Disbursement:    </vt:lpstr>
      <vt:lpstr>VA Disbursement:    </vt:lpstr>
      <vt:lpstr>VA Disbursement:    </vt:lpstr>
      <vt:lpstr>VA Disbursement:    </vt:lpstr>
      <vt:lpstr>VA Disbursement:   Pooled leave    </vt:lpstr>
      <vt:lpstr>VA Disbursement:    </vt:lpstr>
      <vt:lpstr>VA Disbursement:    </vt:lpstr>
      <vt:lpstr>VA OFFICE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Lundsgaard, Yolanda M.</dc:creator>
  <cp:lastModifiedBy>Lincoln, Treva E.</cp:lastModifiedBy>
  <cp:revision>87</cp:revision>
  <dcterms:created xsi:type="dcterms:W3CDTF">2021-02-12T18:28:12Z</dcterms:created>
  <dcterms:modified xsi:type="dcterms:W3CDTF">2022-02-15T21:56:36Z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0x010100E8FC6CA915225C4BB9F3585CD0332040</vt:lpwstr>
  </property>
</Properties>
</file>