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5" r:id="rId3"/>
    <p:sldId id="320" r:id="rId4"/>
    <p:sldId id="321" r:id="rId5"/>
    <p:sldId id="322" r:id="rId6"/>
    <p:sldId id="323" r:id="rId7"/>
    <p:sldId id="324" r:id="rId8"/>
    <p:sldId id="325" r:id="rId9"/>
    <p:sldId id="326" r:id="rId10"/>
    <p:sldId id="327" r:id="rId11"/>
    <p:sldId id="329" r:id="rId12"/>
    <p:sldId id="330" r:id="rId13"/>
    <p:sldId id="331" r:id="rId14"/>
    <p:sldId id="328" r:id="rId15"/>
    <p:sldId id="318" r:id="rId16"/>
    <p:sldId id="317" r:id="rId17"/>
    <p:sldId id="319" r:id="rId18"/>
    <p:sldId id="306" r:id="rId19"/>
    <p:sldId id="307" r:id="rId20"/>
    <p:sldId id="308" r:id="rId21"/>
    <p:sldId id="309" r:id="rId22"/>
    <p:sldId id="314" r:id="rId23"/>
    <p:sldId id="312" r:id="rId24"/>
    <p:sldId id="313" r:id="rId25"/>
    <p:sldId id="332" r:id="rId26"/>
    <p:sldId id="301" r:id="rId27"/>
    <p:sldId id="29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78955" autoAdjust="0"/>
  </p:normalViewPr>
  <p:slideViewPr>
    <p:cSldViewPr snapToGrid="0">
      <p:cViewPr varScale="1">
        <p:scale>
          <a:sx n="88" d="100"/>
          <a:sy n="88" d="100"/>
        </p:scale>
        <p:origin x="90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38475" cy="466725"/>
          </a:xfrm>
          <a:prstGeom prst="rect">
            <a:avLst/>
          </a:prstGeom>
        </p:spPr>
        <p:txBody>
          <a:bodyPr vert="horz" lIns="90792" tIns="45397" rIns="90792" bIns="45397" rtlCol="0"/>
          <a:lstStyle>
            <a:lvl1pPr algn="l">
              <a:defRPr sz="1200"/>
            </a:lvl1pPr>
          </a:lstStyle>
          <a:p>
            <a:endParaRPr lang="en-US"/>
          </a:p>
        </p:txBody>
      </p:sp>
      <p:sp>
        <p:nvSpPr>
          <p:cNvPr id="3" name="Date Placeholder 2"/>
          <p:cNvSpPr>
            <a:spLocks noGrp="1"/>
          </p:cNvSpPr>
          <p:nvPr>
            <p:ph type="dt" sz="quarter" idx="1"/>
          </p:nvPr>
        </p:nvSpPr>
        <p:spPr>
          <a:xfrm>
            <a:off x="3970343" y="5"/>
            <a:ext cx="3038475" cy="466725"/>
          </a:xfrm>
          <a:prstGeom prst="rect">
            <a:avLst/>
          </a:prstGeom>
        </p:spPr>
        <p:txBody>
          <a:bodyPr vert="horz" lIns="90792" tIns="45397" rIns="90792" bIns="45397" rtlCol="0"/>
          <a:lstStyle>
            <a:lvl1pPr algn="r">
              <a:defRPr sz="1200"/>
            </a:lvl1pPr>
          </a:lstStyle>
          <a:p>
            <a:fld id="{4E10887C-2969-4F5F-BB50-5A2D98B7E0EC}" type="datetimeFigureOut">
              <a:rPr lang="en-US" smtClean="0"/>
              <a:t>9/20/2017</a:t>
            </a:fld>
            <a:endParaRPr lang="en-US"/>
          </a:p>
        </p:txBody>
      </p:sp>
      <p:sp>
        <p:nvSpPr>
          <p:cNvPr id="4" name="Footer Placeholder 3"/>
          <p:cNvSpPr>
            <a:spLocks noGrp="1"/>
          </p:cNvSpPr>
          <p:nvPr>
            <p:ph type="ftr" sz="quarter" idx="2"/>
          </p:nvPr>
        </p:nvSpPr>
        <p:spPr>
          <a:xfrm>
            <a:off x="6" y="8829679"/>
            <a:ext cx="3038475" cy="466725"/>
          </a:xfrm>
          <a:prstGeom prst="rect">
            <a:avLst/>
          </a:prstGeom>
        </p:spPr>
        <p:txBody>
          <a:bodyPr vert="horz" lIns="90792" tIns="45397" rIns="90792" bIns="45397"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829679"/>
            <a:ext cx="3038475" cy="466725"/>
          </a:xfrm>
          <a:prstGeom prst="rect">
            <a:avLst/>
          </a:prstGeom>
        </p:spPr>
        <p:txBody>
          <a:bodyPr vert="horz" lIns="90792" tIns="45397" rIns="90792" bIns="45397" rtlCol="0" anchor="b"/>
          <a:lstStyle>
            <a:lvl1pPr algn="r">
              <a:defRPr sz="1200"/>
            </a:lvl1pPr>
          </a:lstStyle>
          <a:p>
            <a:fld id="{C5C8EADE-B69C-49BB-B8E6-98F64FB3C2ED}" type="slidenum">
              <a:rPr lang="en-US" smtClean="0"/>
              <a:t>‹#›</a:t>
            </a:fld>
            <a:endParaRPr lang="en-US"/>
          </a:p>
        </p:txBody>
      </p:sp>
    </p:spTree>
    <p:extLst>
      <p:ext uri="{BB962C8B-B14F-4D97-AF65-F5344CB8AC3E}">
        <p14:creationId xmlns:p14="http://schemas.microsoft.com/office/powerpoint/2010/main" val="965357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516" tIns="46259" rIns="92516" bIns="46259"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2516" tIns="46259" rIns="92516" bIns="46259" rtlCol="0"/>
          <a:lstStyle>
            <a:lvl1pPr algn="r">
              <a:defRPr sz="1200"/>
            </a:lvl1pPr>
          </a:lstStyle>
          <a:p>
            <a:fld id="{4259B4CC-D9FD-4DE1-9EB1-A8EB761E01C5}" type="datetimeFigureOut">
              <a:rPr lang="en-US" smtClean="0"/>
              <a:t>9/20/2017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516" tIns="46259" rIns="92516" bIns="4625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516" tIns="46259" rIns="92516" bIns="46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6433"/>
          </a:xfrm>
          <a:prstGeom prst="rect">
            <a:avLst/>
          </a:prstGeom>
        </p:spPr>
        <p:txBody>
          <a:bodyPr vert="horz" lIns="92516" tIns="46259" rIns="92516"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0"/>
            <a:ext cx="3037840" cy="466433"/>
          </a:xfrm>
          <a:prstGeom prst="rect">
            <a:avLst/>
          </a:prstGeom>
        </p:spPr>
        <p:txBody>
          <a:bodyPr vert="horz" lIns="92516" tIns="46259" rIns="92516" bIns="46259" rtlCol="0" anchor="b"/>
          <a:lstStyle>
            <a:lvl1pPr algn="r">
              <a:defRPr sz="1200"/>
            </a:lvl1pPr>
          </a:lstStyle>
          <a:p>
            <a:fld id="{C191BE15-70E0-4BF8-B6D3-8AEA8371572F}" type="slidenum">
              <a:rPr lang="en-US" smtClean="0"/>
              <a:t>‹#›</a:t>
            </a:fld>
            <a:endParaRPr lang="en-US"/>
          </a:p>
        </p:txBody>
      </p:sp>
    </p:spTree>
    <p:extLst>
      <p:ext uri="{BB962C8B-B14F-4D97-AF65-F5344CB8AC3E}">
        <p14:creationId xmlns:p14="http://schemas.microsoft.com/office/powerpoint/2010/main" val="19760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1</a:t>
            </a:fld>
            <a:endParaRPr lang="en-US"/>
          </a:p>
        </p:txBody>
      </p:sp>
    </p:spTree>
    <p:extLst>
      <p:ext uri="{BB962C8B-B14F-4D97-AF65-F5344CB8AC3E}">
        <p14:creationId xmlns:p14="http://schemas.microsoft.com/office/powerpoint/2010/main" val="119080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6F5FE5-FF53-45EC-AE88-AA80813EEDE1}" type="slidenum">
              <a:rPr lang="en-US" smtClean="0"/>
              <a:pPr>
                <a:defRPr/>
              </a:pPr>
              <a:t>10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3944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1BE15-70E0-4BF8-B6D3-8AEA8371572F}" type="slidenum">
              <a:rPr lang="en-US" smtClean="0"/>
              <a:t>11</a:t>
            </a:fld>
            <a:endParaRPr lang="en-US"/>
          </a:p>
        </p:txBody>
      </p:sp>
    </p:spTree>
    <p:extLst>
      <p:ext uri="{BB962C8B-B14F-4D97-AF65-F5344CB8AC3E}">
        <p14:creationId xmlns:p14="http://schemas.microsoft.com/office/powerpoint/2010/main" val="77638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6F5FE5-FF53-45EC-AE88-AA80813EEDE1}" type="slidenum">
              <a:rPr lang="en-US" smtClean="0"/>
              <a:pPr>
                <a:defRPr/>
              </a:pPr>
              <a:t>12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200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6F5FE5-FF53-45EC-AE88-AA80813EEDE1}" type="slidenum">
              <a:rPr lang="en-US" smtClean="0"/>
              <a:pPr>
                <a:defRPr/>
              </a:pPr>
              <a:t>13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85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14</a:t>
            </a:fld>
            <a:endParaRPr lang="en-US"/>
          </a:p>
        </p:txBody>
      </p:sp>
    </p:spTree>
    <p:extLst>
      <p:ext uri="{BB962C8B-B14F-4D97-AF65-F5344CB8AC3E}">
        <p14:creationId xmlns:p14="http://schemas.microsoft.com/office/powerpoint/2010/main" val="2319119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1BE15-70E0-4BF8-B6D3-8AEA8371572F}" type="slidenum">
              <a:rPr lang="en-US" smtClean="0"/>
              <a:t>15</a:t>
            </a:fld>
            <a:endParaRPr lang="en-US"/>
          </a:p>
        </p:txBody>
      </p:sp>
    </p:spTree>
    <p:extLst>
      <p:ext uri="{BB962C8B-B14F-4D97-AF65-F5344CB8AC3E}">
        <p14:creationId xmlns:p14="http://schemas.microsoft.com/office/powerpoint/2010/main" val="624781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16</a:t>
            </a:fld>
            <a:endParaRPr lang="en-US"/>
          </a:p>
        </p:txBody>
      </p:sp>
    </p:spTree>
    <p:extLst>
      <p:ext uri="{BB962C8B-B14F-4D97-AF65-F5344CB8AC3E}">
        <p14:creationId xmlns:p14="http://schemas.microsoft.com/office/powerpoint/2010/main" val="132858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17</a:t>
            </a:fld>
            <a:endParaRPr lang="en-US"/>
          </a:p>
        </p:txBody>
      </p:sp>
    </p:spTree>
    <p:extLst>
      <p:ext uri="{BB962C8B-B14F-4D97-AF65-F5344CB8AC3E}">
        <p14:creationId xmlns:p14="http://schemas.microsoft.com/office/powerpoint/2010/main" val="4266173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18</a:t>
            </a:fld>
            <a:endParaRPr lang="en-US"/>
          </a:p>
        </p:txBody>
      </p:sp>
    </p:spTree>
    <p:extLst>
      <p:ext uri="{BB962C8B-B14F-4D97-AF65-F5344CB8AC3E}">
        <p14:creationId xmlns:p14="http://schemas.microsoft.com/office/powerpoint/2010/main" val="230299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19</a:t>
            </a:fld>
            <a:endParaRPr lang="en-US"/>
          </a:p>
        </p:txBody>
      </p:sp>
    </p:spTree>
    <p:extLst>
      <p:ext uri="{BB962C8B-B14F-4D97-AF65-F5344CB8AC3E}">
        <p14:creationId xmlns:p14="http://schemas.microsoft.com/office/powerpoint/2010/main" val="234836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1BE15-70E0-4BF8-B6D3-8AEA8371572F}" type="slidenum">
              <a:rPr lang="en-US" smtClean="0"/>
              <a:t>2</a:t>
            </a:fld>
            <a:endParaRPr lang="en-US"/>
          </a:p>
        </p:txBody>
      </p:sp>
    </p:spTree>
    <p:extLst>
      <p:ext uri="{BB962C8B-B14F-4D97-AF65-F5344CB8AC3E}">
        <p14:creationId xmlns:p14="http://schemas.microsoft.com/office/powerpoint/2010/main" val="3638595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20</a:t>
            </a:fld>
            <a:endParaRPr lang="en-US"/>
          </a:p>
        </p:txBody>
      </p:sp>
    </p:spTree>
    <p:extLst>
      <p:ext uri="{BB962C8B-B14F-4D97-AF65-F5344CB8AC3E}">
        <p14:creationId xmlns:p14="http://schemas.microsoft.com/office/powerpoint/2010/main" val="1879521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21</a:t>
            </a:fld>
            <a:endParaRPr lang="en-US"/>
          </a:p>
        </p:txBody>
      </p:sp>
    </p:spTree>
    <p:extLst>
      <p:ext uri="{BB962C8B-B14F-4D97-AF65-F5344CB8AC3E}">
        <p14:creationId xmlns:p14="http://schemas.microsoft.com/office/powerpoint/2010/main" val="2649298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22</a:t>
            </a:fld>
            <a:endParaRPr lang="en-US"/>
          </a:p>
        </p:txBody>
      </p:sp>
    </p:spTree>
    <p:extLst>
      <p:ext uri="{BB962C8B-B14F-4D97-AF65-F5344CB8AC3E}">
        <p14:creationId xmlns:p14="http://schemas.microsoft.com/office/powerpoint/2010/main" val="3996187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23</a:t>
            </a:fld>
            <a:endParaRPr lang="en-US"/>
          </a:p>
        </p:txBody>
      </p:sp>
    </p:spTree>
    <p:extLst>
      <p:ext uri="{BB962C8B-B14F-4D97-AF65-F5344CB8AC3E}">
        <p14:creationId xmlns:p14="http://schemas.microsoft.com/office/powerpoint/2010/main" val="3481679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24</a:t>
            </a:fld>
            <a:endParaRPr lang="en-US"/>
          </a:p>
        </p:txBody>
      </p:sp>
    </p:spTree>
    <p:extLst>
      <p:ext uri="{BB962C8B-B14F-4D97-AF65-F5344CB8AC3E}">
        <p14:creationId xmlns:p14="http://schemas.microsoft.com/office/powerpoint/2010/main" val="3635838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1BE15-70E0-4BF8-B6D3-8AEA8371572F}" type="slidenum">
              <a:rPr lang="en-US" smtClean="0"/>
              <a:t>26</a:t>
            </a:fld>
            <a:endParaRPr lang="en-US"/>
          </a:p>
        </p:txBody>
      </p:sp>
    </p:spTree>
    <p:extLst>
      <p:ext uri="{BB962C8B-B14F-4D97-AF65-F5344CB8AC3E}">
        <p14:creationId xmlns:p14="http://schemas.microsoft.com/office/powerpoint/2010/main" val="4263153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1BE15-70E0-4BF8-B6D3-8AEA8371572F}" type="slidenum">
              <a:rPr lang="en-US" smtClean="0"/>
              <a:t>27</a:t>
            </a:fld>
            <a:endParaRPr lang="en-US"/>
          </a:p>
        </p:txBody>
      </p:sp>
    </p:spTree>
    <p:extLst>
      <p:ext uri="{BB962C8B-B14F-4D97-AF65-F5344CB8AC3E}">
        <p14:creationId xmlns:p14="http://schemas.microsoft.com/office/powerpoint/2010/main" val="245925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3</a:t>
            </a:fld>
            <a:endParaRPr lang="en-US"/>
          </a:p>
        </p:txBody>
      </p:sp>
    </p:spTree>
    <p:extLst>
      <p:ext uri="{BB962C8B-B14F-4D97-AF65-F5344CB8AC3E}">
        <p14:creationId xmlns:p14="http://schemas.microsoft.com/office/powerpoint/2010/main" val="125732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4</a:t>
            </a:fld>
            <a:endParaRPr lang="en-US"/>
          </a:p>
        </p:txBody>
      </p:sp>
    </p:spTree>
    <p:extLst>
      <p:ext uri="{BB962C8B-B14F-4D97-AF65-F5344CB8AC3E}">
        <p14:creationId xmlns:p14="http://schemas.microsoft.com/office/powerpoint/2010/main" val="67159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5</a:t>
            </a:fld>
            <a:endParaRPr lang="en-US"/>
          </a:p>
        </p:txBody>
      </p:sp>
    </p:spTree>
    <p:extLst>
      <p:ext uri="{BB962C8B-B14F-4D97-AF65-F5344CB8AC3E}">
        <p14:creationId xmlns:p14="http://schemas.microsoft.com/office/powerpoint/2010/main" val="321281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6</a:t>
            </a:fld>
            <a:endParaRPr lang="en-US"/>
          </a:p>
        </p:txBody>
      </p:sp>
    </p:spTree>
    <p:extLst>
      <p:ext uri="{BB962C8B-B14F-4D97-AF65-F5344CB8AC3E}">
        <p14:creationId xmlns:p14="http://schemas.microsoft.com/office/powerpoint/2010/main" val="143449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7</a:t>
            </a:fld>
            <a:endParaRPr lang="en-US"/>
          </a:p>
        </p:txBody>
      </p:sp>
    </p:spTree>
    <p:extLst>
      <p:ext uri="{BB962C8B-B14F-4D97-AF65-F5344CB8AC3E}">
        <p14:creationId xmlns:p14="http://schemas.microsoft.com/office/powerpoint/2010/main" val="386023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8</a:t>
            </a:fld>
            <a:endParaRPr lang="en-US"/>
          </a:p>
        </p:txBody>
      </p:sp>
    </p:spTree>
    <p:extLst>
      <p:ext uri="{BB962C8B-B14F-4D97-AF65-F5344CB8AC3E}">
        <p14:creationId xmlns:p14="http://schemas.microsoft.com/office/powerpoint/2010/main" val="400435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BE15-70E0-4BF8-B6D3-8AEA8371572F}" type="slidenum">
              <a:rPr lang="en-US" smtClean="0"/>
              <a:t>9</a:t>
            </a:fld>
            <a:endParaRPr lang="en-US"/>
          </a:p>
        </p:txBody>
      </p:sp>
    </p:spTree>
    <p:extLst>
      <p:ext uri="{BB962C8B-B14F-4D97-AF65-F5344CB8AC3E}">
        <p14:creationId xmlns:p14="http://schemas.microsoft.com/office/powerpoint/2010/main" val="411219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86669-FFBD-4FF1-A9D8-227153AB128C}" type="datetime1">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10034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81E45-F714-4C86-A1CF-7BEBA514DEA6}" type="datetime1">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252780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99CFF-6C3B-454E-93B6-C677BFD4A3A9}" type="datetime1">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318103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B5B9A-96F1-41B0-B5B9-8B7EA6E8EFB8}" type="datetime1">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79648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E9013-E068-4298-9577-1ADA11A02E07}" type="datetime1">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251532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1A918-8CD1-49BA-A51B-B06E624BE6EC}" type="datetime1">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69858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2FEA29-048D-46ED-8997-6DACB0575303}" type="datetime1">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284949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EBBE52-0A9B-4F0C-9DBA-0F9901AA31FE}" type="datetime1">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124286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C0142-1860-4DCA-9F99-2AA3F185DDAA}" type="datetime1">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109620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58F38-E452-4069-8FDD-9FF896E31C63}" type="datetime1">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232109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62854-8E4F-4FCA-8503-96ED6BB9F64B}" type="datetime1">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0CBF2-2F9F-4D2B-8652-688556A11BFD}" type="slidenum">
              <a:rPr lang="en-US" smtClean="0"/>
              <a:t>‹#›</a:t>
            </a:fld>
            <a:endParaRPr lang="en-US"/>
          </a:p>
        </p:txBody>
      </p:sp>
    </p:spTree>
    <p:extLst>
      <p:ext uri="{BB962C8B-B14F-4D97-AF65-F5344CB8AC3E}">
        <p14:creationId xmlns:p14="http://schemas.microsoft.com/office/powerpoint/2010/main" val="268393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l="-33000" r="-3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272B4-5F71-4A07-9140-8FEA8F45472A}" type="datetime1">
              <a:rPr lang="en-US" smtClean="0"/>
              <a:t>9/20/2017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0CBF2-2F9F-4D2B-8652-688556A11BFD}" type="slidenum">
              <a:rPr lang="en-US" smtClean="0"/>
              <a:t>‹#›</a:t>
            </a:fld>
            <a:endParaRPr lang="en-US"/>
          </a:p>
        </p:txBody>
      </p:sp>
    </p:spTree>
    <p:extLst>
      <p:ext uri="{BB962C8B-B14F-4D97-AF65-F5344CB8AC3E}">
        <p14:creationId xmlns:p14="http://schemas.microsoft.com/office/powerpoint/2010/main" val="257937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RecruitTalent@lsuhsc.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nrmp.org/" TargetMode="External"/><Relationship Id="rId4" Type="http://schemas.openxmlformats.org/officeDocument/2006/relationships/hyperlink" Target="mailto:GME@lsuhsc.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5" y="365125"/>
            <a:ext cx="11499272" cy="1325563"/>
          </a:xfrm>
        </p:spPr>
        <p:txBody>
          <a:bodyPr>
            <a:normAutofit fontScale="90000"/>
          </a:bodyPr>
          <a:lstStyle/>
          <a:p>
            <a:pPr algn="ctr"/>
            <a:r>
              <a:rPr lang="en-US" sz="5400" b="1" dirty="0" smtClean="0">
                <a:latin typeface="Garamond" panose="02020404030301010803" pitchFamily="18" charset="0"/>
              </a:rPr>
              <a:t>Conducting Effective Interviews with Residency Program Candidates</a:t>
            </a:r>
            <a:endParaRPr lang="en-US" sz="5400" b="1" dirty="0">
              <a:latin typeface="Garamond" panose="02020404030301010803" pitchFamily="18" charset="0"/>
            </a:endParaRPr>
          </a:p>
        </p:txBody>
      </p:sp>
      <p:sp>
        <p:nvSpPr>
          <p:cNvPr id="8" name="TextBox 7"/>
          <p:cNvSpPr txBox="1"/>
          <p:nvPr/>
        </p:nvSpPr>
        <p:spPr>
          <a:xfrm>
            <a:off x="0" y="2287945"/>
            <a:ext cx="12294973" cy="2431435"/>
          </a:xfrm>
          <a:prstGeom prst="rect">
            <a:avLst/>
          </a:prstGeom>
          <a:noFill/>
        </p:spPr>
        <p:txBody>
          <a:bodyPr wrap="square" rtlCol="0">
            <a:spAutoFit/>
          </a:bodyPr>
          <a:lstStyle/>
          <a:p>
            <a:pPr algn="ctr"/>
            <a:r>
              <a:rPr lang="en-US" sz="3200" b="1" dirty="0" smtClean="0">
                <a:latin typeface="Garamond" panose="02020404030301010803" pitchFamily="18" charset="0"/>
              </a:rPr>
              <a:t>Residency/Fellowship Training and Development</a:t>
            </a:r>
            <a:endParaRPr lang="en-US" sz="3200" b="1" dirty="0">
              <a:latin typeface="Garamond" panose="02020404030301010803" pitchFamily="18" charset="0"/>
            </a:endParaRPr>
          </a:p>
          <a:p>
            <a:pPr algn="ctr"/>
            <a:r>
              <a:rPr lang="en-US" sz="3200" b="1" dirty="0" smtClean="0">
                <a:latin typeface="Garamond" panose="02020404030301010803" pitchFamily="18" charset="0"/>
              </a:rPr>
              <a:t>September 19, 2017</a:t>
            </a:r>
            <a:endParaRPr lang="en-US" sz="3200" b="1" dirty="0">
              <a:latin typeface="Garamond" panose="02020404030301010803" pitchFamily="18" charset="0"/>
            </a:endParaRPr>
          </a:p>
          <a:p>
            <a:pPr algn="ctr"/>
            <a:endParaRPr lang="en-US" sz="3200" b="1" dirty="0">
              <a:latin typeface="Garamond" panose="02020404030301010803" pitchFamily="18" charset="0"/>
            </a:endParaRPr>
          </a:p>
          <a:p>
            <a:r>
              <a:rPr lang="en-US" sz="2800" b="1" dirty="0">
                <a:latin typeface="Garamond" panose="02020404030301010803" pitchFamily="18" charset="0"/>
              </a:rPr>
              <a:t>Liz Johnson, M.B.A. </a:t>
            </a:r>
            <a:r>
              <a:rPr lang="en-US" sz="2800" b="1" dirty="0" smtClean="0">
                <a:latin typeface="Garamond" panose="02020404030301010803" pitchFamily="18" charset="0"/>
              </a:rPr>
              <a:t>				Shauna Caputo	</a:t>
            </a:r>
            <a:endParaRPr lang="en-US" sz="2800" dirty="0">
              <a:latin typeface="Garamond" panose="02020404030301010803" pitchFamily="18" charset="0"/>
            </a:endParaRPr>
          </a:p>
          <a:p>
            <a:r>
              <a:rPr lang="en-US" sz="2800" b="1" dirty="0" smtClean="0">
                <a:latin typeface="Garamond" panose="02020404030301010803" pitchFamily="18" charset="0"/>
              </a:rPr>
              <a:t>Manager </a:t>
            </a:r>
            <a:r>
              <a:rPr lang="en-US" sz="2800" b="1" dirty="0">
                <a:latin typeface="Garamond" panose="02020404030301010803" pitchFamily="18" charset="0"/>
              </a:rPr>
              <a:t>of Talent </a:t>
            </a:r>
            <a:r>
              <a:rPr lang="en-US" sz="2800" b="1" dirty="0" smtClean="0">
                <a:latin typeface="Garamond" panose="02020404030301010803" pitchFamily="18" charset="0"/>
              </a:rPr>
              <a:t>Acquisition		Talent Acquisition Consultant</a:t>
            </a:r>
            <a:endParaRPr lang="en-US" sz="2800" b="1" dirty="0">
              <a:latin typeface="Garamond" panose="02020404030301010803" pitchFamily="18" charset="0"/>
            </a:endParaRPr>
          </a:p>
        </p:txBody>
      </p:sp>
      <p:pic>
        <p:nvPicPr>
          <p:cNvPr id="5" name="Content Placeholder 4"/>
          <p:cNvPicPr>
            <a:picLocks noGrp="1" noChangeAspect="1"/>
          </p:cNvPicPr>
          <p:nvPr>
            <p:ph idx="1"/>
          </p:nvPr>
        </p:nvPicPr>
        <p:blipFill>
          <a:blip r:embed="rId3"/>
          <a:stretch>
            <a:fillRect/>
          </a:stretch>
        </p:blipFill>
        <p:spPr>
          <a:xfrm>
            <a:off x="6516132" y="5205841"/>
            <a:ext cx="5675868" cy="1652159"/>
          </a:xfrm>
          <a:prstGeom prst="rect">
            <a:avLst/>
          </a:prstGeom>
        </p:spPr>
      </p:pic>
      <p:sp>
        <p:nvSpPr>
          <p:cNvPr id="3" name="Slide Number Placeholder 2"/>
          <p:cNvSpPr>
            <a:spLocks noGrp="1"/>
          </p:cNvSpPr>
          <p:nvPr>
            <p:ph type="sldNum" sz="quarter" idx="12"/>
          </p:nvPr>
        </p:nvSpPr>
        <p:spPr/>
        <p:txBody>
          <a:bodyPr/>
          <a:lstStyle/>
          <a:p>
            <a:fld id="{9B60CBF2-2F9F-4D2B-8652-688556A11BFD}" type="slidenum">
              <a:rPr lang="en-US" smtClean="0"/>
              <a:t>1</a:t>
            </a:fld>
            <a:endParaRPr lang="en-US"/>
          </a:p>
        </p:txBody>
      </p:sp>
      <p:pic>
        <p:nvPicPr>
          <p:cNvPr id="7" name="Picture 2" descr="LSU Health New Orle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5" y="5096814"/>
            <a:ext cx="4322906" cy="176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238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3393" y="0"/>
            <a:ext cx="8579224" cy="857250"/>
          </a:xfrm>
        </p:spPr>
        <p:txBody>
          <a:bodyPr>
            <a:normAutofit/>
          </a:bodyPr>
          <a:lstStyle/>
          <a:p>
            <a:pPr algn="ctr"/>
            <a:r>
              <a:rPr lang="en-US" b="1" dirty="0" smtClean="0">
                <a:latin typeface="Garamond" panose="02020404030301010803" pitchFamily="18" charset="0"/>
              </a:rPr>
              <a:t>How to Redirect an Interview</a:t>
            </a:r>
            <a:endParaRPr lang="en-US" b="1" dirty="0">
              <a:latin typeface="Garamond" panose="02020404030301010803" pitchFamily="18" charset="0"/>
            </a:endParaRPr>
          </a:p>
        </p:txBody>
      </p:sp>
      <p:sp>
        <p:nvSpPr>
          <p:cNvPr id="7" name="Content Placeholder 6"/>
          <p:cNvSpPr>
            <a:spLocks noGrp="1"/>
          </p:cNvSpPr>
          <p:nvPr>
            <p:ph idx="1"/>
          </p:nvPr>
        </p:nvSpPr>
        <p:spPr>
          <a:xfrm>
            <a:off x="2656703" y="1078749"/>
            <a:ext cx="8824098" cy="5532116"/>
          </a:xfrm>
        </p:spPr>
        <p:txBody>
          <a:bodyPr>
            <a:normAutofit fontScale="92500" lnSpcReduction="10000"/>
          </a:bodyPr>
          <a:lstStyle/>
          <a:p>
            <a:pPr lvl="1"/>
            <a:r>
              <a:rPr lang="en-US" sz="3600" dirty="0" smtClean="0">
                <a:latin typeface="Garamond" panose="02020404030301010803" pitchFamily="18" charset="0"/>
              </a:rPr>
              <a:t>If a candidate discloses personal information, you should redirect the discussion to </a:t>
            </a:r>
            <a:r>
              <a:rPr lang="en-US" sz="3600" b="1" dirty="0" smtClean="0">
                <a:latin typeface="Garamond" panose="02020404030301010803" pitchFamily="18" charset="0"/>
              </a:rPr>
              <a:t>program-related topics</a:t>
            </a:r>
            <a:r>
              <a:rPr lang="en-US" sz="3600" dirty="0" smtClean="0">
                <a:latin typeface="Garamond" panose="02020404030301010803" pitchFamily="18" charset="0"/>
              </a:rPr>
              <a:t>.</a:t>
            </a:r>
            <a:endParaRPr lang="en-US" sz="3600" dirty="0">
              <a:latin typeface="Garamond" panose="02020404030301010803" pitchFamily="18" charset="0"/>
            </a:endParaRPr>
          </a:p>
          <a:p>
            <a:pPr lvl="1"/>
            <a:r>
              <a:rPr lang="en-US" sz="3600" dirty="0">
                <a:latin typeface="Garamond" panose="02020404030301010803" pitchFamily="18" charset="0"/>
              </a:rPr>
              <a:t>P</a:t>
            </a:r>
            <a:r>
              <a:rPr lang="en-US" sz="3600" dirty="0" smtClean="0">
                <a:latin typeface="Garamond" panose="02020404030301010803" pitchFamily="18" charset="0"/>
              </a:rPr>
              <a:t>olitely interrupt </a:t>
            </a:r>
            <a:r>
              <a:rPr lang="en-US" sz="3600" dirty="0">
                <a:latin typeface="Garamond" panose="02020404030301010803" pitchFamily="18" charset="0"/>
              </a:rPr>
              <a:t>and </a:t>
            </a:r>
            <a:r>
              <a:rPr lang="en-US" sz="3600" dirty="0" smtClean="0">
                <a:latin typeface="Garamond" panose="02020404030301010803" pitchFamily="18" charset="0"/>
              </a:rPr>
              <a:t>request </a:t>
            </a:r>
            <a:r>
              <a:rPr lang="en-US" sz="3600" dirty="0">
                <a:latin typeface="Garamond" panose="02020404030301010803" pitchFamily="18" charset="0"/>
              </a:rPr>
              <a:t>the candidate focus her/his response on specifics of the question. </a:t>
            </a:r>
            <a:endParaRPr lang="en-US" sz="3600" dirty="0" smtClean="0">
              <a:latin typeface="Garamond" panose="02020404030301010803" pitchFamily="18" charset="0"/>
            </a:endParaRPr>
          </a:p>
          <a:p>
            <a:pPr lvl="2"/>
            <a:r>
              <a:rPr lang="en-US" sz="3600" dirty="0" smtClean="0">
                <a:latin typeface="Garamond" panose="02020404030301010803" pitchFamily="18" charset="0"/>
              </a:rPr>
              <a:t>“Excuse me, {name}, thanks for sharing, but we’d like you to discuss {topic}. Please continue telling us about {topic}.”</a:t>
            </a:r>
            <a:endParaRPr lang="en-US" sz="3600" dirty="0">
              <a:latin typeface="Garamond" panose="02020404030301010803" pitchFamily="18" charset="0"/>
            </a:endParaRPr>
          </a:p>
          <a:p>
            <a:pPr lvl="1"/>
            <a:r>
              <a:rPr lang="en-US" sz="3600" dirty="0" smtClean="0">
                <a:latin typeface="Garamond" panose="02020404030301010803" pitchFamily="18" charset="0"/>
              </a:rPr>
              <a:t>As the interviewer you control the conversation and the pace.</a:t>
            </a:r>
          </a:p>
          <a:p>
            <a:pPr lvl="1"/>
            <a:r>
              <a:rPr lang="en-US" sz="3600" dirty="0" smtClean="0">
                <a:latin typeface="Garamond" panose="02020404030301010803" pitchFamily="18" charset="0"/>
              </a:rPr>
              <a:t>Practice the art of redirecting people.</a:t>
            </a:r>
            <a:endParaRPr lang="en-US" sz="3600" dirty="0">
              <a:latin typeface="Garamond" panose="02020404030301010803" pitchFamily="18" charset="0"/>
            </a:endParaRPr>
          </a:p>
          <a:p>
            <a:pPr lvl="1"/>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F46C6973-82CD-4EEA-BFCA-525A4CD862BC}" type="slidenum">
              <a:rPr lang="en-US" smtClean="0"/>
              <a:pPr/>
              <a:t>10</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27506"/>
          <a:stretch/>
        </p:blipFill>
        <p:spPr>
          <a:xfrm>
            <a:off x="482061" y="1961664"/>
            <a:ext cx="2011680" cy="2049197"/>
          </a:xfrm>
          <a:prstGeom prst="rect">
            <a:avLst/>
          </a:prstGeom>
        </p:spPr>
      </p:pic>
    </p:spTree>
    <p:custDataLst>
      <p:tags r:id="rId1"/>
    </p:custDataLst>
    <p:extLst>
      <p:ext uri="{BB962C8B-B14F-4D97-AF65-F5344CB8AC3E}">
        <p14:creationId xmlns:p14="http://schemas.microsoft.com/office/powerpoint/2010/main" val="2578482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6973-82CD-4EEA-BFCA-525A4CD862BC}" type="slidenum">
              <a:rPr lang="en-US" smtClean="0"/>
              <a:pPr/>
              <a:t>11</a:t>
            </a:fld>
            <a:endParaRPr lang="en-US" dirty="0"/>
          </a:p>
        </p:txBody>
      </p:sp>
      <p:grpSp>
        <p:nvGrpSpPr>
          <p:cNvPr id="5" name="Group 18"/>
          <p:cNvGrpSpPr/>
          <p:nvPr/>
        </p:nvGrpSpPr>
        <p:grpSpPr>
          <a:xfrm>
            <a:off x="127419" y="1254560"/>
            <a:ext cx="3093763" cy="3690398"/>
            <a:chOff x="152400" y="1676400"/>
            <a:chExt cx="2999995" cy="3048000"/>
          </a:xfrm>
        </p:grpSpPr>
        <p:sp>
          <p:nvSpPr>
            <p:cNvPr id="6" name="5-Point Star 5"/>
            <p:cNvSpPr/>
            <p:nvPr/>
          </p:nvSpPr>
          <p:spPr bwMode="auto">
            <a:xfrm>
              <a:off x="152400" y="1676400"/>
              <a:ext cx="2971800" cy="3048000"/>
            </a:xfrm>
            <a:prstGeom prst="star5">
              <a:avLst/>
            </a:prstGeom>
            <a:solidFill>
              <a:srgbClr val="FCF600"/>
            </a:solidFill>
            <a:ln w="9525" cap="flat" cmpd="sng" algn="ctr">
              <a:solidFill>
                <a:schemeClr val="tx1"/>
              </a:solid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algn="ctr" defTabSz="674258" fontAlgn="base">
                <a:spcBef>
                  <a:spcPct val="0"/>
                </a:spcBef>
                <a:spcAft>
                  <a:spcPct val="0"/>
                </a:spcAft>
              </a:pPr>
              <a:endParaRPr lang="en-US" sz="2030" b="1" dirty="0">
                <a:effectLst>
                  <a:outerShdw blurRad="38100" dist="38100" dir="2700000" algn="tl">
                    <a:srgbClr val="000000">
                      <a:alpha val="43137"/>
                    </a:srgbClr>
                  </a:outerShdw>
                </a:effectLst>
                <a:latin typeface="Arial" charset="0"/>
              </a:endParaRPr>
            </a:p>
          </p:txBody>
        </p:sp>
        <p:grpSp>
          <p:nvGrpSpPr>
            <p:cNvPr id="7" name="Group 17"/>
            <p:cNvGrpSpPr/>
            <p:nvPr/>
          </p:nvGrpSpPr>
          <p:grpSpPr>
            <a:xfrm>
              <a:off x="387209" y="2190498"/>
              <a:ext cx="2765186" cy="1900774"/>
              <a:chOff x="387209" y="2190498"/>
              <a:chExt cx="2765186" cy="1900774"/>
            </a:xfrm>
          </p:grpSpPr>
          <p:sp>
            <p:nvSpPr>
              <p:cNvPr id="8" name="TextBox 7"/>
              <p:cNvSpPr txBox="1"/>
              <p:nvPr/>
            </p:nvSpPr>
            <p:spPr>
              <a:xfrm>
                <a:off x="1129179" y="2190498"/>
                <a:ext cx="1309161" cy="378887"/>
              </a:xfrm>
              <a:prstGeom prst="rect">
                <a:avLst/>
              </a:prstGeom>
              <a:noFill/>
            </p:spPr>
            <p:txBody>
              <a:bodyPr wrap="square" rtlCol="0">
                <a:spAutoFit/>
              </a:bodyPr>
              <a:lstStyle/>
              <a:p>
                <a:r>
                  <a:rPr lang="en-US" sz="2400" b="1" dirty="0">
                    <a:solidFill>
                      <a:srgbClr val="C00000"/>
                    </a:solidFill>
                  </a:rPr>
                  <a:t>S</a:t>
                </a:r>
                <a:r>
                  <a:rPr lang="en-US" sz="2400" b="1" dirty="0"/>
                  <a:t>ituation</a:t>
                </a:r>
              </a:p>
            </p:txBody>
          </p:sp>
          <p:sp>
            <p:nvSpPr>
              <p:cNvPr id="9" name="TextBox 8"/>
              <p:cNvSpPr txBox="1"/>
              <p:nvPr/>
            </p:nvSpPr>
            <p:spPr>
              <a:xfrm>
                <a:off x="2019300" y="2819400"/>
                <a:ext cx="1133095" cy="378887"/>
              </a:xfrm>
              <a:prstGeom prst="rect">
                <a:avLst/>
              </a:prstGeom>
              <a:noFill/>
            </p:spPr>
            <p:txBody>
              <a:bodyPr wrap="square" rtlCol="0">
                <a:spAutoFit/>
              </a:bodyPr>
              <a:lstStyle/>
              <a:p>
                <a:r>
                  <a:rPr lang="en-US" sz="2400" b="1" dirty="0">
                    <a:solidFill>
                      <a:srgbClr val="C00000"/>
                    </a:solidFill>
                  </a:rPr>
                  <a:t>A</a:t>
                </a:r>
                <a:r>
                  <a:rPr lang="en-US" sz="2400" b="1" dirty="0"/>
                  <a:t>ction</a:t>
                </a:r>
              </a:p>
            </p:txBody>
          </p:sp>
          <p:sp>
            <p:nvSpPr>
              <p:cNvPr id="10" name="TextBox 9"/>
              <p:cNvSpPr txBox="1"/>
              <p:nvPr/>
            </p:nvSpPr>
            <p:spPr>
              <a:xfrm>
                <a:off x="1162050" y="3712385"/>
                <a:ext cx="982892" cy="378887"/>
              </a:xfrm>
              <a:prstGeom prst="rect">
                <a:avLst/>
              </a:prstGeom>
              <a:noFill/>
            </p:spPr>
            <p:txBody>
              <a:bodyPr wrap="square" rtlCol="0">
                <a:spAutoFit/>
              </a:bodyPr>
              <a:lstStyle/>
              <a:p>
                <a:r>
                  <a:rPr lang="en-US" sz="2400" b="1" dirty="0">
                    <a:solidFill>
                      <a:srgbClr val="C00000"/>
                    </a:solidFill>
                  </a:rPr>
                  <a:t>R</a:t>
                </a:r>
                <a:r>
                  <a:rPr lang="en-US" sz="2400" b="1" dirty="0"/>
                  <a:t>esult</a:t>
                </a:r>
              </a:p>
            </p:txBody>
          </p:sp>
          <p:sp>
            <p:nvSpPr>
              <p:cNvPr id="11" name="TextBox 10"/>
              <p:cNvSpPr txBox="1"/>
              <p:nvPr/>
            </p:nvSpPr>
            <p:spPr>
              <a:xfrm>
                <a:off x="387209" y="2819400"/>
                <a:ext cx="774841" cy="378887"/>
              </a:xfrm>
              <a:prstGeom prst="rect">
                <a:avLst/>
              </a:prstGeom>
              <a:noFill/>
            </p:spPr>
            <p:txBody>
              <a:bodyPr wrap="square" rtlCol="0">
                <a:spAutoFit/>
              </a:bodyPr>
              <a:lstStyle/>
              <a:p>
                <a:r>
                  <a:rPr lang="en-US" sz="2400" b="1" dirty="0">
                    <a:solidFill>
                      <a:srgbClr val="C00000"/>
                    </a:solidFill>
                  </a:rPr>
                  <a:t>T</a:t>
                </a:r>
                <a:r>
                  <a:rPr lang="en-US" sz="2400" b="1" dirty="0"/>
                  <a:t>ask</a:t>
                </a:r>
              </a:p>
            </p:txBody>
          </p:sp>
        </p:grpSp>
      </p:grpSp>
      <p:sp>
        <p:nvSpPr>
          <p:cNvPr id="12" name="Content Placeholder 4"/>
          <p:cNvSpPr txBox="1">
            <a:spLocks/>
          </p:cNvSpPr>
          <p:nvPr/>
        </p:nvSpPr>
        <p:spPr>
          <a:xfrm>
            <a:off x="3221182" y="1381991"/>
            <a:ext cx="7908892" cy="5156921"/>
          </a:xfrm>
          <a:prstGeom prst="rect">
            <a:avLst/>
          </a:prstGeom>
        </p:spPr>
        <p:txBody>
          <a:bodyPr vert="horz" lIns="89896" tIns="44948" rIns="89896" bIns="44948" rtlCol="0">
            <a:normAutofit fontScale="92500"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r>
              <a:rPr lang="en-US" b="1" dirty="0" smtClean="0">
                <a:solidFill>
                  <a:srgbClr val="C00000"/>
                </a:solidFill>
                <a:latin typeface="Garamond" panose="02020404030301010803" pitchFamily="18" charset="0"/>
              </a:rPr>
              <a:t>SITUATION:  </a:t>
            </a:r>
            <a:r>
              <a:rPr lang="en-US" b="1" dirty="0" smtClean="0">
                <a:latin typeface="Garamond" panose="02020404030301010803" pitchFamily="18" charset="0"/>
              </a:rPr>
              <a:t>Ask - Where? When? As an </a:t>
            </a:r>
            <a:r>
              <a:rPr lang="en-US" b="1" dirty="0">
                <a:latin typeface="Garamond" panose="02020404030301010803" pitchFamily="18" charset="0"/>
              </a:rPr>
              <a:t>interviewer </a:t>
            </a:r>
            <a:r>
              <a:rPr lang="en-US" b="1" dirty="0" smtClean="0">
                <a:latin typeface="Garamond" panose="02020404030301010803" pitchFamily="18" charset="0"/>
              </a:rPr>
              <a:t>you want the candidate to present context about a </a:t>
            </a:r>
            <a:r>
              <a:rPr lang="en-US" b="1" dirty="0">
                <a:latin typeface="Garamond" panose="02020404030301010803" pitchFamily="18" charset="0"/>
              </a:rPr>
              <a:t>recent challenge and </a:t>
            </a:r>
            <a:r>
              <a:rPr lang="en-US" b="1" dirty="0" smtClean="0">
                <a:latin typeface="Garamond" panose="02020404030301010803" pitchFamily="18" charset="0"/>
              </a:rPr>
              <a:t>situation.</a:t>
            </a:r>
            <a:endParaRPr lang="en-US" b="1" dirty="0">
              <a:latin typeface="Garamond" panose="02020404030301010803" pitchFamily="18" charset="0"/>
            </a:endParaRPr>
          </a:p>
          <a:p>
            <a:endParaRPr lang="en-US" b="1" dirty="0">
              <a:latin typeface="Garamond" panose="02020404030301010803" pitchFamily="18" charset="0"/>
            </a:endParaRPr>
          </a:p>
          <a:p>
            <a:r>
              <a:rPr lang="en-US" b="1" dirty="0" smtClean="0">
                <a:solidFill>
                  <a:srgbClr val="C00000"/>
                </a:solidFill>
                <a:latin typeface="Garamond" panose="02020404030301010803" pitchFamily="18" charset="0"/>
              </a:rPr>
              <a:t>TASK:  </a:t>
            </a:r>
            <a:r>
              <a:rPr lang="en-US" b="1" dirty="0" smtClean="0">
                <a:latin typeface="Garamond" panose="02020404030301010803" pitchFamily="18" charset="0"/>
              </a:rPr>
              <a:t>Ask - What </a:t>
            </a:r>
            <a:r>
              <a:rPr lang="en-US" b="1" dirty="0">
                <a:latin typeface="Garamond" panose="02020404030301010803" pitchFamily="18" charset="0"/>
              </a:rPr>
              <a:t>did you have to achieve? </a:t>
            </a:r>
            <a:r>
              <a:rPr lang="en-US" b="1" dirty="0" smtClean="0">
                <a:latin typeface="Garamond" panose="02020404030301010803" pitchFamily="18" charset="0"/>
              </a:rPr>
              <a:t>Ask questions to </a:t>
            </a:r>
            <a:r>
              <a:rPr lang="en-US" b="1" smtClean="0">
                <a:latin typeface="Garamond" panose="02020404030301010803" pitchFamily="18" charset="0"/>
              </a:rPr>
              <a:t>determine what s/he </a:t>
            </a:r>
            <a:r>
              <a:rPr lang="en-US" b="1" dirty="0" smtClean="0">
                <a:latin typeface="Garamond" panose="02020404030301010803" pitchFamily="18" charset="0"/>
              </a:rPr>
              <a:t>was </a:t>
            </a:r>
            <a:r>
              <a:rPr lang="en-US" b="1" dirty="0">
                <a:latin typeface="Garamond" panose="02020404030301010803" pitchFamily="18" charset="0"/>
              </a:rPr>
              <a:t>trying to achieve from the situation.</a:t>
            </a:r>
          </a:p>
          <a:p>
            <a:endParaRPr lang="en-US" b="1" dirty="0">
              <a:latin typeface="Garamond" panose="02020404030301010803" pitchFamily="18" charset="0"/>
            </a:endParaRPr>
          </a:p>
          <a:p>
            <a:r>
              <a:rPr lang="en-US" b="1" dirty="0" smtClean="0">
                <a:solidFill>
                  <a:srgbClr val="C00000"/>
                </a:solidFill>
                <a:latin typeface="Garamond" panose="02020404030301010803" pitchFamily="18" charset="0"/>
              </a:rPr>
              <a:t>ACTION: </a:t>
            </a:r>
            <a:r>
              <a:rPr lang="en-US" b="1" dirty="0" smtClean="0">
                <a:latin typeface="Garamond" panose="02020404030301010803" pitchFamily="18" charset="0"/>
              </a:rPr>
              <a:t>Ask - What </a:t>
            </a:r>
            <a:r>
              <a:rPr lang="en-US" b="1" dirty="0">
                <a:latin typeface="Garamond" panose="02020404030301010803" pitchFamily="18" charset="0"/>
              </a:rPr>
              <a:t>did you do? </a:t>
            </a:r>
            <a:r>
              <a:rPr lang="en-US" b="1" dirty="0" smtClean="0">
                <a:latin typeface="Garamond" panose="02020404030301010803" pitchFamily="18" charset="0"/>
              </a:rPr>
              <a:t>Look </a:t>
            </a:r>
            <a:r>
              <a:rPr lang="en-US" b="1" dirty="0">
                <a:latin typeface="Garamond" panose="02020404030301010803" pitchFamily="18" charset="0"/>
              </a:rPr>
              <a:t>for information on what </a:t>
            </a:r>
            <a:r>
              <a:rPr lang="en-US" b="1" dirty="0" smtClean="0">
                <a:latin typeface="Garamond" panose="02020404030301010803" pitchFamily="18" charset="0"/>
              </a:rPr>
              <a:t>the candidate did, </a:t>
            </a:r>
            <a:r>
              <a:rPr lang="en-US" b="1" dirty="0">
                <a:latin typeface="Garamond" panose="02020404030301010803" pitchFamily="18" charset="0"/>
              </a:rPr>
              <a:t>why </a:t>
            </a:r>
            <a:r>
              <a:rPr lang="en-US" b="1" dirty="0" smtClean="0">
                <a:latin typeface="Garamond" panose="02020404030301010803" pitchFamily="18" charset="0"/>
              </a:rPr>
              <a:t>s/he </a:t>
            </a:r>
            <a:r>
              <a:rPr lang="en-US" b="1" dirty="0">
                <a:latin typeface="Garamond" panose="02020404030301010803" pitchFamily="18" charset="0"/>
              </a:rPr>
              <a:t>did it and what were the alternatives.</a:t>
            </a:r>
          </a:p>
          <a:p>
            <a:endParaRPr lang="en-US" b="1" dirty="0">
              <a:latin typeface="Garamond" panose="02020404030301010803" pitchFamily="18" charset="0"/>
            </a:endParaRPr>
          </a:p>
          <a:p>
            <a:r>
              <a:rPr lang="en-US" b="1" dirty="0" smtClean="0">
                <a:solidFill>
                  <a:srgbClr val="C00000"/>
                </a:solidFill>
                <a:latin typeface="Garamond" panose="02020404030301010803" pitchFamily="18" charset="0"/>
              </a:rPr>
              <a:t>RESULTS: </a:t>
            </a:r>
            <a:r>
              <a:rPr lang="en-US" b="1" dirty="0" smtClean="0">
                <a:latin typeface="Garamond" panose="02020404030301010803" pitchFamily="18" charset="0"/>
              </a:rPr>
              <a:t>Ask - What </a:t>
            </a:r>
            <a:r>
              <a:rPr lang="en-US" b="1" dirty="0">
                <a:latin typeface="Garamond" panose="02020404030301010803" pitchFamily="18" charset="0"/>
              </a:rPr>
              <a:t>was the outcome of your actions? What did you achieve through your actions and did you meet your </a:t>
            </a:r>
            <a:r>
              <a:rPr lang="en-US" b="1" dirty="0" smtClean="0">
                <a:latin typeface="Garamond" panose="02020404030301010803" pitchFamily="18" charset="0"/>
              </a:rPr>
              <a:t>objectives? </a:t>
            </a:r>
            <a:r>
              <a:rPr lang="en-US" b="1" dirty="0">
                <a:latin typeface="Garamond" panose="02020404030301010803" pitchFamily="18" charset="0"/>
              </a:rPr>
              <a:t>What did you learn from this experience and have you used this learning since?</a:t>
            </a:r>
          </a:p>
          <a:p>
            <a:endParaRPr lang="en-US" sz="1147" dirty="0"/>
          </a:p>
        </p:txBody>
      </p:sp>
      <p:sp>
        <p:nvSpPr>
          <p:cNvPr id="13" name="Title 3"/>
          <p:cNvSpPr>
            <a:spLocks noGrp="1"/>
          </p:cNvSpPr>
          <p:nvPr>
            <p:ph type="title"/>
          </p:nvPr>
        </p:nvSpPr>
        <p:spPr>
          <a:xfrm>
            <a:off x="2052671" y="279910"/>
            <a:ext cx="7302710" cy="857250"/>
          </a:xfrm>
        </p:spPr>
        <p:txBody>
          <a:bodyPr>
            <a:normAutofit/>
          </a:bodyPr>
          <a:lstStyle/>
          <a:p>
            <a:pPr algn="ctr"/>
            <a:r>
              <a:rPr lang="en-US" b="1" dirty="0" smtClean="0">
                <a:latin typeface="Garamond" panose="02020404030301010803" pitchFamily="18" charset="0"/>
              </a:rPr>
              <a:t>Seek a </a:t>
            </a:r>
            <a:r>
              <a:rPr lang="en-US" b="1" dirty="0" smtClean="0">
                <a:solidFill>
                  <a:srgbClr val="C00000"/>
                </a:solidFill>
                <a:latin typeface="Garamond" panose="02020404030301010803" pitchFamily="18" charset="0"/>
              </a:rPr>
              <a:t>STAR</a:t>
            </a:r>
            <a:r>
              <a:rPr lang="en-US" b="1" dirty="0" smtClean="0">
                <a:latin typeface="Garamond" panose="02020404030301010803" pitchFamily="18" charset="0"/>
              </a:rPr>
              <a:t> Response</a:t>
            </a:r>
            <a:endParaRPr lang="en-US" b="1" dirty="0">
              <a:latin typeface="Garamond" panose="02020404030301010803" pitchFamily="18" charset="0"/>
            </a:endParaRPr>
          </a:p>
        </p:txBody>
      </p:sp>
    </p:spTree>
    <p:extLst>
      <p:ext uri="{BB962C8B-B14F-4D97-AF65-F5344CB8AC3E}">
        <p14:creationId xmlns:p14="http://schemas.microsoft.com/office/powerpoint/2010/main" val="2406776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888959" y="237297"/>
            <a:ext cx="5433422" cy="857250"/>
          </a:xfrm>
        </p:spPr>
        <p:txBody>
          <a:bodyPr>
            <a:normAutofit/>
          </a:bodyPr>
          <a:lstStyle/>
          <a:p>
            <a:pPr algn="ctr"/>
            <a:r>
              <a:rPr lang="en-US" b="1" dirty="0" smtClean="0">
                <a:latin typeface="Garamond" panose="02020404030301010803" pitchFamily="18" charset="0"/>
              </a:rPr>
              <a:t>STAR Example</a:t>
            </a:r>
          </a:p>
        </p:txBody>
      </p:sp>
      <p:sp>
        <p:nvSpPr>
          <p:cNvPr id="55299" name="Content Placeholder 2"/>
          <p:cNvSpPr>
            <a:spLocks noGrp="1"/>
          </p:cNvSpPr>
          <p:nvPr>
            <p:ph idx="1"/>
          </p:nvPr>
        </p:nvSpPr>
        <p:spPr>
          <a:xfrm>
            <a:off x="86498" y="1094547"/>
            <a:ext cx="12105502" cy="5505035"/>
          </a:xfrm>
        </p:spPr>
        <p:txBody>
          <a:bodyPr>
            <a:noAutofit/>
          </a:bodyPr>
          <a:lstStyle/>
          <a:p>
            <a:pPr>
              <a:buFont typeface="Lucida Grande" pitchFamily="-109" charset="0"/>
              <a:buNone/>
            </a:pPr>
            <a:r>
              <a:rPr lang="en-US" sz="3200" b="1" dirty="0" smtClean="0">
                <a:solidFill>
                  <a:schemeClr val="tx1"/>
                </a:solidFill>
                <a:latin typeface="Garamond" panose="02020404030301010803" pitchFamily="18" charset="0"/>
              </a:rPr>
              <a:t>Question:  </a:t>
            </a:r>
            <a:r>
              <a:rPr lang="en-US" sz="3200" b="1" u="sng" dirty="0" smtClean="0">
                <a:latin typeface="Garamond" panose="02020404030301010803" pitchFamily="18" charset="0"/>
              </a:rPr>
              <a:t>Tell me about a research project you led.</a:t>
            </a:r>
          </a:p>
          <a:p>
            <a:pPr>
              <a:buFont typeface="Lucida Grande" pitchFamily="-109" charset="0"/>
              <a:buNone/>
            </a:pPr>
            <a:endParaRPr lang="en-US" sz="700" b="1" dirty="0" smtClean="0">
              <a:latin typeface="Garamond" panose="02020404030301010803" pitchFamily="18" charset="0"/>
            </a:endParaRPr>
          </a:p>
          <a:p>
            <a:pPr>
              <a:buFont typeface="Lucida Grande" pitchFamily="-109" charset="0"/>
              <a:buNone/>
            </a:pPr>
            <a:r>
              <a:rPr lang="en-US" sz="3200" b="1" dirty="0">
                <a:latin typeface="Garamond" panose="02020404030301010803" pitchFamily="18" charset="0"/>
              </a:rPr>
              <a:t>Answer:</a:t>
            </a:r>
          </a:p>
          <a:p>
            <a:r>
              <a:rPr lang="en-US" sz="3200" b="1" u="sng" dirty="0">
                <a:latin typeface="Garamond" panose="02020404030301010803" pitchFamily="18" charset="0"/>
              </a:rPr>
              <a:t>Situation/Task:</a:t>
            </a:r>
            <a:r>
              <a:rPr lang="en-US" sz="3200" b="1" dirty="0">
                <a:latin typeface="Garamond" panose="02020404030301010803" pitchFamily="18" charset="0"/>
              </a:rPr>
              <a:t>  </a:t>
            </a:r>
            <a:r>
              <a:rPr lang="en-US" sz="3200" dirty="0">
                <a:latin typeface="Garamond" panose="02020404030301010803" pitchFamily="18" charset="0"/>
              </a:rPr>
              <a:t>During my internship last summer </a:t>
            </a:r>
            <a:r>
              <a:rPr lang="en-US" sz="3200" dirty="0" smtClean="0">
                <a:latin typeface="Garamond" panose="02020404030301010803" pitchFamily="18" charset="0"/>
              </a:rPr>
              <a:t>at NOLA </a:t>
            </a:r>
            <a:r>
              <a:rPr lang="en-US" sz="3200" dirty="0" err="1" smtClean="0">
                <a:latin typeface="Garamond" panose="02020404030301010803" pitchFamily="18" charset="0"/>
              </a:rPr>
              <a:t>Biomedicals</a:t>
            </a:r>
            <a:r>
              <a:rPr lang="en-US" sz="3200" dirty="0" smtClean="0">
                <a:latin typeface="Garamond" panose="02020404030301010803" pitchFamily="18" charset="0"/>
              </a:rPr>
              <a:t> I </a:t>
            </a:r>
            <a:r>
              <a:rPr lang="en-US" sz="3200" dirty="0">
                <a:latin typeface="Garamond" panose="02020404030301010803" pitchFamily="18" charset="0"/>
              </a:rPr>
              <a:t>was responsible for </a:t>
            </a:r>
            <a:r>
              <a:rPr lang="en-US" sz="3200" dirty="0" smtClean="0">
                <a:latin typeface="Garamond" panose="02020404030301010803" pitchFamily="18" charset="0"/>
              </a:rPr>
              <a:t>conducting research in A, B, C and delivering results to meet stated checkpoints and deadlines.</a:t>
            </a:r>
          </a:p>
          <a:p>
            <a:pPr marL="0" indent="0">
              <a:buNone/>
            </a:pPr>
            <a:endParaRPr lang="en-US" sz="700" b="1" dirty="0">
              <a:latin typeface="Garamond" panose="02020404030301010803" pitchFamily="18" charset="0"/>
            </a:endParaRPr>
          </a:p>
          <a:p>
            <a:r>
              <a:rPr lang="en-US" sz="3200" b="1" u="sng" dirty="0">
                <a:latin typeface="Garamond" panose="02020404030301010803" pitchFamily="18" charset="0"/>
              </a:rPr>
              <a:t>Action:</a:t>
            </a:r>
            <a:r>
              <a:rPr lang="en-US" sz="3200" b="1" dirty="0">
                <a:latin typeface="Garamond" panose="02020404030301010803" pitchFamily="18" charset="0"/>
              </a:rPr>
              <a:t>  </a:t>
            </a:r>
            <a:r>
              <a:rPr lang="en-US" sz="3200" dirty="0">
                <a:latin typeface="Garamond" panose="02020404030301010803" pitchFamily="18" charset="0"/>
              </a:rPr>
              <a:t>I </a:t>
            </a:r>
            <a:r>
              <a:rPr lang="en-US" sz="3200" dirty="0" smtClean="0">
                <a:latin typeface="Garamond" panose="02020404030301010803" pitchFamily="18" charset="0"/>
              </a:rPr>
              <a:t>created a project plan, plotted milestones, managed resources and monitored progress.</a:t>
            </a:r>
          </a:p>
          <a:p>
            <a:pPr marL="0" indent="0">
              <a:buNone/>
            </a:pPr>
            <a:endParaRPr lang="en-US" sz="700" b="1" dirty="0">
              <a:latin typeface="Garamond" panose="02020404030301010803" pitchFamily="18" charset="0"/>
            </a:endParaRPr>
          </a:p>
          <a:p>
            <a:r>
              <a:rPr lang="en-US" sz="3200" b="1" u="sng" dirty="0">
                <a:latin typeface="Garamond" panose="02020404030301010803" pitchFamily="18" charset="0"/>
              </a:rPr>
              <a:t>Results:</a:t>
            </a:r>
            <a:r>
              <a:rPr lang="en-US" sz="3200" b="1" dirty="0">
                <a:latin typeface="Garamond" panose="02020404030301010803" pitchFamily="18" charset="0"/>
              </a:rPr>
              <a:t>  </a:t>
            </a:r>
            <a:r>
              <a:rPr lang="en-US" sz="3200" dirty="0" smtClean="0">
                <a:latin typeface="Garamond" panose="02020404030301010803" pitchFamily="18" charset="0"/>
              </a:rPr>
              <a:t>As a result of my excellent project management, I was able to submit my research findings ahead of the stated deadline.</a:t>
            </a:r>
            <a:endParaRPr lang="en-US" sz="3200" dirty="0">
              <a:latin typeface="Garamond" panose="02020404030301010803" pitchFamily="18" charset="0"/>
            </a:endParaRPr>
          </a:p>
        </p:txBody>
      </p:sp>
      <p:sp>
        <p:nvSpPr>
          <p:cNvPr id="2" name="Slide Number Placeholder 1"/>
          <p:cNvSpPr>
            <a:spLocks noGrp="1"/>
          </p:cNvSpPr>
          <p:nvPr>
            <p:ph type="sldNum" sz="quarter" idx="12"/>
          </p:nvPr>
        </p:nvSpPr>
        <p:spPr/>
        <p:txBody>
          <a:bodyPr/>
          <a:lstStyle/>
          <a:p>
            <a:fld id="{F46C6973-82CD-4EEA-BFCA-525A4CD862BC}" type="slidenum">
              <a:rPr lang="en-US" smtClean="0"/>
              <a:pPr/>
              <a:t>12</a:t>
            </a:fld>
            <a:endParaRPr lang="en-US" dirty="0"/>
          </a:p>
        </p:txBody>
      </p:sp>
      <p:sp>
        <p:nvSpPr>
          <p:cNvPr id="3" name="5-Point Star 2"/>
          <p:cNvSpPr/>
          <p:nvPr/>
        </p:nvSpPr>
        <p:spPr>
          <a:xfrm>
            <a:off x="2513250" y="115404"/>
            <a:ext cx="1061156" cy="87955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636934" y="115404"/>
            <a:ext cx="1061156" cy="87955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882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54306" y="381000"/>
            <a:ext cx="8283388" cy="857250"/>
          </a:xfrm>
        </p:spPr>
        <p:txBody>
          <a:bodyPr>
            <a:normAutofit/>
          </a:bodyPr>
          <a:lstStyle/>
          <a:p>
            <a:pPr algn="ctr"/>
            <a:r>
              <a:rPr lang="en-US" sz="4800" b="1" dirty="0" smtClean="0">
                <a:latin typeface="Garamond" panose="02020404030301010803" pitchFamily="18" charset="0"/>
              </a:rPr>
              <a:t>False STAR Responses</a:t>
            </a:r>
          </a:p>
        </p:txBody>
      </p:sp>
      <p:sp>
        <p:nvSpPr>
          <p:cNvPr id="54275" name="Content Placeholder 2"/>
          <p:cNvSpPr>
            <a:spLocks noGrp="1"/>
          </p:cNvSpPr>
          <p:nvPr>
            <p:ph idx="1"/>
          </p:nvPr>
        </p:nvSpPr>
        <p:spPr>
          <a:xfrm>
            <a:off x="3626878" y="1411908"/>
            <a:ext cx="7492677" cy="4770783"/>
          </a:xfrm>
        </p:spPr>
        <p:txBody>
          <a:bodyPr>
            <a:noAutofit/>
          </a:bodyPr>
          <a:lstStyle/>
          <a:p>
            <a:r>
              <a:rPr lang="en-US" sz="3600" dirty="0">
                <a:latin typeface="Garamond" panose="02020404030301010803" pitchFamily="18" charset="0"/>
              </a:rPr>
              <a:t>Vague</a:t>
            </a:r>
          </a:p>
          <a:p>
            <a:pPr>
              <a:buFont typeface="Lucida Grande" pitchFamily="-109" charset="0"/>
              <a:buNone/>
            </a:pPr>
            <a:r>
              <a:rPr lang="en-US" sz="3600" i="1" dirty="0">
                <a:latin typeface="Garamond" panose="02020404030301010803" pitchFamily="18" charset="0"/>
              </a:rPr>
              <a:t>	</a:t>
            </a:r>
            <a:r>
              <a:rPr lang="en-US" sz="3600" i="1" dirty="0" smtClean="0">
                <a:latin typeface="Garamond" panose="02020404030301010803" pitchFamily="18" charset="0"/>
              </a:rPr>
              <a:t>	Usually </a:t>
            </a:r>
            <a:r>
              <a:rPr lang="en-US" sz="3600" i="1" dirty="0">
                <a:latin typeface="Garamond" panose="02020404030301010803" pitchFamily="18" charset="0"/>
              </a:rPr>
              <a:t>…</a:t>
            </a:r>
          </a:p>
          <a:p>
            <a:pPr>
              <a:buFont typeface="Lucida Grande" pitchFamily="-109" charset="0"/>
              <a:buNone/>
            </a:pPr>
            <a:r>
              <a:rPr lang="en-US" sz="3600" i="1" dirty="0">
                <a:latin typeface="Garamond" panose="02020404030301010803" pitchFamily="18" charset="0"/>
              </a:rPr>
              <a:t>		</a:t>
            </a:r>
            <a:r>
              <a:rPr lang="en-US" sz="3600" i="1" dirty="0" smtClean="0">
                <a:latin typeface="Garamond" panose="02020404030301010803" pitchFamily="18" charset="0"/>
              </a:rPr>
              <a:t>Most </a:t>
            </a:r>
            <a:r>
              <a:rPr lang="en-US" sz="3600" i="1" dirty="0">
                <a:latin typeface="Garamond" panose="02020404030301010803" pitchFamily="18" charset="0"/>
              </a:rPr>
              <a:t>of the time</a:t>
            </a:r>
            <a:r>
              <a:rPr lang="en-US" sz="3600" dirty="0" smtClean="0">
                <a:latin typeface="Garamond" panose="02020404030301010803" pitchFamily="18" charset="0"/>
              </a:rPr>
              <a:t>…</a:t>
            </a:r>
          </a:p>
          <a:p>
            <a:r>
              <a:rPr lang="en-US" sz="3600" dirty="0" smtClean="0">
                <a:latin typeface="Garamond" panose="02020404030301010803" pitchFamily="18" charset="0"/>
              </a:rPr>
              <a:t>Future-based</a:t>
            </a:r>
            <a:endParaRPr lang="en-US" sz="3600" dirty="0">
              <a:latin typeface="Garamond" panose="02020404030301010803" pitchFamily="18" charset="0"/>
            </a:endParaRPr>
          </a:p>
          <a:p>
            <a:pPr>
              <a:buFont typeface="Lucida Grande" pitchFamily="-109" charset="0"/>
              <a:buNone/>
            </a:pPr>
            <a:r>
              <a:rPr lang="en-US" sz="3600" i="1" dirty="0">
                <a:latin typeface="Garamond" panose="02020404030301010803" pitchFamily="18" charset="0"/>
              </a:rPr>
              <a:t>		If that happened…</a:t>
            </a:r>
          </a:p>
          <a:p>
            <a:pPr>
              <a:buFont typeface="Lucida Grande" pitchFamily="-109" charset="0"/>
              <a:buNone/>
            </a:pPr>
            <a:r>
              <a:rPr lang="en-US" sz="3600" i="1" dirty="0">
                <a:latin typeface="Garamond" panose="02020404030301010803" pitchFamily="18" charset="0"/>
              </a:rPr>
              <a:t>		Next time I talk to a </a:t>
            </a:r>
            <a:r>
              <a:rPr lang="en-US" sz="3600" i="1" dirty="0" smtClean="0">
                <a:latin typeface="Garamond" panose="02020404030301010803" pitchFamily="18" charset="0"/>
              </a:rPr>
              <a:t>difficult patient…</a:t>
            </a:r>
            <a:endParaRPr lang="en-US" sz="3600" i="1" dirty="0">
              <a:latin typeface="Garamond" panose="02020404030301010803" pitchFamily="18" charset="0"/>
            </a:endParaRPr>
          </a:p>
          <a:p>
            <a:r>
              <a:rPr lang="en-US" sz="3600" dirty="0">
                <a:latin typeface="Garamond" panose="02020404030301010803" pitchFamily="18" charset="0"/>
              </a:rPr>
              <a:t>Opinions</a:t>
            </a:r>
          </a:p>
          <a:p>
            <a:pPr>
              <a:buFont typeface="Lucida Grande" pitchFamily="-109" charset="0"/>
              <a:buNone/>
            </a:pPr>
            <a:r>
              <a:rPr lang="en-US" sz="3600" i="1" dirty="0">
                <a:latin typeface="Garamond" panose="02020404030301010803" pitchFamily="18" charset="0"/>
              </a:rPr>
              <a:t>		</a:t>
            </a:r>
            <a:r>
              <a:rPr lang="en-US" sz="3600" i="1" dirty="0" smtClean="0">
                <a:latin typeface="Garamond" panose="02020404030301010803" pitchFamily="18" charset="0"/>
              </a:rPr>
              <a:t>I </a:t>
            </a:r>
            <a:r>
              <a:rPr lang="en-US" sz="3600" i="1" dirty="0">
                <a:latin typeface="Garamond" panose="02020404030301010803" pitchFamily="18" charset="0"/>
              </a:rPr>
              <a:t>believe…</a:t>
            </a:r>
          </a:p>
          <a:p>
            <a:pPr>
              <a:buFont typeface="Lucida Grande" pitchFamily="-109" charset="0"/>
              <a:buNone/>
            </a:pPr>
            <a:r>
              <a:rPr lang="en-US" sz="3600" i="1" dirty="0">
                <a:latin typeface="Garamond" panose="02020404030301010803" pitchFamily="18" charset="0"/>
              </a:rPr>
              <a:t>		</a:t>
            </a:r>
            <a:r>
              <a:rPr lang="en-US" sz="3600" i="1" dirty="0" smtClean="0">
                <a:latin typeface="Garamond" panose="02020404030301010803" pitchFamily="18" charset="0"/>
              </a:rPr>
              <a:t>If </a:t>
            </a:r>
            <a:r>
              <a:rPr lang="en-US" sz="3600" i="1" dirty="0">
                <a:latin typeface="Garamond" panose="02020404030301010803" pitchFamily="18" charset="0"/>
              </a:rPr>
              <a:t>you ask me…</a:t>
            </a:r>
          </a:p>
        </p:txBody>
      </p:sp>
      <p:sp>
        <p:nvSpPr>
          <p:cNvPr id="3" name="Slide Number Placeholder 2"/>
          <p:cNvSpPr>
            <a:spLocks noGrp="1"/>
          </p:cNvSpPr>
          <p:nvPr>
            <p:ph type="sldNum" sz="quarter" idx="12"/>
          </p:nvPr>
        </p:nvSpPr>
        <p:spPr/>
        <p:txBody>
          <a:bodyPr/>
          <a:lstStyle/>
          <a:p>
            <a:fld id="{F46C6973-82CD-4EEA-BFCA-525A4CD862BC}" type="slidenum">
              <a:rPr lang="en-US" smtClean="0"/>
              <a:pPr/>
              <a:t>13</a:t>
            </a:fld>
            <a:endParaRPr lang="en-US" dirty="0"/>
          </a:p>
        </p:txBody>
      </p:sp>
      <p:pic>
        <p:nvPicPr>
          <p:cNvPr id="1026" name="Picture 2" descr="Image result for kim kardashian 2016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441" y="1644853"/>
            <a:ext cx="2779537" cy="282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61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914"/>
            <a:ext cx="10515600" cy="1325563"/>
          </a:xfrm>
        </p:spPr>
        <p:txBody>
          <a:bodyPr>
            <a:normAutofit/>
          </a:bodyPr>
          <a:lstStyle/>
          <a:p>
            <a:pPr algn="ctr"/>
            <a:r>
              <a:rPr lang="en-US" sz="4800" b="1" dirty="0" smtClean="0">
                <a:latin typeface="Garamond" panose="02020404030301010803" pitchFamily="18" charset="0"/>
              </a:rPr>
              <a:t>Interview Documentation</a:t>
            </a:r>
            <a:endParaRPr lang="en-US" sz="4800" dirty="0"/>
          </a:p>
        </p:txBody>
      </p:sp>
      <p:sp>
        <p:nvSpPr>
          <p:cNvPr id="3" name="Content Placeholder 2"/>
          <p:cNvSpPr>
            <a:spLocks noGrp="1"/>
          </p:cNvSpPr>
          <p:nvPr>
            <p:ph idx="1"/>
          </p:nvPr>
        </p:nvSpPr>
        <p:spPr>
          <a:xfrm>
            <a:off x="679622" y="1610477"/>
            <a:ext cx="10849232" cy="5038616"/>
          </a:xfrm>
        </p:spPr>
        <p:txBody>
          <a:bodyPr>
            <a:noAutofit/>
          </a:bodyPr>
          <a:lstStyle/>
          <a:p>
            <a:r>
              <a:rPr lang="en-US" sz="3600" dirty="0" smtClean="0">
                <a:latin typeface="Garamond" panose="02020404030301010803" pitchFamily="18" charset="0"/>
              </a:rPr>
              <a:t>Interview notes should be captured.</a:t>
            </a:r>
          </a:p>
          <a:p>
            <a:r>
              <a:rPr lang="en-US" sz="3600" dirty="0" smtClean="0">
                <a:latin typeface="Garamond" panose="02020404030301010803" pitchFamily="18" charset="0"/>
              </a:rPr>
              <a:t>Do not document personal information, even if the candidate brings it up.</a:t>
            </a:r>
          </a:p>
          <a:p>
            <a:r>
              <a:rPr lang="en-US" sz="3600" dirty="0" smtClean="0">
                <a:latin typeface="Garamond" panose="02020404030301010803" pitchFamily="18" charset="0"/>
              </a:rPr>
              <a:t>Do not write down what the person was wearing or any perceived disabilities.</a:t>
            </a:r>
          </a:p>
          <a:p>
            <a:r>
              <a:rPr lang="en-US" sz="3600" dirty="0" smtClean="0">
                <a:latin typeface="Garamond" panose="02020404030301010803" pitchFamily="18" charset="0"/>
              </a:rPr>
              <a:t>Documented notes can assist you legally if a discrimination lawsuit arises.</a:t>
            </a:r>
          </a:p>
          <a:p>
            <a:r>
              <a:rPr lang="en-US" sz="3600" dirty="0" smtClean="0">
                <a:latin typeface="Garamond" panose="02020404030301010803" pitchFamily="18" charset="0"/>
              </a:rPr>
              <a:t>Helps refresh your memory on past candidate discussions.</a:t>
            </a:r>
            <a:endParaRPr lang="en-US" sz="3600" dirty="0">
              <a:latin typeface="Garamond" panose="02020404030301010803" pitchFamily="18" charset="0"/>
            </a:endParaRPr>
          </a:p>
        </p:txBody>
      </p:sp>
      <p:sp>
        <p:nvSpPr>
          <p:cNvPr id="5" name="Slide Number Placeholder 4"/>
          <p:cNvSpPr>
            <a:spLocks noGrp="1"/>
          </p:cNvSpPr>
          <p:nvPr>
            <p:ph type="sldNum" sz="quarter" idx="12"/>
          </p:nvPr>
        </p:nvSpPr>
        <p:spPr/>
        <p:txBody>
          <a:bodyPr/>
          <a:lstStyle/>
          <a:p>
            <a:fld id="{9B60CBF2-2F9F-4D2B-8652-688556A11BFD}" type="slidenum">
              <a:rPr lang="en-US" smtClean="0"/>
              <a:t>14</a:t>
            </a:fld>
            <a:endParaRPr lang="en-US"/>
          </a:p>
        </p:txBody>
      </p:sp>
    </p:spTree>
    <p:extLst>
      <p:ext uri="{BB962C8B-B14F-4D97-AF65-F5344CB8AC3E}">
        <p14:creationId xmlns:p14="http://schemas.microsoft.com/office/powerpoint/2010/main" val="46958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Garamond" panose="02020404030301010803" pitchFamily="18" charset="0"/>
              </a:rPr>
              <a:t>Interview Best Practices</a:t>
            </a:r>
            <a:endParaRPr lang="en-US" sz="4800" dirty="0"/>
          </a:p>
        </p:txBody>
      </p:sp>
      <p:sp>
        <p:nvSpPr>
          <p:cNvPr id="4" name="Slide Number Placeholder 3"/>
          <p:cNvSpPr>
            <a:spLocks noGrp="1"/>
          </p:cNvSpPr>
          <p:nvPr>
            <p:ph type="sldNum" sz="quarter" idx="12"/>
          </p:nvPr>
        </p:nvSpPr>
        <p:spPr/>
        <p:txBody>
          <a:bodyPr/>
          <a:lstStyle/>
          <a:p>
            <a:fld id="{9B60CBF2-2F9F-4D2B-8652-688556A11BFD}" type="slidenum">
              <a:rPr lang="en-US" smtClean="0"/>
              <a:t>15</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7609" y="1690688"/>
            <a:ext cx="4216781" cy="4206240"/>
          </a:xfrm>
        </p:spPr>
      </p:pic>
    </p:spTree>
    <p:extLst>
      <p:ext uri="{BB962C8B-B14F-4D97-AF65-F5344CB8AC3E}">
        <p14:creationId xmlns:p14="http://schemas.microsoft.com/office/powerpoint/2010/main" val="2089542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914"/>
            <a:ext cx="10515600" cy="948141"/>
          </a:xfrm>
        </p:spPr>
        <p:txBody>
          <a:bodyPr>
            <a:normAutofit/>
          </a:bodyPr>
          <a:lstStyle/>
          <a:p>
            <a:pPr algn="ctr"/>
            <a:r>
              <a:rPr lang="en-US" sz="4800" b="1" dirty="0" smtClean="0">
                <a:latin typeface="Garamond" panose="02020404030301010803" pitchFamily="18" charset="0"/>
              </a:rPr>
              <a:t>Interview Best Practices</a:t>
            </a:r>
            <a:endParaRPr lang="en-US" sz="4800" dirty="0"/>
          </a:p>
        </p:txBody>
      </p:sp>
      <p:sp>
        <p:nvSpPr>
          <p:cNvPr id="3" name="Content Placeholder 2"/>
          <p:cNvSpPr>
            <a:spLocks noGrp="1"/>
          </p:cNvSpPr>
          <p:nvPr>
            <p:ph idx="1"/>
          </p:nvPr>
        </p:nvSpPr>
        <p:spPr>
          <a:xfrm>
            <a:off x="838200" y="1443790"/>
            <a:ext cx="10740887" cy="5197642"/>
          </a:xfrm>
        </p:spPr>
        <p:txBody>
          <a:bodyPr>
            <a:noAutofit/>
          </a:bodyPr>
          <a:lstStyle/>
          <a:p>
            <a:r>
              <a:rPr lang="en-US" sz="3600" dirty="0" smtClean="0">
                <a:latin typeface="Garamond" panose="02020404030301010803" pitchFamily="18" charset="0"/>
              </a:rPr>
              <a:t>Offer the interviewee water or coffee.</a:t>
            </a:r>
          </a:p>
          <a:p>
            <a:r>
              <a:rPr lang="en-US" sz="3600" dirty="0" smtClean="0">
                <a:latin typeface="Garamond" panose="02020404030301010803" pitchFamily="18" charset="0"/>
              </a:rPr>
              <a:t>Provide a warm introduction of interviewers.</a:t>
            </a:r>
          </a:p>
          <a:p>
            <a:r>
              <a:rPr lang="en-US" sz="3600" dirty="0" smtClean="0">
                <a:latin typeface="Garamond" panose="02020404030301010803" pitchFamily="18" charset="0"/>
              </a:rPr>
              <a:t>Establish rapport with the candidate with a couple of minutes of small talk.</a:t>
            </a:r>
          </a:p>
          <a:p>
            <a:r>
              <a:rPr lang="en-US" sz="3600" dirty="0" smtClean="0">
                <a:latin typeface="Garamond" panose="02020404030301010803" pitchFamily="18" charset="0"/>
              </a:rPr>
              <a:t>Ask open-ended, behavioral questions formulated in advance.</a:t>
            </a:r>
          </a:p>
          <a:p>
            <a:r>
              <a:rPr lang="en-US" sz="3600" dirty="0" smtClean="0">
                <a:latin typeface="Garamond" panose="02020404030301010803" pitchFamily="18" charset="0"/>
              </a:rPr>
              <a:t>Let the applicant do most of the talking. (80/20 rule)</a:t>
            </a:r>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16</a:t>
            </a:fld>
            <a:endParaRPr lang="en-US" dirty="0"/>
          </a:p>
        </p:txBody>
      </p:sp>
    </p:spTree>
    <p:extLst>
      <p:ext uri="{BB962C8B-B14F-4D97-AF65-F5344CB8AC3E}">
        <p14:creationId xmlns:p14="http://schemas.microsoft.com/office/powerpoint/2010/main" val="2743236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223"/>
            <a:ext cx="10515600" cy="1005579"/>
          </a:xfrm>
        </p:spPr>
        <p:txBody>
          <a:bodyPr>
            <a:normAutofit/>
          </a:bodyPr>
          <a:lstStyle/>
          <a:p>
            <a:pPr algn="ctr"/>
            <a:r>
              <a:rPr lang="en-US" sz="4800" b="1" dirty="0" smtClean="0">
                <a:latin typeface="Garamond" panose="02020404030301010803" pitchFamily="18" charset="0"/>
              </a:rPr>
              <a:t>Interview Best Practices</a:t>
            </a:r>
            <a:endParaRPr lang="en-US" sz="4800" dirty="0"/>
          </a:p>
        </p:txBody>
      </p:sp>
      <p:sp>
        <p:nvSpPr>
          <p:cNvPr id="3" name="Content Placeholder 2"/>
          <p:cNvSpPr>
            <a:spLocks noGrp="1"/>
          </p:cNvSpPr>
          <p:nvPr>
            <p:ph idx="1"/>
          </p:nvPr>
        </p:nvSpPr>
        <p:spPr>
          <a:xfrm>
            <a:off x="554182" y="1302327"/>
            <a:ext cx="11222182" cy="2713619"/>
          </a:xfrm>
        </p:spPr>
        <p:txBody>
          <a:bodyPr>
            <a:noAutofit/>
          </a:bodyPr>
          <a:lstStyle/>
          <a:p>
            <a:r>
              <a:rPr lang="en-US" sz="3600" dirty="0">
                <a:latin typeface="Garamond" panose="02020404030301010803" pitchFamily="18" charset="0"/>
              </a:rPr>
              <a:t>Keep the interview on track, redirect as needed.</a:t>
            </a:r>
          </a:p>
          <a:p>
            <a:r>
              <a:rPr lang="en-US" sz="3600" dirty="0">
                <a:latin typeface="Garamond" panose="02020404030301010803" pitchFamily="18" charset="0"/>
              </a:rPr>
              <a:t>Take notes, do not rely on your memory</a:t>
            </a:r>
            <a:r>
              <a:rPr lang="en-US" sz="3600" dirty="0" smtClean="0">
                <a:latin typeface="Garamond" panose="02020404030301010803" pitchFamily="18" charset="0"/>
              </a:rPr>
              <a:t>.</a:t>
            </a:r>
          </a:p>
          <a:p>
            <a:r>
              <a:rPr lang="en-US" sz="3600" b="1" dirty="0" smtClean="0">
                <a:latin typeface="Garamond" panose="02020404030301010803" pitchFamily="18" charset="0"/>
              </a:rPr>
              <a:t>Be consistent. </a:t>
            </a:r>
            <a:r>
              <a:rPr lang="en-US" sz="3600" dirty="0" smtClean="0">
                <a:latin typeface="Garamond" panose="02020404030301010803" pitchFamily="18" charset="0"/>
              </a:rPr>
              <a:t>Ask the same general questions of all candidates.</a:t>
            </a:r>
            <a:endParaRPr lang="en-US" sz="3600" b="1" dirty="0" smtClean="0">
              <a:latin typeface="Garamond" panose="02020404030301010803" pitchFamily="18" charset="0"/>
            </a:endParaRPr>
          </a:p>
          <a:p>
            <a:r>
              <a:rPr lang="en-US" sz="3600" dirty="0" smtClean="0">
                <a:latin typeface="Garamond" panose="02020404030301010803" pitchFamily="18" charset="0"/>
              </a:rPr>
              <a:t>Leave </a:t>
            </a:r>
            <a:r>
              <a:rPr lang="en-US" sz="3600" dirty="0">
                <a:latin typeface="Garamond" panose="02020404030301010803" pitchFamily="18" charset="0"/>
              </a:rPr>
              <a:t>time for the candidate to ask questions at the end</a:t>
            </a:r>
            <a:r>
              <a:rPr lang="en-US" sz="3600" dirty="0" smtClean="0">
                <a:latin typeface="Garamond" panose="02020404030301010803" pitchFamily="18" charset="0"/>
              </a:rPr>
              <a:t>.</a:t>
            </a:r>
          </a:p>
          <a:p>
            <a:r>
              <a:rPr lang="en-US" sz="3600" dirty="0" smtClean="0">
                <a:latin typeface="Garamond" panose="02020404030301010803" pitchFamily="18" charset="0"/>
              </a:rPr>
              <a:t>Thank the candidate for his or her time.</a:t>
            </a:r>
            <a:endParaRPr lang="en-US" dirty="0"/>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17</a:t>
            </a:fld>
            <a:endParaRPr lang="en-US"/>
          </a:p>
        </p:txBody>
      </p:sp>
    </p:spTree>
    <p:extLst>
      <p:ext uri="{BB962C8B-B14F-4D97-AF65-F5344CB8AC3E}">
        <p14:creationId xmlns:p14="http://schemas.microsoft.com/office/powerpoint/2010/main" val="160267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800" b="1" dirty="0" smtClean="0">
                <a:latin typeface="Garamond" panose="02020404030301010803" pitchFamily="18" charset="0"/>
              </a:rPr>
              <a:t>Guiding Principles</a:t>
            </a:r>
            <a:endParaRPr lang="en-US" sz="4800" dirty="0"/>
          </a:p>
        </p:txBody>
      </p:sp>
      <p:sp>
        <p:nvSpPr>
          <p:cNvPr id="3" name="Content Placeholder 2"/>
          <p:cNvSpPr>
            <a:spLocks noGrp="1"/>
          </p:cNvSpPr>
          <p:nvPr>
            <p:ph idx="1"/>
          </p:nvPr>
        </p:nvSpPr>
        <p:spPr>
          <a:xfrm>
            <a:off x="476955" y="1690688"/>
            <a:ext cx="10515600" cy="4658302"/>
          </a:xfrm>
        </p:spPr>
        <p:txBody>
          <a:bodyPr>
            <a:normAutofit/>
          </a:bodyPr>
          <a:lstStyle/>
          <a:p>
            <a:pPr marL="0" indent="0">
              <a:buNone/>
            </a:pPr>
            <a:endParaRPr lang="en-US" dirty="0" smtClean="0">
              <a:latin typeface="Garamond" panose="02020404030301010803" pitchFamily="18" charset="0"/>
            </a:endParaRPr>
          </a:p>
          <a:p>
            <a:pPr marL="0" indent="0">
              <a:buNone/>
            </a:pPr>
            <a:endParaRPr lang="en-US" dirty="0" smtClean="0">
              <a:latin typeface="Garamond" panose="02020404030301010803" pitchFamily="18" charset="0"/>
            </a:endParaRPr>
          </a:p>
          <a:p>
            <a:endParaRPr lang="en-US" sz="2000" dirty="0" smtClean="0"/>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18</a:t>
            </a:fld>
            <a:endParaRPr lang="en-US" dirty="0"/>
          </a:p>
        </p:txBody>
      </p:sp>
      <p:pic>
        <p:nvPicPr>
          <p:cNvPr id="1026" name="Picture 2" descr="Image result for guiding princi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2078830"/>
            <a:ext cx="385530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903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pPr algn="ctr"/>
            <a:r>
              <a:rPr lang="en-US" sz="4800" b="1" dirty="0" smtClean="0">
                <a:latin typeface="Garamond" panose="02020404030301010803" pitchFamily="18" charset="0"/>
              </a:rPr>
              <a:t>Guiding Principle: Match Code of Conduct</a:t>
            </a:r>
            <a:endParaRPr lang="en-US" sz="4800" dirty="0"/>
          </a:p>
        </p:txBody>
      </p:sp>
      <p:sp>
        <p:nvSpPr>
          <p:cNvPr id="3" name="Content Placeholder 2"/>
          <p:cNvSpPr>
            <a:spLocks noGrp="1"/>
          </p:cNvSpPr>
          <p:nvPr>
            <p:ph idx="1"/>
          </p:nvPr>
        </p:nvSpPr>
        <p:spPr>
          <a:xfrm>
            <a:off x="321380" y="1325563"/>
            <a:ext cx="11286067" cy="4658302"/>
          </a:xfrm>
        </p:spPr>
        <p:txBody>
          <a:bodyPr>
            <a:normAutofit/>
          </a:bodyPr>
          <a:lstStyle/>
          <a:p>
            <a:pPr marL="0" indent="0" fontAlgn="base">
              <a:buNone/>
            </a:pPr>
            <a:r>
              <a:rPr lang="en-US" sz="3600" b="1" dirty="0">
                <a:latin typeface="Garamond" panose="02020404030301010803" pitchFamily="18" charset="0"/>
              </a:rPr>
              <a:t>Respecting an applicant’s right to privacy and </a:t>
            </a:r>
            <a:r>
              <a:rPr lang="en-US" sz="3600" b="1" dirty="0" smtClean="0">
                <a:latin typeface="Garamond" panose="02020404030301010803" pitchFamily="18" charset="0"/>
              </a:rPr>
              <a:t>confidentiality</a:t>
            </a:r>
            <a:r>
              <a:rPr lang="en-US" sz="3600" dirty="0">
                <a:latin typeface="Garamond" panose="02020404030301010803" pitchFamily="18" charset="0"/>
              </a:rPr>
              <a:t> </a:t>
            </a:r>
            <a:endParaRPr lang="en-US" sz="3600" dirty="0" smtClean="0">
              <a:latin typeface="Garamond" panose="02020404030301010803" pitchFamily="18" charset="0"/>
            </a:endParaRPr>
          </a:p>
          <a:p>
            <a:pPr marL="0" indent="0" fontAlgn="base">
              <a:buNone/>
            </a:pPr>
            <a:r>
              <a:rPr lang="en-US" sz="3600" dirty="0" smtClean="0">
                <a:latin typeface="Garamond" panose="02020404030301010803" pitchFamily="18" charset="0"/>
              </a:rPr>
              <a:t>Program </a:t>
            </a:r>
            <a:r>
              <a:rPr lang="en-US" sz="3600" dirty="0">
                <a:latin typeface="Garamond" panose="02020404030301010803" pitchFamily="18" charset="0"/>
              </a:rPr>
              <a:t>directors and other interviewers may freely express their interest in a candidate, but they shall not ask an applicant to disclose the names, specialties, geographic location, or other identifying information about programs to which the applicant has or may apply.</a:t>
            </a:r>
          </a:p>
          <a:p>
            <a:pPr marL="0" indent="0">
              <a:buNone/>
            </a:pPr>
            <a:endParaRPr lang="en-US" dirty="0">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smtClean="0">
              <a:latin typeface="Garamond" panose="02020404030301010803" pitchFamily="18" charset="0"/>
            </a:endParaRPr>
          </a:p>
          <a:p>
            <a:endParaRPr lang="en-US" sz="2000" dirty="0" smtClean="0"/>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19</a:t>
            </a:fld>
            <a:endParaRPr lang="en-US" dirty="0"/>
          </a:p>
        </p:txBody>
      </p:sp>
      <p:pic>
        <p:nvPicPr>
          <p:cNvPr id="7172" name="Picture 4" descr="Image result for priv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4978399"/>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11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pPr algn="ctr"/>
            <a:r>
              <a:rPr lang="en-US" sz="4800" b="1" dirty="0" smtClean="0">
                <a:latin typeface="Garamond" panose="02020404030301010803" pitchFamily="18" charset="0"/>
              </a:rPr>
              <a:t>Topics</a:t>
            </a:r>
            <a:endParaRPr lang="en-US" sz="4800" dirty="0"/>
          </a:p>
        </p:txBody>
      </p:sp>
      <p:sp>
        <p:nvSpPr>
          <p:cNvPr id="3" name="Content Placeholder 2"/>
          <p:cNvSpPr>
            <a:spLocks noGrp="1"/>
          </p:cNvSpPr>
          <p:nvPr>
            <p:ph idx="1"/>
          </p:nvPr>
        </p:nvSpPr>
        <p:spPr>
          <a:xfrm>
            <a:off x="838199" y="1717589"/>
            <a:ext cx="10801865" cy="4449124"/>
          </a:xfrm>
        </p:spPr>
        <p:txBody>
          <a:bodyPr>
            <a:normAutofit/>
          </a:bodyPr>
          <a:lstStyle/>
          <a:p>
            <a:r>
              <a:rPr lang="en-US" sz="3600" b="1" dirty="0" smtClean="0">
                <a:latin typeface="Garamond" panose="02020404030301010803" pitchFamily="18" charset="0"/>
              </a:rPr>
              <a:t>Formulating effective interview questions.</a:t>
            </a:r>
          </a:p>
          <a:p>
            <a:endParaRPr lang="en-US" sz="2400" b="1" dirty="0">
              <a:latin typeface="Garamond" panose="02020404030301010803" pitchFamily="18" charset="0"/>
            </a:endParaRPr>
          </a:p>
          <a:p>
            <a:r>
              <a:rPr lang="en-US" sz="3600" b="1" dirty="0" smtClean="0">
                <a:latin typeface="Garamond" panose="02020404030301010803" pitchFamily="18" charset="0"/>
              </a:rPr>
              <a:t>Interviewing best practices.</a:t>
            </a:r>
          </a:p>
          <a:p>
            <a:pPr marL="0" indent="0">
              <a:buNone/>
            </a:pPr>
            <a:endParaRPr lang="en-US" sz="2400" b="1" dirty="0">
              <a:latin typeface="Garamond" panose="02020404030301010803" pitchFamily="18" charset="0"/>
            </a:endParaRPr>
          </a:p>
          <a:p>
            <a:r>
              <a:rPr lang="en-US" sz="3600" b="1" dirty="0" smtClean="0">
                <a:latin typeface="Garamond" panose="02020404030301010803" pitchFamily="18" charset="0"/>
              </a:rPr>
              <a:t>Navigating </a:t>
            </a:r>
            <a:r>
              <a:rPr lang="en-US" sz="3600" b="1" dirty="0">
                <a:latin typeface="Garamond" panose="02020404030301010803" pitchFamily="18" charset="0"/>
              </a:rPr>
              <a:t>legal implications of the interview process.</a:t>
            </a:r>
          </a:p>
          <a:p>
            <a:pPr marL="0" indent="0">
              <a:buNone/>
            </a:pPr>
            <a:endParaRPr lang="en-US" sz="3600" b="1" dirty="0">
              <a:latin typeface="Garamond" panose="02020404030301010803" pitchFamily="18" charset="0"/>
            </a:endParaRPr>
          </a:p>
          <a:p>
            <a:pPr marL="0" indent="0">
              <a:buNone/>
            </a:pPr>
            <a:endParaRPr lang="en-US" sz="1600" b="1" dirty="0">
              <a:latin typeface="Garamond" panose="02020404030301010803" pitchFamily="18" charset="0"/>
            </a:endParaRPr>
          </a:p>
          <a:p>
            <a:endParaRPr lang="en-US" b="1" dirty="0">
              <a:latin typeface="Garamond" panose="02020404030301010803" pitchFamily="18" charset="0"/>
            </a:endParaRPr>
          </a:p>
          <a:p>
            <a:pPr marL="0" indent="0">
              <a:buNone/>
            </a:pP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2</a:t>
            </a:fld>
            <a:endParaRPr lang="en-US"/>
          </a:p>
        </p:txBody>
      </p:sp>
    </p:spTree>
    <p:extLst>
      <p:ext uri="{BB962C8B-B14F-4D97-AF65-F5344CB8AC3E}">
        <p14:creationId xmlns:p14="http://schemas.microsoft.com/office/powerpoint/2010/main" val="3337901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22" y="0"/>
            <a:ext cx="10515600" cy="1325563"/>
          </a:xfrm>
        </p:spPr>
        <p:txBody>
          <a:bodyPr>
            <a:normAutofit fontScale="90000"/>
          </a:bodyPr>
          <a:lstStyle/>
          <a:p>
            <a:pPr algn="ctr"/>
            <a:r>
              <a:rPr lang="en-US" sz="4800" b="1" dirty="0">
                <a:latin typeface="Garamond" panose="02020404030301010803" pitchFamily="18" charset="0"/>
              </a:rPr>
              <a:t>Guiding Principle: </a:t>
            </a:r>
            <a:r>
              <a:rPr lang="en-US" sz="4800" b="1" dirty="0" smtClean="0">
                <a:latin typeface="Garamond" panose="02020404030301010803" pitchFamily="18" charset="0"/>
              </a:rPr>
              <a:t>Match Code </a:t>
            </a:r>
            <a:r>
              <a:rPr lang="en-US" sz="4800" b="1" dirty="0">
                <a:latin typeface="Garamond" panose="02020404030301010803" pitchFamily="18" charset="0"/>
              </a:rPr>
              <a:t>of Conduct</a:t>
            </a:r>
            <a:endParaRPr lang="en-US" sz="4800" dirty="0"/>
          </a:p>
        </p:txBody>
      </p:sp>
      <p:sp>
        <p:nvSpPr>
          <p:cNvPr id="3" name="Content Placeholder 2"/>
          <p:cNvSpPr>
            <a:spLocks noGrp="1"/>
          </p:cNvSpPr>
          <p:nvPr>
            <p:ph idx="1"/>
          </p:nvPr>
        </p:nvSpPr>
        <p:spPr>
          <a:xfrm>
            <a:off x="155575" y="1333499"/>
            <a:ext cx="9428692" cy="5387975"/>
          </a:xfrm>
        </p:spPr>
        <p:txBody>
          <a:bodyPr>
            <a:normAutofit fontScale="92500" lnSpcReduction="10000"/>
          </a:bodyPr>
          <a:lstStyle/>
          <a:p>
            <a:pPr marL="0" indent="0" fontAlgn="base">
              <a:buNone/>
            </a:pPr>
            <a:r>
              <a:rPr lang="en-US" sz="3600" b="1" dirty="0">
                <a:latin typeface="Garamond" panose="02020404030301010803" pitchFamily="18" charset="0"/>
              </a:rPr>
              <a:t>Accepting responsibility for the actions of recruitment team members </a:t>
            </a:r>
            <a:endParaRPr lang="en-US" sz="3600" b="1" dirty="0" smtClean="0">
              <a:latin typeface="Garamond" panose="02020404030301010803" pitchFamily="18" charset="0"/>
            </a:endParaRPr>
          </a:p>
          <a:p>
            <a:pPr marL="0" indent="0" fontAlgn="base">
              <a:buNone/>
            </a:pPr>
            <a:r>
              <a:rPr lang="en-US" sz="3600" dirty="0" smtClean="0">
                <a:latin typeface="Garamond" panose="02020404030301010803" pitchFamily="18" charset="0"/>
              </a:rPr>
              <a:t>Program </a:t>
            </a:r>
            <a:r>
              <a:rPr lang="en-US" sz="3600" dirty="0">
                <a:latin typeface="Garamond" panose="02020404030301010803" pitchFamily="18" charset="0"/>
              </a:rPr>
              <a:t>directors shall instruct all interviewers about compliance with Match policies and the need to ensure that all applicant interviews are conducted in an atmosphere that is safe, respectful, and nonjudgmental. Program directors shall assume responsibility for the actions of the entire interview team</a:t>
            </a:r>
            <a:r>
              <a:rPr lang="en-US" sz="3600" dirty="0" smtClean="0">
                <a:latin typeface="Garamond" panose="02020404030301010803" pitchFamily="18" charset="0"/>
              </a:rPr>
              <a:t>.</a:t>
            </a:r>
          </a:p>
          <a:p>
            <a:pPr marL="0" indent="0" fontAlgn="base">
              <a:buNone/>
            </a:pPr>
            <a:endParaRPr lang="en-US" sz="2200" dirty="0" smtClean="0">
              <a:latin typeface="Garamond" panose="02020404030301010803" pitchFamily="18" charset="0"/>
            </a:endParaRPr>
          </a:p>
          <a:p>
            <a:pPr marL="0" indent="0" fontAlgn="base">
              <a:buNone/>
            </a:pPr>
            <a:r>
              <a:rPr lang="en-US" sz="3600" b="1" dirty="0" smtClean="0">
                <a:latin typeface="Garamond" panose="02020404030301010803" pitchFamily="18" charset="0"/>
              </a:rPr>
              <a:t>Informal interactions</a:t>
            </a:r>
            <a:r>
              <a:rPr lang="en-US" sz="3600" dirty="0" smtClean="0">
                <a:latin typeface="Garamond" panose="02020404030301010803" pitchFamily="18" charset="0"/>
              </a:rPr>
              <a:t>, such as entertainment following dinner meetings, are </a:t>
            </a:r>
            <a:r>
              <a:rPr lang="en-US" sz="3600" u="sng" dirty="0" smtClean="0">
                <a:latin typeface="Garamond" panose="02020404030301010803" pitchFamily="18" charset="0"/>
              </a:rPr>
              <a:t>not advised</a:t>
            </a:r>
            <a:r>
              <a:rPr lang="en-US" sz="3600" dirty="0" smtClean="0">
                <a:latin typeface="Garamond" panose="02020404030301010803" pitchFamily="18" charset="0"/>
              </a:rPr>
              <a:t>. May create a liability for the program and university.</a:t>
            </a:r>
            <a:endParaRPr lang="en-US" sz="3600"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smtClean="0">
              <a:latin typeface="Garamond" panose="02020404030301010803" pitchFamily="18" charset="0"/>
            </a:endParaRPr>
          </a:p>
          <a:p>
            <a:endParaRPr lang="en-US" sz="2000" dirty="0" smtClean="0"/>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20</a:t>
            </a:fld>
            <a:endParaRPr lang="en-US" dirty="0"/>
          </a:p>
        </p:txBody>
      </p:sp>
      <p:pic>
        <p:nvPicPr>
          <p:cNvPr id="6146" name="Picture 2" descr="Bourbon 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ourbon 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ourbon 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091237" y="3424237"/>
            <a:ext cx="9525" cy="9525"/>
          </a:xfrm>
          <a:prstGeom prst="rect">
            <a:avLst/>
          </a:prstGeom>
        </p:spPr>
      </p:pic>
      <p:sp>
        <p:nvSpPr>
          <p:cNvPr id="6" name="AutoShape 8" descr="Image result for bourbon st sig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Image result for bourbon st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1440" y="1511589"/>
            <a:ext cx="235056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02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089" y="0"/>
            <a:ext cx="10515600" cy="1325563"/>
          </a:xfrm>
        </p:spPr>
        <p:txBody>
          <a:bodyPr>
            <a:normAutofit fontScale="90000"/>
          </a:bodyPr>
          <a:lstStyle/>
          <a:p>
            <a:pPr algn="ctr"/>
            <a:r>
              <a:rPr lang="en-US" sz="4800" b="1" dirty="0">
                <a:latin typeface="Garamond" panose="02020404030301010803" pitchFamily="18" charset="0"/>
              </a:rPr>
              <a:t>Guiding Principle: </a:t>
            </a:r>
            <a:r>
              <a:rPr lang="en-US" sz="4800" b="1" dirty="0" smtClean="0">
                <a:latin typeface="Garamond" panose="02020404030301010803" pitchFamily="18" charset="0"/>
              </a:rPr>
              <a:t>Match Code </a:t>
            </a:r>
            <a:r>
              <a:rPr lang="en-US" sz="4800" b="1" dirty="0">
                <a:latin typeface="Garamond" panose="02020404030301010803" pitchFamily="18" charset="0"/>
              </a:rPr>
              <a:t>of Conduct</a:t>
            </a:r>
            <a:endParaRPr lang="en-US" sz="4800" dirty="0"/>
          </a:p>
        </p:txBody>
      </p:sp>
      <p:sp>
        <p:nvSpPr>
          <p:cNvPr id="3" name="Content Placeholder 2"/>
          <p:cNvSpPr>
            <a:spLocks noGrp="1"/>
          </p:cNvSpPr>
          <p:nvPr>
            <p:ph idx="1"/>
          </p:nvPr>
        </p:nvSpPr>
        <p:spPr>
          <a:xfrm>
            <a:off x="544689" y="1325562"/>
            <a:ext cx="10515600" cy="5199415"/>
          </a:xfrm>
        </p:spPr>
        <p:txBody>
          <a:bodyPr>
            <a:normAutofit/>
          </a:bodyPr>
          <a:lstStyle/>
          <a:p>
            <a:pPr marL="0" indent="0" fontAlgn="base">
              <a:buNone/>
            </a:pPr>
            <a:r>
              <a:rPr lang="en-US" sz="3500" b="1" dirty="0">
                <a:latin typeface="Garamond" panose="02020404030301010803" pitchFamily="18" charset="0"/>
              </a:rPr>
              <a:t>Refraining from asking illegal or coercive questions </a:t>
            </a:r>
            <a:endParaRPr lang="en-US" sz="3500" b="1" dirty="0" smtClean="0">
              <a:latin typeface="Garamond" panose="02020404030301010803" pitchFamily="18" charset="0"/>
            </a:endParaRPr>
          </a:p>
          <a:p>
            <a:pPr marL="0" indent="0" fontAlgn="base">
              <a:buNone/>
            </a:pPr>
            <a:r>
              <a:rPr lang="en-US" sz="3500" dirty="0" smtClean="0">
                <a:latin typeface="Garamond" panose="02020404030301010803" pitchFamily="18" charset="0"/>
              </a:rPr>
              <a:t>Program </a:t>
            </a:r>
            <a:r>
              <a:rPr lang="en-US" sz="3500" dirty="0">
                <a:latin typeface="Garamond" panose="02020404030301010803" pitchFamily="18" charset="0"/>
              </a:rPr>
              <a:t>directors shall recognize the negative consequences that can result from questions about age, gender, religion, sexual orientation, and family status, and shall ensure that communication with applicants remains focused on the applicant’s goodness of fit within their programs.</a:t>
            </a:r>
          </a:p>
          <a:p>
            <a:pPr marL="0" indent="0">
              <a:buNone/>
            </a:pPr>
            <a:endParaRPr lang="en-US" dirty="0">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smtClean="0">
              <a:latin typeface="Garamond" panose="02020404030301010803" pitchFamily="18" charset="0"/>
            </a:endParaRPr>
          </a:p>
          <a:p>
            <a:endParaRPr lang="en-US" sz="2000" dirty="0" smtClean="0">
              <a:latin typeface="Garamond" panose="02020404030301010803" pitchFamily="18" charset="0"/>
            </a:endParaRPr>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21</a:t>
            </a:fld>
            <a:endParaRPr lang="en-US" dirty="0"/>
          </a:p>
        </p:txBody>
      </p:sp>
    </p:spTree>
    <p:extLst>
      <p:ext uri="{BB962C8B-B14F-4D97-AF65-F5344CB8AC3E}">
        <p14:creationId xmlns:p14="http://schemas.microsoft.com/office/powerpoint/2010/main" val="51604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b="1" dirty="0" smtClean="0">
                <a:latin typeface="Garamond" panose="02020404030301010803" pitchFamily="18" charset="0"/>
              </a:rPr>
              <a:t>Guiding Principle – Employment Laws</a:t>
            </a:r>
            <a:endParaRPr lang="en-US" dirty="0"/>
          </a:p>
        </p:txBody>
      </p:sp>
      <p:sp>
        <p:nvSpPr>
          <p:cNvPr id="3" name="Content Placeholder 2"/>
          <p:cNvSpPr>
            <a:spLocks noGrp="1"/>
          </p:cNvSpPr>
          <p:nvPr>
            <p:ph idx="1"/>
          </p:nvPr>
        </p:nvSpPr>
        <p:spPr>
          <a:xfrm>
            <a:off x="115956" y="1087395"/>
            <a:ext cx="11237844" cy="5561698"/>
          </a:xfrm>
        </p:spPr>
        <p:txBody>
          <a:bodyPr>
            <a:noAutofit/>
          </a:bodyPr>
          <a:lstStyle/>
          <a:p>
            <a:pPr lvl="1"/>
            <a:r>
              <a:rPr lang="en-US" sz="3200" b="1" dirty="0" smtClean="0">
                <a:latin typeface="Garamond" panose="02020404030301010803" pitchFamily="18" charset="0"/>
              </a:rPr>
              <a:t>Title VII of the Civil </a:t>
            </a:r>
            <a:r>
              <a:rPr lang="en-US" sz="3200" b="1" dirty="0">
                <a:latin typeface="Garamond" panose="02020404030301010803" pitchFamily="18" charset="0"/>
              </a:rPr>
              <a:t>Rights Act of 1964</a:t>
            </a:r>
          </a:p>
          <a:p>
            <a:pPr lvl="2"/>
            <a:r>
              <a:rPr lang="en-US" sz="2800" dirty="0" smtClean="0">
                <a:latin typeface="Garamond" panose="02020404030301010803" pitchFamily="18" charset="0"/>
              </a:rPr>
              <a:t>Prohibits employment discrimination based on race, color, religion, sex, or national origin.</a:t>
            </a:r>
            <a:endParaRPr lang="en-US" sz="2800" dirty="0">
              <a:latin typeface="Garamond" panose="02020404030301010803" pitchFamily="18" charset="0"/>
            </a:endParaRPr>
          </a:p>
          <a:p>
            <a:pPr lvl="1"/>
            <a:r>
              <a:rPr lang="en-US" sz="3200" b="1" dirty="0">
                <a:latin typeface="Garamond" panose="02020404030301010803" pitchFamily="18" charset="0"/>
              </a:rPr>
              <a:t>Age Discrimination and Employment Act (ADEA) of 1967</a:t>
            </a:r>
          </a:p>
          <a:p>
            <a:pPr lvl="1"/>
            <a:r>
              <a:rPr lang="en-US" sz="3200" b="1" dirty="0">
                <a:latin typeface="Garamond" panose="02020404030301010803" pitchFamily="18" charset="0"/>
              </a:rPr>
              <a:t>Pregnancy Discrimination Act of 1978</a:t>
            </a:r>
          </a:p>
          <a:p>
            <a:pPr lvl="1"/>
            <a:r>
              <a:rPr lang="en-US" sz="3200" b="1" dirty="0">
                <a:latin typeface="Garamond" panose="02020404030301010803" pitchFamily="18" charset="0"/>
              </a:rPr>
              <a:t>Americans with Disabilities Act (ADA) of </a:t>
            </a:r>
            <a:r>
              <a:rPr lang="en-US" sz="3200" b="1" dirty="0" smtClean="0">
                <a:latin typeface="Garamond" panose="02020404030301010803" pitchFamily="18" charset="0"/>
              </a:rPr>
              <a:t>1990</a:t>
            </a:r>
          </a:p>
          <a:p>
            <a:pPr lvl="1"/>
            <a:r>
              <a:rPr lang="en-US" sz="3200" b="1" dirty="0" smtClean="0">
                <a:latin typeface="Garamond" panose="02020404030301010803" pitchFamily="18" charset="0"/>
              </a:rPr>
              <a:t>Civil Rights Act of 1991</a:t>
            </a:r>
          </a:p>
          <a:p>
            <a:pPr lvl="2"/>
            <a:r>
              <a:rPr lang="en-US" sz="2800" dirty="0" smtClean="0">
                <a:latin typeface="Garamond" panose="02020404030301010803" pitchFamily="18" charset="0"/>
              </a:rPr>
              <a:t>Permits jury trials and awarding of compensatory and punitive damages for cases brought under Title VII and the ADA.</a:t>
            </a:r>
          </a:p>
          <a:p>
            <a:pPr lvl="1"/>
            <a:r>
              <a:rPr lang="en-US" sz="3200" b="1" dirty="0" smtClean="0">
                <a:latin typeface="Garamond" panose="02020404030301010803" pitchFamily="18" charset="0"/>
              </a:rPr>
              <a:t>Family status inquiries</a:t>
            </a:r>
          </a:p>
          <a:p>
            <a:pPr marL="0" indent="0">
              <a:buNone/>
            </a:pPr>
            <a:endParaRPr lang="en-US" sz="2200" dirty="0">
              <a:latin typeface="Garamond" panose="02020404030301010803" pitchFamily="18" charset="0"/>
            </a:endParaRPr>
          </a:p>
          <a:p>
            <a:pPr marL="0" indent="0">
              <a:buNone/>
            </a:pPr>
            <a:r>
              <a:rPr lang="en-US" sz="3200" b="1" u="sng" dirty="0">
                <a:solidFill>
                  <a:srgbClr val="0000FF"/>
                </a:solidFill>
                <a:latin typeface="Garamond" panose="02020404030301010803" pitchFamily="18" charset="0"/>
              </a:rPr>
              <a:t>Reference Document:</a:t>
            </a:r>
            <a:r>
              <a:rPr lang="en-US" sz="3200" b="1" dirty="0">
                <a:solidFill>
                  <a:srgbClr val="0000FF"/>
                </a:solidFill>
                <a:latin typeface="Garamond" panose="02020404030301010803" pitchFamily="18" charset="0"/>
              </a:rPr>
              <a:t> </a:t>
            </a:r>
            <a:r>
              <a:rPr lang="en-US" sz="3200" b="1" dirty="0" smtClean="0">
                <a:solidFill>
                  <a:srgbClr val="0000FF"/>
                </a:solidFill>
                <a:latin typeface="Garamond" panose="02020404030301010803" pitchFamily="18" charset="0"/>
              </a:rPr>
              <a:t>EEO </a:t>
            </a:r>
            <a:r>
              <a:rPr lang="en-US" sz="3200" b="1" dirty="0">
                <a:solidFill>
                  <a:srgbClr val="0000FF"/>
                </a:solidFill>
                <a:latin typeface="Garamond" panose="02020404030301010803" pitchFamily="18" charset="0"/>
              </a:rPr>
              <a:t>Guidelines</a:t>
            </a:r>
          </a:p>
          <a:p>
            <a:pPr lvl="1"/>
            <a:endParaRPr lang="en-US" dirty="0"/>
          </a:p>
          <a:p>
            <a:pPr marL="0" indent="0">
              <a:buNone/>
            </a:pPr>
            <a:endParaRPr lang="en-US" b="1" dirty="0">
              <a:latin typeface="Garamond" panose="02020404030301010803" pitchFamily="18" charset="0"/>
            </a:endParaRPr>
          </a:p>
        </p:txBody>
      </p:sp>
      <p:sp>
        <p:nvSpPr>
          <p:cNvPr id="5" name="AutoShape 2" descr="Image result for employment l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ment la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ment la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employment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5391" y="5108489"/>
            <a:ext cx="3106609" cy="174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19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22" y="0"/>
            <a:ext cx="10676467" cy="1325563"/>
          </a:xfrm>
        </p:spPr>
        <p:txBody>
          <a:bodyPr>
            <a:normAutofit fontScale="90000"/>
          </a:bodyPr>
          <a:lstStyle/>
          <a:p>
            <a:pPr algn="ctr"/>
            <a:r>
              <a:rPr lang="en-US" sz="4800" b="1" dirty="0" smtClean="0">
                <a:latin typeface="Garamond" panose="02020404030301010803" pitchFamily="18" charset="0"/>
              </a:rPr>
              <a:t/>
            </a:r>
            <a:br>
              <a:rPr lang="en-US" sz="4800" b="1" dirty="0" smtClean="0">
                <a:latin typeface="Garamond" panose="02020404030301010803" pitchFamily="18" charset="0"/>
              </a:rPr>
            </a:br>
            <a:r>
              <a:rPr lang="en-US" sz="4800" b="1" dirty="0" smtClean="0">
                <a:latin typeface="Garamond" panose="02020404030301010803" pitchFamily="18" charset="0"/>
              </a:rPr>
              <a:t>PM-55</a:t>
            </a:r>
            <a:r>
              <a:rPr lang="en-US" sz="4800" b="1" dirty="0">
                <a:latin typeface="Garamond" panose="02020404030301010803" pitchFamily="18" charset="0"/>
              </a:rPr>
              <a:t>: Equal Opportunity Policy</a:t>
            </a:r>
            <a:br>
              <a:rPr lang="en-US" sz="4800" b="1" dirty="0">
                <a:latin typeface="Garamond" panose="02020404030301010803" pitchFamily="18" charset="0"/>
              </a:rPr>
            </a:br>
            <a:endParaRPr lang="en-US" sz="4800" b="1" dirty="0"/>
          </a:p>
        </p:txBody>
      </p:sp>
      <p:sp>
        <p:nvSpPr>
          <p:cNvPr id="3" name="Content Placeholder 2"/>
          <p:cNvSpPr>
            <a:spLocks noGrp="1"/>
          </p:cNvSpPr>
          <p:nvPr>
            <p:ph idx="1"/>
          </p:nvPr>
        </p:nvSpPr>
        <p:spPr>
          <a:xfrm>
            <a:off x="521215" y="1325563"/>
            <a:ext cx="10515600" cy="5071356"/>
          </a:xfrm>
        </p:spPr>
        <p:txBody>
          <a:bodyPr>
            <a:normAutofit/>
          </a:bodyPr>
          <a:lstStyle/>
          <a:p>
            <a:pPr marL="0" indent="0" fontAlgn="base">
              <a:buNone/>
            </a:pPr>
            <a:r>
              <a:rPr lang="en-US" sz="3600" dirty="0" smtClean="0">
                <a:latin typeface="Garamond" panose="02020404030301010803" pitchFamily="18" charset="0"/>
              </a:rPr>
              <a:t>“The </a:t>
            </a:r>
            <a:r>
              <a:rPr lang="en-US" sz="3600" dirty="0">
                <a:latin typeface="Garamond" panose="02020404030301010803" pitchFamily="18" charset="0"/>
              </a:rPr>
              <a:t>purpose of this memorandum is to state the LSU System's commitment to provide equal opportunity for all qualified persons in admission to, participation in, or employment in the programs and activities which the University operates without regard to race, creed, color, marital status, sexual orientation, religion, sex, national origin, age, mental or physical disability, or veteran's status</a:t>
            </a:r>
            <a:r>
              <a:rPr lang="en-US" sz="3600" dirty="0" smtClean="0">
                <a:latin typeface="Garamond" panose="02020404030301010803" pitchFamily="18" charset="0"/>
              </a:rPr>
              <a:t>.”  </a:t>
            </a:r>
            <a:endParaRPr lang="en-US" sz="3500" dirty="0" smtClean="0">
              <a:latin typeface="Garamond" panose="02020404030301010803" pitchFamily="18" charset="0"/>
            </a:endParaRPr>
          </a:p>
          <a:p>
            <a:pPr marL="0" indent="0">
              <a:buNone/>
            </a:pPr>
            <a:endParaRPr lang="en-US" dirty="0">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smtClean="0">
              <a:latin typeface="Garamond" panose="02020404030301010803" pitchFamily="18" charset="0"/>
            </a:endParaRPr>
          </a:p>
          <a:p>
            <a:endParaRPr lang="en-US" sz="2000" dirty="0" smtClean="0">
              <a:latin typeface="Garamond" panose="02020404030301010803" pitchFamily="18" charset="0"/>
            </a:endParaRPr>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23</a:t>
            </a:fld>
            <a:endParaRPr lang="en-US" dirty="0"/>
          </a:p>
        </p:txBody>
      </p:sp>
      <p:sp>
        <p:nvSpPr>
          <p:cNvPr id="5" name="AutoShape 2" descr="Image result for lsu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lsu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lsu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lsu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984" y="5443265"/>
            <a:ext cx="2784389" cy="95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79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089" y="0"/>
            <a:ext cx="10515600" cy="1325563"/>
          </a:xfrm>
        </p:spPr>
        <p:txBody>
          <a:bodyPr>
            <a:normAutofit fontScale="90000"/>
          </a:bodyPr>
          <a:lstStyle/>
          <a:p>
            <a:pPr algn="ctr"/>
            <a:r>
              <a:rPr lang="en-US" sz="4800" b="1" dirty="0" smtClean="0">
                <a:latin typeface="Garamond" panose="02020404030301010803" pitchFamily="18" charset="0"/>
              </a:rPr>
              <a:t/>
            </a:r>
            <a:br>
              <a:rPr lang="en-US" sz="4800" b="1" dirty="0" smtClean="0">
                <a:latin typeface="Garamond" panose="02020404030301010803" pitchFamily="18" charset="0"/>
              </a:rPr>
            </a:br>
            <a:r>
              <a:rPr lang="en-US" sz="4800" b="1" dirty="0" smtClean="0">
                <a:latin typeface="Garamond" panose="02020404030301010803" pitchFamily="18" charset="0"/>
              </a:rPr>
              <a:t>CM-10</a:t>
            </a:r>
            <a:r>
              <a:rPr lang="en-US" sz="4800" b="1" dirty="0">
                <a:latin typeface="Garamond" panose="02020404030301010803" pitchFamily="18" charset="0"/>
              </a:rPr>
              <a:t>: Equal Employment Opportunity Policy Statement</a:t>
            </a:r>
            <a:endParaRPr lang="en-US" sz="4800" b="1" dirty="0"/>
          </a:p>
        </p:txBody>
      </p:sp>
      <p:sp>
        <p:nvSpPr>
          <p:cNvPr id="3" name="Content Placeholder 2"/>
          <p:cNvSpPr>
            <a:spLocks noGrp="1"/>
          </p:cNvSpPr>
          <p:nvPr>
            <p:ph idx="1"/>
          </p:nvPr>
        </p:nvSpPr>
        <p:spPr>
          <a:xfrm>
            <a:off x="606472" y="1658426"/>
            <a:ext cx="10515600" cy="4557632"/>
          </a:xfrm>
        </p:spPr>
        <p:txBody>
          <a:bodyPr>
            <a:normAutofit/>
          </a:bodyPr>
          <a:lstStyle/>
          <a:p>
            <a:pPr marL="0" indent="0" fontAlgn="base">
              <a:buNone/>
            </a:pPr>
            <a:r>
              <a:rPr lang="en-US" sz="3600" dirty="0" smtClean="0">
                <a:latin typeface="Garamond" panose="02020404030301010803" pitchFamily="18" charset="0"/>
              </a:rPr>
              <a:t>“The </a:t>
            </a:r>
            <a:r>
              <a:rPr lang="en-US" sz="3600" dirty="0">
                <a:latin typeface="Garamond" panose="02020404030301010803" pitchFamily="18" charset="0"/>
              </a:rPr>
              <a:t>Louisiana State University Health Sciences Center reaffirms its commitment to Equal Employment Opportunity policies and procedures in the recruitment, hiring, transfer, promotion, and other terms or conditions of employment without regard to race, color, religion, sex, national origin, age, handicap, marital status or veteran's status or other non-merit factor which cannot lawfully be used as the basis for an employment decision</a:t>
            </a:r>
            <a:r>
              <a:rPr lang="en-US" sz="3600" dirty="0" smtClean="0">
                <a:latin typeface="Garamond" panose="02020404030301010803" pitchFamily="18" charset="0"/>
              </a:rPr>
              <a:t>.” </a:t>
            </a:r>
            <a:endParaRPr lang="en-US" sz="3500" dirty="0" smtClean="0">
              <a:latin typeface="Garamond" panose="02020404030301010803" pitchFamily="18" charset="0"/>
            </a:endParaRPr>
          </a:p>
          <a:p>
            <a:pPr marL="0" indent="0">
              <a:buNone/>
            </a:pPr>
            <a:endParaRPr lang="en-US" dirty="0">
              <a:latin typeface="Garamond" panose="02020404030301010803" pitchFamily="18" charset="0"/>
            </a:endParaRPr>
          </a:p>
          <a:p>
            <a:pPr marL="0" indent="0">
              <a:buNone/>
            </a:pPr>
            <a:endParaRPr lang="en-US" dirty="0" smtClean="0">
              <a:latin typeface="Garamond" panose="02020404030301010803" pitchFamily="18" charset="0"/>
            </a:endParaRPr>
          </a:p>
          <a:p>
            <a:pPr marL="0" indent="0">
              <a:buNone/>
            </a:pPr>
            <a:endParaRPr lang="en-US" dirty="0" smtClean="0">
              <a:latin typeface="Garamond" panose="02020404030301010803" pitchFamily="18" charset="0"/>
            </a:endParaRPr>
          </a:p>
          <a:p>
            <a:endParaRPr lang="en-US" sz="2000" dirty="0" smtClean="0">
              <a:latin typeface="Garamond" panose="02020404030301010803" pitchFamily="18" charset="0"/>
            </a:endParaRPr>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24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5634681"/>
            <a:ext cx="3591722" cy="1086794"/>
          </a:xfrm>
          <a:prstGeom prst="rect">
            <a:avLst/>
          </a:prstGeom>
        </p:spPr>
      </p:pic>
    </p:spTree>
    <p:extLst>
      <p:ext uri="{BB962C8B-B14F-4D97-AF65-F5344CB8AC3E}">
        <p14:creationId xmlns:p14="http://schemas.microsoft.com/office/powerpoint/2010/main" val="2865016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aramond" panose="02020404030301010803" pitchFamily="18" charset="0"/>
              </a:rPr>
              <a:t>Ensure a Positive Candidate Experience</a:t>
            </a:r>
            <a:endParaRPr lang="en-US" dirty="0"/>
          </a:p>
        </p:txBody>
      </p:sp>
      <p:sp>
        <p:nvSpPr>
          <p:cNvPr id="3" name="Content Placeholder 2"/>
          <p:cNvSpPr>
            <a:spLocks noGrp="1"/>
          </p:cNvSpPr>
          <p:nvPr>
            <p:ph idx="1"/>
          </p:nvPr>
        </p:nvSpPr>
        <p:spPr>
          <a:xfrm>
            <a:off x="838200" y="1825625"/>
            <a:ext cx="10515599" cy="4351338"/>
          </a:xfrm>
        </p:spPr>
        <p:txBody>
          <a:bodyPr/>
          <a:lstStyle/>
          <a:p>
            <a:pPr marL="0" indent="0">
              <a:buNone/>
            </a:pPr>
            <a:r>
              <a:rPr lang="en-US" sz="3600" dirty="0" smtClean="0">
                <a:latin typeface="Garamond" panose="02020404030301010803" pitchFamily="18" charset="0"/>
              </a:rPr>
              <a:t>With every candidate interaction, we have the opportunity to enhance the </a:t>
            </a:r>
            <a:r>
              <a:rPr lang="en-US" sz="3600" b="1" dirty="0" smtClean="0">
                <a:latin typeface="Garamond" panose="02020404030301010803" pitchFamily="18" charset="0"/>
              </a:rPr>
              <a:t>diversity</a:t>
            </a:r>
            <a:r>
              <a:rPr lang="en-US" sz="3600" b="1" dirty="0">
                <a:latin typeface="Garamond" panose="02020404030301010803" pitchFamily="18" charset="0"/>
              </a:rPr>
              <a:t>, reputation, and image </a:t>
            </a:r>
            <a:r>
              <a:rPr lang="en-US" sz="3600" dirty="0">
                <a:latin typeface="Garamond" panose="02020404030301010803" pitchFamily="18" charset="0"/>
              </a:rPr>
              <a:t>of SOM and LSU Health Sciences Center</a:t>
            </a:r>
            <a:r>
              <a:rPr lang="en-US" sz="3600" dirty="0" smtClean="0">
                <a:latin typeface="Garamond" panose="02020404030301010803" pitchFamily="18" charset="0"/>
              </a:rPr>
              <a:t>.</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B60CBF2-2F9F-4D2B-8652-688556A11BFD}" type="slidenum">
              <a:rPr lang="en-US" smtClean="0"/>
              <a:t>25</a:t>
            </a:fld>
            <a:endParaRPr lang="en-US"/>
          </a:p>
        </p:txBody>
      </p:sp>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810" y="3761978"/>
            <a:ext cx="2783893" cy="2776934"/>
          </a:xfrm>
          <a:prstGeom prst="rect">
            <a:avLst/>
          </a:prstGeom>
        </p:spPr>
      </p:pic>
    </p:spTree>
    <p:extLst>
      <p:ext uri="{BB962C8B-B14F-4D97-AF65-F5344CB8AC3E}">
        <p14:creationId xmlns:p14="http://schemas.microsoft.com/office/powerpoint/2010/main" val="2921748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pPr algn="ctr"/>
            <a:r>
              <a:rPr lang="en-US" sz="4800" b="1" dirty="0" smtClean="0">
                <a:latin typeface="Garamond" panose="02020404030301010803" pitchFamily="18" charset="0"/>
              </a:rPr>
              <a:t>Resources</a:t>
            </a:r>
            <a:endParaRPr lang="en-US" sz="4800" dirty="0"/>
          </a:p>
        </p:txBody>
      </p:sp>
      <p:sp>
        <p:nvSpPr>
          <p:cNvPr id="3" name="Content Placeholder 2"/>
          <p:cNvSpPr>
            <a:spLocks noGrp="1"/>
          </p:cNvSpPr>
          <p:nvPr>
            <p:ph idx="1"/>
          </p:nvPr>
        </p:nvSpPr>
        <p:spPr>
          <a:xfrm>
            <a:off x="838200" y="1325563"/>
            <a:ext cx="10515600" cy="5186448"/>
          </a:xfrm>
        </p:spPr>
        <p:txBody>
          <a:bodyPr>
            <a:normAutofit fontScale="92500" lnSpcReduction="20000"/>
          </a:bodyPr>
          <a:lstStyle/>
          <a:p>
            <a:pPr marL="0" indent="0">
              <a:buNone/>
            </a:pPr>
            <a:r>
              <a:rPr lang="en-US" sz="3900" b="1" dirty="0" smtClean="0">
                <a:latin typeface="Garamond" panose="02020404030301010803" pitchFamily="18" charset="0"/>
              </a:rPr>
              <a:t>Office of Human Resource Management</a:t>
            </a:r>
          </a:p>
          <a:p>
            <a:pPr marL="0" indent="0">
              <a:buNone/>
            </a:pPr>
            <a:r>
              <a:rPr lang="en-US" sz="3900" b="1" dirty="0" smtClean="0">
                <a:latin typeface="Garamond" panose="02020404030301010803" pitchFamily="18" charset="0"/>
                <a:hlinkClick r:id="rId3"/>
              </a:rPr>
              <a:t>RecruitTalent@lsuhsc.edu</a:t>
            </a:r>
            <a:endParaRPr lang="en-US" sz="3900" b="1" dirty="0" smtClean="0">
              <a:latin typeface="Garamond" panose="02020404030301010803" pitchFamily="18" charset="0"/>
            </a:endParaRPr>
          </a:p>
          <a:p>
            <a:pPr marL="0" indent="0">
              <a:buNone/>
            </a:pPr>
            <a:r>
              <a:rPr lang="en-US" sz="3900" b="1" dirty="0" smtClean="0">
                <a:latin typeface="Garamond" panose="02020404030301010803" pitchFamily="18" charset="0"/>
              </a:rPr>
              <a:t>504-568-2799</a:t>
            </a:r>
          </a:p>
          <a:p>
            <a:pPr marL="0" indent="0">
              <a:buNone/>
            </a:pPr>
            <a:endParaRPr lang="en-US" sz="3900" b="1" dirty="0">
              <a:latin typeface="Garamond" panose="02020404030301010803" pitchFamily="18" charset="0"/>
            </a:endParaRPr>
          </a:p>
          <a:p>
            <a:pPr marL="0" indent="0">
              <a:buNone/>
            </a:pPr>
            <a:r>
              <a:rPr lang="en-US" sz="3900" b="1" dirty="0" smtClean="0">
                <a:latin typeface="Garamond" panose="02020404030301010803" pitchFamily="18" charset="0"/>
              </a:rPr>
              <a:t>Graduate Medical Education Office</a:t>
            </a:r>
          </a:p>
          <a:p>
            <a:pPr marL="0" indent="0">
              <a:buNone/>
            </a:pPr>
            <a:r>
              <a:rPr lang="en-US" sz="3900" b="1" dirty="0" smtClean="0">
                <a:latin typeface="Garamond" panose="02020404030301010803" pitchFamily="18" charset="0"/>
                <a:hlinkClick r:id="rId4"/>
              </a:rPr>
              <a:t>GME@lsuhsc.edu</a:t>
            </a:r>
            <a:endParaRPr lang="en-US" sz="3900" b="1" dirty="0" smtClean="0">
              <a:latin typeface="Garamond" panose="02020404030301010803" pitchFamily="18" charset="0"/>
            </a:endParaRPr>
          </a:p>
          <a:p>
            <a:pPr marL="0" indent="0">
              <a:buNone/>
            </a:pPr>
            <a:r>
              <a:rPr lang="en-US" sz="3900" b="1" dirty="0" smtClean="0">
                <a:latin typeface="Garamond" panose="02020404030301010803" pitchFamily="18" charset="0"/>
              </a:rPr>
              <a:t>504-568-4006</a:t>
            </a:r>
          </a:p>
          <a:p>
            <a:pPr marL="0" indent="0">
              <a:buNone/>
            </a:pPr>
            <a:endParaRPr lang="en-US" sz="3900" b="1" dirty="0" smtClean="0">
              <a:latin typeface="Garamond" panose="02020404030301010803" pitchFamily="18" charset="0"/>
            </a:endParaRPr>
          </a:p>
          <a:p>
            <a:pPr marL="0" indent="0">
              <a:buNone/>
            </a:pPr>
            <a:r>
              <a:rPr lang="en-US" sz="3900" b="1" dirty="0" smtClean="0">
                <a:latin typeface="Garamond" panose="02020404030301010803" pitchFamily="18" charset="0"/>
              </a:rPr>
              <a:t>The National Resident Matching Program</a:t>
            </a:r>
          </a:p>
          <a:p>
            <a:pPr marL="0" indent="0">
              <a:buNone/>
            </a:pPr>
            <a:r>
              <a:rPr lang="en-US" sz="3900" b="1" dirty="0">
                <a:latin typeface="Garamond" panose="02020404030301010803" pitchFamily="18" charset="0"/>
                <a:hlinkClick r:id="rId5"/>
              </a:rPr>
              <a:t>http://www.nrmp.org</a:t>
            </a:r>
            <a:r>
              <a:rPr lang="en-US" sz="3900" b="1" dirty="0" smtClean="0">
                <a:latin typeface="Garamond" panose="02020404030301010803" pitchFamily="18" charset="0"/>
                <a:hlinkClick r:id="rId5"/>
              </a:rPr>
              <a:t>/</a:t>
            </a:r>
            <a:r>
              <a:rPr lang="en-US" sz="3900" b="1" dirty="0" smtClean="0">
                <a:latin typeface="Garamond" panose="02020404030301010803" pitchFamily="18" charset="0"/>
              </a:rPr>
              <a:t> </a:t>
            </a:r>
            <a:endParaRPr lang="en-US" sz="3900" b="1" dirty="0">
              <a:latin typeface="Garamond" panose="02020404030301010803" pitchFamily="18" charset="0"/>
            </a:endParaRPr>
          </a:p>
          <a:p>
            <a:pPr marL="0" indent="0">
              <a:buNone/>
            </a:pPr>
            <a:endParaRPr lang="en-US" b="1" dirty="0" smtClean="0">
              <a:latin typeface="Garamond" panose="02020404030301010803" pitchFamily="18" charset="0"/>
            </a:endParaRPr>
          </a:p>
          <a:p>
            <a:pPr marL="0" indent="0">
              <a:buNone/>
            </a:pP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26</a:t>
            </a:fld>
            <a:endParaRPr lang="en-US"/>
          </a:p>
        </p:txBody>
      </p:sp>
    </p:spTree>
    <p:extLst>
      <p:ext uri="{BB962C8B-B14F-4D97-AF65-F5344CB8AC3E}">
        <p14:creationId xmlns:p14="http://schemas.microsoft.com/office/powerpoint/2010/main" val="4129988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62458"/>
          </a:xfrm>
        </p:spPr>
        <p:txBody>
          <a:bodyPr/>
          <a:lstStyle/>
          <a:p>
            <a:pPr algn="ctr"/>
            <a:r>
              <a:rPr lang="en-US" b="1" dirty="0" smtClean="0">
                <a:latin typeface="Garamond" panose="02020404030301010803" pitchFamily="18" charset="0"/>
              </a:rPr>
              <a:t>Questions?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459" y="2132772"/>
            <a:ext cx="3549098" cy="3549098"/>
          </a:xfrm>
          <a:prstGeom prst="rect">
            <a:avLst/>
          </a:prstGeom>
        </p:spPr>
      </p:pic>
      <p:sp>
        <p:nvSpPr>
          <p:cNvPr id="4" name="Slide Number Placeholder 3"/>
          <p:cNvSpPr>
            <a:spLocks noGrp="1"/>
          </p:cNvSpPr>
          <p:nvPr>
            <p:ph type="sldNum" sz="quarter" idx="12"/>
          </p:nvPr>
        </p:nvSpPr>
        <p:spPr/>
        <p:txBody>
          <a:bodyPr/>
          <a:lstStyle/>
          <a:p>
            <a:fld id="{9B60CBF2-2F9F-4D2B-8652-688556A11BFD}" type="slidenum">
              <a:rPr lang="en-US" smtClean="0"/>
              <a:t>27</a:t>
            </a:fld>
            <a:endParaRPr lang="en-US"/>
          </a:p>
        </p:txBody>
      </p:sp>
    </p:spTree>
    <p:extLst>
      <p:ext uri="{BB962C8B-B14F-4D97-AF65-F5344CB8AC3E}">
        <p14:creationId xmlns:p14="http://schemas.microsoft.com/office/powerpoint/2010/main" val="136057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768" y="0"/>
            <a:ext cx="10515600" cy="1325563"/>
          </a:xfrm>
        </p:spPr>
        <p:txBody>
          <a:bodyPr>
            <a:normAutofit/>
          </a:bodyPr>
          <a:lstStyle/>
          <a:p>
            <a:pPr algn="ctr"/>
            <a:r>
              <a:rPr lang="en-US" sz="4800" b="1" dirty="0" smtClean="0">
                <a:latin typeface="Garamond" panose="02020404030301010803" pitchFamily="18" charset="0"/>
              </a:rPr>
              <a:t>Formulating Interview Questions</a:t>
            </a:r>
            <a:endParaRPr lang="en-US" sz="4800" dirty="0"/>
          </a:p>
        </p:txBody>
      </p:sp>
      <p:sp>
        <p:nvSpPr>
          <p:cNvPr id="3" name="Content Placeholder 2"/>
          <p:cNvSpPr>
            <a:spLocks noGrp="1"/>
          </p:cNvSpPr>
          <p:nvPr>
            <p:ph idx="1"/>
          </p:nvPr>
        </p:nvSpPr>
        <p:spPr>
          <a:xfrm>
            <a:off x="481914" y="1325563"/>
            <a:ext cx="6289947" cy="5267741"/>
          </a:xfrm>
        </p:spPr>
        <p:txBody>
          <a:bodyPr>
            <a:noAutofit/>
          </a:bodyPr>
          <a:lstStyle/>
          <a:p>
            <a:pPr marL="0" indent="0">
              <a:buNone/>
            </a:pPr>
            <a:endParaRPr lang="en-US" sz="2000" b="1" dirty="0" smtClean="0">
              <a:latin typeface="Garamond" panose="02020404030301010803" pitchFamily="18" charset="0"/>
            </a:endParaRPr>
          </a:p>
          <a:p>
            <a:pPr marL="0" indent="0" algn="ctr">
              <a:buNone/>
            </a:pPr>
            <a:r>
              <a:rPr lang="en-US" sz="3600" b="1" dirty="0" smtClean="0">
                <a:latin typeface="Garamond" panose="02020404030301010803" pitchFamily="18" charset="0"/>
              </a:rPr>
              <a:t>Recommended Interview Questions</a:t>
            </a:r>
          </a:p>
          <a:p>
            <a:pPr marL="0" indent="0">
              <a:buNone/>
            </a:pPr>
            <a:endParaRPr lang="en-US" sz="3200" b="1" dirty="0" smtClean="0">
              <a:latin typeface="Garamond" panose="02020404030301010803" pitchFamily="18" charset="0"/>
            </a:endParaRPr>
          </a:p>
          <a:p>
            <a:pPr>
              <a:buFont typeface="Wingdings" panose="05000000000000000000" pitchFamily="2" charset="2"/>
              <a:buChar char="ü"/>
            </a:pPr>
            <a:r>
              <a:rPr lang="en-US" sz="3200" b="1" dirty="0" smtClean="0">
                <a:latin typeface="Garamond" panose="02020404030301010803" pitchFamily="18" charset="0"/>
              </a:rPr>
              <a:t> Structured</a:t>
            </a:r>
          </a:p>
          <a:p>
            <a:pPr>
              <a:buFont typeface="Wingdings" panose="05000000000000000000" pitchFamily="2" charset="2"/>
              <a:buChar char="ü"/>
            </a:pPr>
            <a:r>
              <a:rPr lang="en-US" sz="3200" b="1" dirty="0" smtClean="0">
                <a:latin typeface="Garamond" panose="02020404030301010803" pitchFamily="18" charset="0"/>
              </a:rPr>
              <a:t> Open-Ended</a:t>
            </a:r>
          </a:p>
          <a:p>
            <a:pPr>
              <a:buFont typeface="Wingdings" panose="05000000000000000000" pitchFamily="2" charset="2"/>
              <a:buChar char="ü"/>
            </a:pPr>
            <a:r>
              <a:rPr lang="en-US" sz="3200" b="1" dirty="0" smtClean="0">
                <a:latin typeface="Garamond" panose="02020404030301010803" pitchFamily="18" charset="0"/>
              </a:rPr>
              <a:t> Behavioral</a:t>
            </a:r>
          </a:p>
          <a:p>
            <a:pPr marL="0" indent="0">
              <a:buNone/>
            </a:pPr>
            <a:endParaRPr lang="en-US" sz="3200" b="1" dirty="0">
              <a:latin typeface="Garamond" panose="02020404030301010803" pitchFamily="18" charset="0"/>
            </a:endParaRPr>
          </a:p>
          <a:p>
            <a:pPr marL="0" indent="0">
              <a:buNone/>
            </a:pPr>
            <a:endParaRPr lang="en-US" sz="3200" b="1" dirty="0">
              <a:latin typeface="Garamond" panose="020204040303010108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975" y="2623930"/>
            <a:ext cx="3436648" cy="3439986"/>
          </a:xfrm>
          <a:prstGeom prst="rect">
            <a:avLst/>
          </a:prstGeom>
        </p:spPr>
      </p:pic>
      <p:sp>
        <p:nvSpPr>
          <p:cNvPr id="5" name="Slide Number Placeholder 4"/>
          <p:cNvSpPr>
            <a:spLocks noGrp="1"/>
          </p:cNvSpPr>
          <p:nvPr>
            <p:ph type="sldNum" sz="quarter" idx="12"/>
          </p:nvPr>
        </p:nvSpPr>
        <p:spPr/>
        <p:txBody>
          <a:bodyPr/>
          <a:lstStyle/>
          <a:p>
            <a:fld id="{9B60CBF2-2F9F-4D2B-8652-688556A11BFD}" type="slidenum">
              <a:rPr lang="en-US" smtClean="0"/>
              <a:t>3</a:t>
            </a:fld>
            <a:endParaRPr lang="en-US"/>
          </a:p>
        </p:txBody>
      </p:sp>
    </p:spTree>
    <p:extLst>
      <p:ext uri="{BB962C8B-B14F-4D97-AF65-F5344CB8AC3E}">
        <p14:creationId xmlns:p14="http://schemas.microsoft.com/office/powerpoint/2010/main" val="373446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54" y="0"/>
            <a:ext cx="10515600" cy="1325563"/>
          </a:xfrm>
        </p:spPr>
        <p:txBody>
          <a:bodyPr>
            <a:normAutofit/>
          </a:bodyPr>
          <a:lstStyle/>
          <a:p>
            <a:pPr algn="ctr"/>
            <a:r>
              <a:rPr lang="en-US" sz="4800" b="1" dirty="0" smtClean="0">
                <a:latin typeface="Garamond" panose="02020404030301010803" pitchFamily="18" charset="0"/>
              </a:rPr>
              <a:t>Formulating Interview Questions</a:t>
            </a:r>
            <a:endParaRPr lang="en-US" sz="4800" dirty="0"/>
          </a:p>
        </p:txBody>
      </p:sp>
      <p:sp>
        <p:nvSpPr>
          <p:cNvPr id="3" name="Content Placeholder 2"/>
          <p:cNvSpPr>
            <a:spLocks noGrp="1"/>
          </p:cNvSpPr>
          <p:nvPr>
            <p:ph idx="1"/>
          </p:nvPr>
        </p:nvSpPr>
        <p:spPr>
          <a:xfrm>
            <a:off x="569843" y="1572125"/>
            <a:ext cx="11009244" cy="5021179"/>
          </a:xfrm>
        </p:spPr>
        <p:txBody>
          <a:bodyPr>
            <a:noAutofit/>
          </a:bodyPr>
          <a:lstStyle/>
          <a:p>
            <a:pPr marL="0" indent="0">
              <a:buNone/>
            </a:pPr>
            <a:r>
              <a:rPr lang="en-US" sz="3200" b="1" dirty="0">
                <a:latin typeface="Garamond" panose="02020404030301010803" pitchFamily="18" charset="0"/>
              </a:rPr>
              <a:t>Interview Formats </a:t>
            </a:r>
          </a:p>
          <a:p>
            <a:pPr lvl="1">
              <a:buFont typeface="Wingdings" panose="05000000000000000000" pitchFamily="2" charset="2"/>
              <a:buChar char="Ø"/>
            </a:pPr>
            <a:r>
              <a:rPr lang="en-US" sz="2800" b="1" dirty="0">
                <a:latin typeface="Garamond" panose="02020404030301010803" pitchFamily="18" charset="0"/>
              </a:rPr>
              <a:t>Unstructured Interviews</a:t>
            </a:r>
          </a:p>
          <a:p>
            <a:pPr lvl="2"/>
            <a:r>
              <a:rPr lang="en-US" sz="2800" dirty="0">
                <a:latin typeface="Garamond" panose="02020404030301010803" pitchFamily="18" charset="0"/>
              </a:rPr>
              <a:t>Unplanned; spontaneous</a:t>
            </a:r>
          </a:p>
          <a:p>
            <a:pPr lvl="2"/>
            <a:r>
              <a:rPr lang="en-US" sz="2800" dirty="0">
                <a:latin typeface="Garamond" panose="02020404030301010803" pitchFamily="18" charset="0"/>
              </a:rPr>
              <a:t>Candidates are not asked the same questions</a:t>
            </a:r>
          </a:p>
          <a:p>
            <a:pPr lvl="2"/>
            <a:r>
              <a:rPr lang="en-US" sz="2800" dirty="0">
                <a:latin typeface="Garamond" panose="02020404030301010803" pitchFamily="18" charset="0"/>
              </a:rPr>
              <a:t>Inconsistent evaluation of </a:t>
            </a:r>
            <a:r>
              <a:rPr lang="en-US" sz="2800" dirty="0" smtClean="0">
                <a:latin typeface="Garamond" panose="02020404030301010803" pitchFamily="18" charset="0"/>
              </a:rPr>
              <a:t>candidates</a:t>
            </a:r>
          </a:p>
          <a:p>
            <a:pPr marL="914400" lvl="2" indent="0">
              <a:buNone/>
            </a:pPr>
            <a:endParaRPr lang="en-US" sz="2400" b="1" dirty="0" smtClean="0">
              <a:latin typeface="Garamond" panose="02020404030301010803" pitchFamily="18" charset="0"/>
            </a:endParaRPr>
          </a:p>
          <a:p>
            <a:pPr lvl="1">
              <a:buFont typeface="Wingdings" panose="05000000000000000000" pitchFamily="2" charset="2"/>
              <a:buChar char="Ø"/>
            </a:pPr>
            <a:r>
              <a:rPr lang="en-US" sz="2800" b="1" dirty="0" smtClean="0">
                <a:latin typeface="Garamond" panose="02020404030301010803" pitchFamily="18" charset="0"/>
              </a:rPr>
              <a:t>Structured </a:t>
            </a:r>
            <a:r>
              <a:rPr lang="en-US" sz="2800" b="1" dirty="0">
                <a:latin typeface="Garamond" panose="02020404030301010803" pitchFamily="18" charset="0"/>
              </a:rPr>
              <a:t>Interviews</a:t>
            </a:r>
          </a:p>
          <a:p>
            <a:pPr lvl="2"/>
            <a:r>
              <a:rPr lang="en-US" sz="2800" dirty="0">
                <a:latin typeface="Garamond" panose="02020404030301010803" pitchFamily="18" charset="0"/>
              </a:rPr>
              <a:t>Questions specifically address job needs and requirements </a:t>
            </a:r>
            <a:r>
              <a:rPr lang="en-US" sz="2800" dirty="0" smtClean="0">
                <a:latin typeface="Garamond" panose="02020404030301010803" pitchFamily="18" charset="0"/>
              </a:rPr>
              <a:t>of the position.</a:t>
            </a:r>
            <a:endParaRPr lang="en-US" sz="2800" dirty="0">
              <a:latin typeface="Garamond" panose="02020404030301010803" pitchFamily="18" charset="0"/>
            </a:endParaRPr>
          </a:p>
          <a:p>
            <a:pPr lvl="2"/>
            <a:r>
              <a:rPr lang="en-US" sz="2800" dirty="0">
                <a:latin typeface="Garamond" panose="02020404030301010803" pitchFamily="18" charset="0"/>
              </a:rPr>
              <a:t>All candidates are asked the same questions, in the same order</a:t>
            </a:r>
            <a:r>
              <a:rPr lang="en-US" sz="2800" dirty="0" smtClean="0">
                <a:latin typeface="Garamond" panose="02020404030301010803" pitchFamily="18" charset="0"/>
              </a:rPr>
              <a:t>.</a:t>
            </a:r>
            <a:endParaRPr lang="en-US" sz="2800"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4</a:t>
            </a:fld>
            <a:endParaRPr lang="en-US"/>
          </a:p>
        </p:txBody>
      </p:sp>
    </p:spTree>
    <p:extLst>
      <p:ext uri="{BB962C8B-B14F-4D97-AF65-F5344CB8AC3E}">
        <p14:creationId xmlns:p14="http://schemas.microsoft.com/office/powerpoint/2010/main" val="4193829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285" y="1470454"/>
            <a:ext cx="9909313" cy="4956849"/>
          </a:xfrm>
        </p:spPr>
        <p:txBody>
          <a:bodyPr>
            <a:noAutofit/>
          </a:bodyPr>
          <a:lstStyle/>
          <a:p>
            <a:pPr marL="0" indent="0">
              <a:buNone/>
            </a:pPr>
            <a:r>
              <a:rPr lang="en-US" sz="3600" b="1" dirty="0" smtClean="0">
                <a:latin typeface="Garamond" panose="02020404030301010803" pitchFamily="18" charset="0"/>
              </a:rPr>
              <a:t>Closed Interview Questions</a:t>
            </a:r>
          </a:p>
          <a:p>
            <a:pPr marL="0" indent="0">
              <a:buNone/>
            </a:pPr>
            <a:r>
              <a:rPr lang="en-US" sz="3600" b="1" i="1" dirty="0" smtClean="0">
                <a:solidFill>
                  <a:srgbClr val="FF0000"/>
                </a:solidFill>
                <a:latin typeface="Garamond" panose="02020404030301010803" pitchFamily="18" charset="0"/>
              </a:rPr>
              <a:t>Yes</a:t>
            </a:r>
            <a:r>
              <a:rPr lang="en-US" sz="3600" b="1" dirty="0" smtClean="0">
                <a:solidFill>
                  <a:srgbClr val="FF0000"/>
                </a:solidFill>
                <a:latin typeface="Garamond" panose="02020404030301010803" pitchFamily="18" charset="0"/>
              </a:rPr>
              <a:t> </a:t>
            </a:r>
            <a:r>
              <a:rPr lang="en-US" sz="3600" dirty="0" smtClean="0">
                <a:latin typeface="Garamond" panose="02020404030301010803" pitchFamily="18" charset="0"/>
              </a:rPr>
              <a:t>and </a:t>
            </a:r>
            <a:r>
              <a:rPr lang="en-US" sz="3600" b="1" i="1" dirty="0" smtClean="0">
                <a:solidFill>
                  <a:srgbClr val="FF0000"/>
                </a:solidFill>
                <a:latin typeface="Garamond" panose="02020404030301010803" pitchFamily="18" charset="0"/>
              </a:rPr>
              <a:t>No</a:t>
            </a:r>
            <a:r>
              <a:rPr lang="en-US" sz="3600" b="1" dirty="0" smtClean="0">
                <a:solidFill>
                  <a:srgbClr val="FF0000"/>
                </a:solidFill>
                <a:latin typeface="Garamond" panose="02020404030301010803" pitchFamily="18" charset="0"/>
              </a:rPr>
              <a:t> </a:t>
            </a:r>
            <a:r>
              <a:rPr lang="en-US" sz="3600" dirty="0" smtClean="0">
                <a:latin typeface="Garamond" panose="02020404030301010803" pitchFamily="18" charset="0"/>
              </a:rPr>
              <a:t>type questions</a:t>
            </a:r>
          </a:p>
          <a:p>
            <a:pPr marL="0" indent="0">
              <a:buNone/>
            </a:pPr>
            <a:endParaRPr lang="en-US" sz="3600" b="1" dirty="0" smtClean="0">
              <a:latin typeface="Garamond" panose="02020404030301010803" pitchFamily="18" charset="0"/>
            </a:endParaRPr>
          </a:p>
          <a:p>
            <a:pPr marL="0" indent="0">
              <a:buNone/>
            </a:pPr>
            <a:r>
              <a:rPr lang="en-US" sz="3600" b="1" dirty="0" smtClean="0">
                <a:latin typeface="Garamond" panose="02020404030301010803" pitchFamily="18" charset="0"/>
              </a:rPr>
              <a:t>Open-Ended Interview Questions</a:t>
            </a:r>
          </a:p>
          <a:p>
            <a:pPr lvl="0"/>
            <a:r>
              <a:rPr lang="en-US" sz="3600" dirty="0" smtClean="0">
                <a:latin typeface="Garamond" panose="02020404030301010803" pitchFamily="18" charset="0"/>
              </a:rPr>
              <a:t>Allows </a:t>
            </a:r>
            <a:r>
              <a:rPr lang="en-US" sz="3600" dirty="0">
                <a:latin typeface="Garamond" panose="02020404030301010803" pitchFamily="18" charset="0"/>
              </a:rPr>
              <a:t>a candidate to elaborate on a subject</a:t>
            </a:r>
          </a:p>
          <a:p>
            <a:pPr lvl="0"/>
            <a:r>
              <a:rPr lang="en-US" sz="3600" dirty="0">
                <a:latin typeface="Garamond" panose="02020404030301010803" pitchFamily="18" charset="0"/>
              </a:rPr>
              <a:t>Prevents an interviewer from leading a candidate</a:t>
            </a:r>
          </a:p>
          <a:p>
            <a:pPr lvl="0"/>
            <a:r>
              <a:rPr lang="en-US" sz="3600" dirty="0">
                <a:latin typeface="Garamond" panose="02020404030301010803" pitchFamily="18" charset="0"/>
              </a:rPr>
              <a:t>Allows for follow-up questions by the interviewer </a:t>
            </a:r>
          </a:p>
          <a:p>
            <a:pPr marL="0" indent="0">
              <a:buNone/>
            </a:pPr>
            <a:endParaRPr lang="en-US" b="1" dirty="0">
              <a:latin typeface="Garamond" panose="02020404030301010803" pitchFamily="18" charset="0"/>
            </a:endParaRPr>
          </a:p>
        </p:txBody>
      </p:sp>
      <p:sp>
        <p:nvSpPr>
          <p:cNvPr id="4" name="Title 3"/>
          <p:cNvSpPr>
            <a:spLocks noGrp="1"/>
          </p:cNvSpPr>
          <p:nvPr>
            <p:ph type="title"/>
          </p:nvPr>
        </p:nvSpPr>
        <p:spPr>
          <a:xfrm>
            <a:off x="838200" y="0"/>
            <a:ext cx="10515600" cy="1325563"/>
          </a:xfrm>
        </p:spPr>
        <p:txBody>
          <a:bodyPr>
            <a:normAutofit/>
          </a:bodyPr>
          <a:lstStyle/>
          <a:p>
            <a:pPr algn="ctr"/>
            <a:r>
              <a:rPr lang="en-US" sz="4800" b="1" dirty="0">
                <a:latin typeface="Garamond" panose="02020404030301010803" pitchFamily="18" charset="0"/>
              </a:rPr>
              <a:t>Formulating Interview Questions</a:t>
            </a:r>
            <a:endParaRPr lang="en-US" sz="4800" dirty="0"/>
          </a:p>
        </p:txBody>
      </p:sp>
      <p:sp>
        <p:nvSpPr>
          <p:cNvPr id="2" name="Slide Number Placeholder 1"/>
          <p:cNvSpPr>
            <a:spLocks noGrp="1"/>
          </p:cNvSpPr>
          <p:nvPr>
            <p:ph type="sldNum" sz="quarter" idx="12"/>
          </p:nvPr>
        </p:nvSpPr>
        <p:spPr/>
        <p:txBody>
          <a:bodyPr/>
          <a:lstStyle/>
          <a:p>
            <a:fld id="{9B60CBF2-2F9F-4D2B-8652-688556A11BFD}" type="slidenum">
              <a:rPr lang="en-US" smtClean="0"/>
              <a:t>5</a:t>
            </a:fld>
            <a:endParaRPr lang="en-US"/>
          </a:p>
        </p:txBody>
      </p:sp>
    </p:spTree>
    <p:extLst>
      <p:ext uri="{BB962C8B-B14F-4D97-AF65-F5344CB8AC3E}">
        <p14:creationId xmlns:p14="http://schemas.microsoft.com/office/powerpoint/2010/main" val="2270012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800" b="1" dirty="0" smtClean="0">
                <a:latin typeface="Garamond" panose="02020404030301010803" pitchFamily="18" charset="0"/>
              </a:rPr>
              <a:t>Formulating Interview Questions</a:t>
            </a:r>
            <a:endParaRPr lang="en-US" sz="4800" dirty="0"/>
          </a:p>
        </p:txBody>
      </p:sp>
      <p:sp>
        <p:nvSpPr>
          <p:cNvPr id="3" name="Content Placeholder 2"/>
          <p:cNvSpPr>
            <a:spLocks noGrp="1"/>
          </p:cNvSpPr>
          <p:nvPr>
            <p:ph idx="1"/>
          </p:nvPr>
        </p:nvSpPr>
        <p:spPr>
          <a:xfrm>
            <a:off x="401782" y="1443790"/>
            <a:ext cx="11177305" cy="5037222"/>
          </a:xfrm>
        </p:spPr>
        <p:txBody>
          <a:bodyPr>
            <a:noAutofit/>
          </a:bodyPr>
          <a:lstStyle/>
          <a:p>
            <a:pPr marL="0" indent="0">
              <a:buNone/>
            </a:pPr>
            <a:r>
              <a:rPr lang="en-US" sz="3600" b="1" dirty="0">
                <a:latin typeface="Garamond" panose="02020404030301010803" pitchFamily="18" charset="0"/>
              </a:rPr>
              <a:t>Open-Ended Interview Questions</a:t>
            </a:r>
            <a:endParaRPr lang="en-US" sz="3600" dirty="0">
              <a:latin typeface="Garamond" panose="02020404030301010803" pitchFamily="18" charset="0"/>
            </a:endParaRPr>
          </a:p>
          <a:p>
            <a:pPr lvl="1"/>
            <a:r>
              <a:rPr lang="en-US" sz="3200" dirty="0" smtClean="0">
                <a:latin typeface="Garamond" panose="02020404030301010803" pitchFamily="18" charset="0"/>
              </a:rPr>
              <a:t>Allows </a:t>
            </a:r>
            <a:r>
              <a:rPr lang="en-US" sz="3200" dirty="0">
                <a:latin typeface="Garamond" panose="02020404030301010803" pitchFamily="18" charset="0"/>
              </a:rPr>
              <a:t>interviewer to probe candidates background and experience using the </a:t>
            </a:r>
            <a:r>
              <a:rPr lang="en-US" sz="3200" b="1" u="sng" dirty="0">
                <a:latin typeface="Garamond" panose="02020404030301010803" pitchFamily="18" charset="0"/>
              </a:rPr>
              <a:t>5 W’s and </a:t>
            </a:r>
            <a:r>
              <a:rPr lang="en-US" sz="3200" b="1" u="sng" dirty="0" smtClean="0">
                <a:latin typeface="Garamond" panose="02020404030301010803" pitchFamily="18" charset="0"/>
              </a:rPr>
              <a:t>an H</a:t>
            </a:r>
            <a:endParaRPr lang="en-US" sz="3200" b="1" u="sng" dirty="0">
              <a:latin typeface="Garamond" panose="02020404030301010803" pitchFamily="18" charset="0"/>
            </a:endParaRPr>
          </a:p>
          <a:p>
            <a:pPr lvl="1"/>
            <a:r>
              <a:rPr lang="en-US" sz="3200" b="1" dirty="0">
                <a:latin typeface="Garamond" panose="02020404030301010803" pitchFamily="18" charset="0"/>
              </a:rPr>
              <a:t>Who, What, Where, When, Why, and How Examples</a:t>
            </a:r>
            <a:endParaRPr lang="en-US" sz="3200" dirty="0">
              <a:latin typeface="Garamond" panose="02020404030301010803" pitchFamily="18" charset="0"/>
            </a:endParaRPr>
          </a:p>
          <a:p>
            <a:pPr lvl="2">
              <a:buFont typeface="Wingdings" panose="05000000000000000000" pitchFamily="2" charset="2"/>
              <a:buChar char="Ø"/>
            </a:pPr>
            <a:r>
              <a:rPr lang="en-US" sz="3200" dirty="0" smtClean="0">
                <a:latin typeface="Garamond" panose="02020404030301010803" pitchFamily="18" charset="0"/>
              </a:rPr>
              <a:t> Who </a:t>
            </a:r>
            <a:r>
              <a:rPr lang="en-US" sz="3200" dirty="0">
                <a:latin typeface="Garamond" panose="02020404030301010803" pitchFamily="18" charset="0"/>
              </a:rPr>
              <a:t>did you work with on this </a:t>
            </a:r>
            <a:r>
              <a:rPr lang="en-US" sz="3200" dirty="0" smtClean="0">
                <a:latin typeface="Garamond" panose="02020404030301010803" pitchFamily="18" charset="0"/>
              </a:rPr>
              <a:t>research project</a:t>
            </a:r>
            <a:r>
              <a:rPr lang="en-US" sz="3200" dirty="0">
                <a:latin typeface="Garamond" panose="02020404030301010803" pitchFamily="18" charset="0"/>
              </a:rPr>
              <a:t>?</a:t>
            </a:r>
          </a:p>
          <a:p>
            <a:pPr lvl="2">
              <a:buFont typeface="Wingdings" panose="05000000000000000000" pitchFamily="2" charset="2"/>
              <a:buChar char="Ø"/>
            </a:pPr>
            <a:r>
              <a:rPr lang="en-US" sz="3200" dirty="0" smtClean="0">
                <a:latin typeface="Garamond" panose="02020404030301010803" pitchFamily="18" charset="0"/>
              </a:rPr>
              <a:t> What </a:t>
            </a:r>
            <a:r>
              <a:rPr lang="en-US" sz="3200" dirty="0">
                <a:latin typeface="Garamond" panose="02020404030301010803" pitchFamily="18" charset="0"/>
              </a:rPr>
              <a:t>were your responsibilities?</a:t>
            </a:r>
          </a:p>
          <a:p>
            <a:pPr lvl="2">
              <a:buFont typeface="Wingdings" panose="05000000000000000000" pitchFamily="2" charset="2"/>
              <a:buChar char="Ø"/>
            </a:pPr>
            <a:r>
              <a:rPr lang="en-US" sz="3200" dirty="0" smtClean="0">
                <a:latin typeface="Garamond" panose="02020404030301010803" pitchFamily="18" charset="0"/>
              </a:rPr>
              <a:t> Where </a:t>
            </a:r>
            <a:r>
              <a:rPr lang="en-US" sz="3200" dirty="0">
                <a:latin typeface="Garamond" panose="02020404030301010803" pitchFamily="18" charset="0"/>
              </a:rPr>
              <a:t>did you present the information?</a:t>
            </a:r>
          </a:p>
          <a:p>
            <a:pPr lvl="2">
              <a:buFont typeface="Wingdings" panose="05000000000000000000" pitchFamily="2" charset="2"/>
              <a:buChar char="Ø"/>
            </a:pPr>
            <a:r>
              <a:rPr lang="en-US" sz="3200" dirty="0" smtClean="0">
                <a:latin typeface="Garamond" panose="02020404030301010803" pitchFamily="18" charset="0"/>
              </a:rPr>
              <a:t> When </a:t>
            </a:r>
            <a:r>
              <a:rPr lang="en-US" sz="3200" dirty="0">
                <a:latin typeface="Garamond" panose="02020404030301010803" pitchFamily="18" charset="0"/>
              </a:rPr>
              <a:t>did you have to have the </a:t>
            </a:r>
            <a:r>
              <a:rPr lang="en-US" sz="3200" dirty="0" smtClean="0">
                <a:latin typeface="Garamond" panose="02020404030301010803" pitchFamily="18" charset="0"/>
              </a:rPr>
              <a:t>project </a:t>
            </a:r>
            <a:r>
              <a:rPr lang="en-US" sz="3200" dirty="0">
                <a:latin typeface="Garamond" panose="02020404030301010803" pitchFamily="18" charset="0"/>
              </a:rPr>
              <a:t>completed?</a:t>
            </a:r>
          </a:p>
          <a:p>
            <a:pPr lvl="2">
              <a:buFont typeface="Wingdings" panose="05000000000000000000" pitchFamily="2" charset="2"/>
              <a:buChar char="Ø"/>
            </a:pPr>
            <a:r>
              <a:rPr lang="en-US" sz="3200" dirty="0" smtClean="0">
                <a:latin typeface="Garamond" panose="02020404030301010803" pitchFamily="18" charset="0"/>
              </a:rPr>
              <a:t> Why </a:t>
            </a:r>
            <a:r>
              <a:rPr lang="en-US" sz="3200" dirty="0">
                <a:latin typeface="Garamond" panose="02020404030301010803" pitchFamily="18" charset="0"/>
              </a:rPr>
              <a:t>was the project assigned to you?</a:t>
            </a:r>
          </a:p>
          <a:p>
            <a:pPr lvl="2">
              <a:buFont typeface="Wingdings" panose="05000000000000000000" pitchFamily="2" charset="2"/>
              <a:buChar char="Ø"/>
            </a:pPr>
            <a:r>
              <a:rPr lang="en-US" sz="3200" dirty="0" smtClean="0">
                <a:latin typeface="Garamond" panose="02020404030301010803" pitchFamily="18" charset="0"/>
              </a:rPr>
              <a:t> How </a:t>
            </a:r>
            <a:r>
              <a:rPr lang="en-US" sz="3200" dirty="0">
                <a:latin typeface="Garamond" panose="02020404030301010803" pitchFamily="18" charset="0"/>
              </a:rPr>
              <a:t>did you contribute to the </a:t>
            </a:r>
            <a:r>
              <a:rPr lang="en-US" sz="3200" dirty="0" smtClean="0">
                <a:latin typeface="Garamond" panose="02020404030301010803" pitchFamily="18" charset="0"/>
              </a:rPr>
              <a:t>research project</a:t>
            </a:r>
            <a:r>
              <a:rPr lang="en-US" sz="3200" dirty="0">
                <a:latin typeface="Garamond" panose="02020404030301010803" pitchFamily="18" charset="0"/>
              </a:rPr>
              <a:t>?</a:t>
            </a:r>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6</a:t>
            </a:fld>
            <a:endParaRPr lang="en-US"/>
          </a:p>
        </p:txBody>
      </p:sp>
    </p:spTree>
    <p:extLst>
      <p:ext uri="{BB962C8B-B14F-4D97-AF65-F5344CB8AC3E}">
        <p14:creationId xmlns:p14="http://schemas.microsoft.com/office/powerpoint/2010/main" val="460173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aramond" panose="02020404030301010803" pitchFamily="18" charset="0"/>
              </a:rPr>
              <a:t>Formulating Interview Questions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0999" y="1825625"/>
            <a:ext cx="7270002" cy="4351338"/>
          </a:xfrm>
        </p:spPr>
      </p:pic>
      <p:sp>
        <p:nvSpPr>
          <p:cNvPr id="3" name="Slide Number Placeholder 2"/>
          <p:cNvSpPr>
            <a:spLocks noGrp="1"/>
          </p:cNvSpPr>
          <p:nvPr>
            <p:ph type="sldNum" sz="quarter" idx="12"/>
          </p:nvPr>
        </p:nvSpPr>
        <p:spPr/>
        <p:txBody>
          <a:bodyPr/>
          <a:lstStyle/>
          <a:p>
            <a:fld id="{9B60CBF2-2F9F-4D2B-8652-688556A11BFD}" type="slidenum">
              <a:rPr lang="en-US" smtClean="0"/>
              <a:t>7</a:t>
            </a:fld>
            <a:endParaRPr lang="en-US"/>
          </a:p>
        </p:txBody>
      </p:sp>
    </p:spTree>
    <p:extLst>
      <p:ext uri="{BB962C8B-B14F-4D97-AF65-F5344CB8AC3E}">
        <p14:creationId xmlns:p14="http://schemas.microsoft.com/office/powerpoint/2010/main" val="261570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914"/>
            <a:ext cx="10515600" cy="1325563"/>
          </a:xfrm>
        </p:spPr>
        <p:txBody>
          <a:bodyPr>
            <a:normAutofit/>
          </a:bodyPr>
          <a:lstStyle/>
          <a:p>
            <a:r>
              <a:rPr lang="en-US" sz="4800" b="1" dirty="0">
                <a:latin typeface="Garamond" panose="02020404030301010803" pitchFamily="18" charset="0"/>
              </a:rPr>
              <a:t>Behavioral Based Interview Questions</a:t>
            </a:r>
          </a:p>
        </p:txBody>
      </p:sp>
      <p:sp>
        <p:nvSpPr>
          <p:cNvPr id="3" name="Content Placeholder 2"/>
          <p:cNvSpPr>
            <a:spLocks noGrp="1"/>
          </p:cNvSpPr>
          <p:nvPr>
            <p:ph idx="1"/>
          </p:nvPr>
        </p:nvSpPr>
        <p:spPr>
          <a:xfrm>
            <a:off x="938797" y="1610477"/>
            <a:ext cx="10515600" cy="5037222"/>
          </a:xfrm>
        </p:spPr>
        <p:txBody>
          <a:bodyPr>
            <a:noAutofit/>
          </a:bodyPr>
          <a:lstStyle/>
          <a:p>
            <a:r>
              <a:rPr lang="en-US" sz="3200" dirty="0" smtClean="0">
                <a:latin typeface="Garamond" panose="02020404030301010803" pitchFamily="18" charset="0"/>
              </a:rPr>
              <a:t>Requires </a:t>
            </a:r>
            <a:r>
              <a:rPr lang="en-US" sz="3200" dirty="0">
                <a:latin typeface="Garamond" panose="02020404030301010803" pitchFamily="18" charset="0"/>
              </a:rPr>
              <a:t>candidate to provide specific information about what s/he did</a:t>
            </a:r>
          </a:p>
          <a:p>
            <a:r>
              <a:rPr lang="en-US" sz="3200" dirty="0">
                <a:latin typeface="Garamond" panose="02020404030301010803" pitchFamily="18" charset="0"/>
              </a:rPr>
              <a:t>Allows interviewer to match previously exhibited skills with requirements of job</a:t>
            </a:r>
          </a:p>
          <a:p>
            <a:r>
              <a:rPr lang="en-US" sz="3200" dirty="0">
                <a:latin typeface="Garamond" panose="02020404030301010803" pitchFamily="18" charset="0"/>
              </a:rPr>
              <a:t>Allows for follow-up questions to be asked</a:t>
            </a:r>
          </a:p>
          <a:p>
            <a:r>
              <a:rPr lang="en-US" sz="3200" b="1" dirty="0">
                <a:latin typeface="Garamond" panose="02020404030301010803" pitchFamily="18" charset="0"/>
              </a:rPr>
              <a:t>Allows interview to focus </a:t>
            </a:r>
            <a:r>
              <a:rPr lang="en-US" sz="3200" b="1" dirty="0" smtClean="0">
                <a:latin typeface="Garamond" panose="02020404030301010803" pitchFamily="18" charset="0"/>
              </a:rPr>
              <a:t>on program-related topics and </a:t>
            </a:r>
            <a:r>
              <a:rPr lang="en-US" sz="3200" b="1" dirty="0">
                <a:latin typeface="Garamond" panose="02020404030301010803" pitchFamily="18" charset="0"/>
              </a:rPr>
              <a:t>business-related results</a:t>
            </a:r>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8</a:t>
            </a:fld>
            <a:endParaRPr lang="en-US"/>
          </a:p>
        </p:txBody>
      </p:sp>
    </p:spTree>
    <p:extLst>
      <p:ext uri="{BB962C8B-B14F-4D97-AF65-F5344CB8AC3E}">
        <p14:creationId xmlns:p14="http://schemas.microsoft.com/office/powerpoint/2010/main" val="4060632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800" b="1" dirty="0" smtClean="0">
                <a:latin typeface="Garamond" panose="02020404030301010803" pitchFamily="18" charset="0"/>
              </a:rPr>
              <a:t>Behavioral Based Interview Questions</a:t>
            </a:r>
            <a:endParaRPr lang="en-US" sz="4800" dirty="0"/>
          </a:p>
        </p:txBody>
      </p:sp>
      <p:sp>
        <p:nvSpPr>
          <p:cNvPr id="3" name="Content Placeholder 2"/>
          <p:cNvSpPr>
            <a:spLocks noGrp="1"/>
          </p:cNvSpPr>
          <p:nvPr>
            <p:ph idx="1"/>
          </p:nvPr>
        </p:nvSpPr>
        <p:spPr>
          <a:xfrm>
            <a:off x="277775" y="1322346"/>
            <a:ext cx="11246818" cy="5037222"/>
          </a:xfrm>
        </p:spPr>
        <p:txBody>
          <a:bodyPr>
            <a:noAutofit/>
          </a:bodyPr>
          <a:lstStyle/>
          <a:p>
            <a:r>
              <a:rPr lang="en-US" sz="3200" dirty="0" smtClean="0">
                <a:latin typeface="Garamond" panose="02020404030301010803" pitchFamily="18" charset="0"/>
              </a:rPr>
              <a:t>Tell </a:t>
            </a:r>
            <a:r>
              <a:rPr lang="en-US" sz="3200" dirty="0">
                <a:latin typeface="Garamond" panose="02020404030301010803" pitchFamily="18" charset="0"/>
              </a:rPr>
              <a:t>us about a time you </a:t>
            </a:r>
            <a:r>
              <a:rPr lang="en-US" sz="3200" dirty="0" smtClean="0">
                <a:latin typeface="Garamond" panose="02020404030301010803" pitchFamily="18" charset="0"/>
              </a:rPr>
              <a:t>were part of </a:t>
            </a:r>
            <a:r>
              <a:rPr lang="en-US" sz="3200" dirty="0">
                <a:latin typeface="Garamond" panose="02020404030301010803" pitchFamily="18" charset="0"/>
              </a:rPr>
              <a:t>a team that had one or more unproductive/negative members. How did you find out about the unproductive member(s)? What did you do and how did it work out?</a:t>
            </a:r>
          </a:p>
          <a:p>
            <a:pPr marL="0" indent="0">
              <a:buNone/>
            </a:pPr>
            <a:endParaRPr lang="en-US" sz="1800" dirty="0">
              <a:latin typeface="Garamond" panose="02020404030301010803" pitchFamily="18" charset="0"/>
            </a:endParaRPr>
          </a:p>
          <a:p>
            <a:r>
              <a:rPr lang="en-US" sz="3200" dirty="0">
                <a:latin typeface="Garamond" panose="02020404030301010803" pitchFamily="18" charset="0"/>
              </a:rPr>
              <a:t>Describe a situation where you were able to influence a group of peers to make an unpopular decision, but one you believed to be right</a:t>
            </a:r>
            <a:r>
              <a:rPr lang="en-US" sz="3200" dirty="0" smtClean="0">
                <a:latin typeface="Garamond" panose="02020404030301010803" pitchFamily="18" charset="0"/>
              </a:rPr>
              <a:t>.</a:t>
            </a:r>
          </a:p>
          <a:p>
            <a:pPr marL="0" indent="0">
              <a:buNone/>
            </a:pPr>
            <a:endParaRPr lang="en-US" sz="1800" dirty="0">
              <a:latin typeface="Garamond" panose="02020404030301010803" pitchFamily="18" charset="0"/>
            </a:endParaRPr>
          </a:p>
          <a:p>
            <a:pPr marL="0" indent="0">
              <a:buNone/>
            </a:pPr>
            <a:r>
              <a:rPr lang="en-US" b="1" u="sng" dirty="0">
                <a:solidFill>
                  <a:srgbClr val="0000FF"/>
                </a:solidFill>
                <a:latin typeface="Garamond" panose="02020404030301010803" pitchFamily="18" charset="0"/>
              </a:rPr>
              <a:t>Reference </a:t>
            </a:r>
            <a:r>
              <a:rPr lang="en-US" b="1" u="sng" dirty="0" smtClean="0">
                <a:solidFill>
                  <a:srgbClr val="0000FF"/>
                </a:solidFill>
                <a:latin typeface="Garamond" panose="02020404030301010803" pitchFamily="18" charset="0"/>
              </a:rPr>
              <a:t>Documents:</a:t>
            </a:r>
            <a:r>
              <a:rPr lang="en-US" b="1" dirty="0" smtClean="0">
                <a:solidFill>
                  <a:srgbClr val="0000FF"/>
                </a:solidFill>
                <a:latin typeface="Garamond" panose="02020404030301010803" pitchFamily="18" charset="0"/>
              </a:rPr>
              <a:t> </a:t>
            </a:r>
          </a:p>
          <a:p>
            <a:pPr marL="0" indent="0">
              <a:buNone/>
            </a:pPr>
            <a:r>
              <a:rPr lang="en-US" b="1" dirty="0" smtClean="0">
                <a:solidFill>
                  <a:srgbClr val="0000FF"/>
                </a:solidFill>
                <a:latin typeface="Garamond" panose="02020404030301010803" pitchFamily="18" charset="0"/>
              </a:rPr>
              <a:t>Medical Residency Example Interview Questions</a:t>
            </a:r>
          </a:p>
          <a:p>
            <a:pPr marL="0" indent="0">
              <a:buNone/>
            </a:pPr>
            <a:r>
              <a:rPr lang="en-US" b="1" dirty="0" smtClean="0">
                <a:solidFill>
                  <a:srgbClr val="0000FF"/>
                </a:solidFill>
                <a:latin typeface="Garamond" panose="02020404030301010803" pitchFamily="18" charset="0"/>
              </a:rPr>
              <a:t>Behavioral and Open-Ended Interview Question Examples</a:t>
            </a:r>
            <a:endParaRPr lang="en-US" b="1" dirty="0">
              <a:solidFill>
                <a:srgbClr val="0000FF"/>
              </a:solidFill>
              <a:latin typeface="Garamond" panose="02020404030301010803" pitchFamily="18" charset="0"/>
            </a:endParaRPr>
          </a:p>
          <a:p>
            <a:pPr marL="0" indent="0">
              <a:buNone/>
            </a:pPr>
            <a:endParaRPr lang="en-US" b="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9B60CBF2-2F9F-4D2B-8652-688556A11BFD}" type="slidenum">
              <a:rPr lang="en-US" smtClean="0"/>
              <a:t>9</a:t>
            </a:fld>
            <a:endParaRPr lang="en-US"/>
          </a:p>
        </p:txBody>
      </p:sp>
    </p:spTree>
    <p:extLst>
      <p:ext uri="{BB962C8B-B14F-4D97-AF65-F5344CB8AC3E}">
        <p14:creationId xmlns:p14="http://schemas.microsoft.com/office/powerpoint/2010/main" val="2705961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2246</TotalTime>
  <Words>1213</Words>
  <Application>Microsoft Office PowerPoint</Application>
  <PresentationFormat>Widescreen</PresentationFormat>
  <Paragraphs>234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Garamond</vt:lpstr>
      <vt:lpstr>Lucida Grande</vt:lpstr>
      <vt:lpstr>Rage Italic</vt:lpstr>
      <vt:lpstr>Wingdings</vt:lpstr>
      <vt:lpstr>Office Theme</vt:lpstr>
      <vt:lpstr>Conducting Effective Interviews with Residency Program Candidates</vt:lpstr>
      <vt:lpstr>Topics</vt:lpstr>
      <vt:lpstr>Formulating Interview Questions</vt:lpstr>
      <vt:lpstr>Formulating Interview Questions</vt:lpstr>
      <vt:lpstr>Formulating Interview Questions</vt:lpstr>
      <vt:lpstr>Formulating Interview Questions</vt:lpstr>
      <vt:lpstr>Formulating Interview Questions</vt:lpstr>
      <vt:lpstr>Behavioral Based Interview Questions</vt:lpstr>
      <vt:lpstr>Behavioral Based Interview Questions</vt:lpstr>
      <vt:lpstr>How to Redirect an Interview</vt:lpstr>
      <vt:lpstr>Seek a STAR Response</vt:lpstr>
      <vt:lpstr>STAR Example</vt:lpstr>
      <vt:lpstr>False STAR Responses</vt:lpstr>
      <vt:lpstr>Interview Documentation</vt:lpstr>
      <vt:lpstr>Interview Best Practices</vt:lpstr>
      <vt:lpstr>Interview Best Practices</vt:lpstr>
      <vt:lpstr>Interview Best Practices</vt:lpstr>
      <vt:lpstr>Guiding Principles</vt:lpstr>
      <vt:lpstr>Guiding Principle: Match Code of Conduct</vt:lpstr>
      <vt:lpstr>Guiding Principle: Match Code of Conduct</vt:lpstr>
      <vt:lpstr>Guiding Principle: Match Code of Conduct</vt:lpstr>
      <vt:lpstr>Guiding Principle – Employment Laws</vt:lpstr>
      <vt:lpstr> PM-55: Equal Opportunity Policy </vt:lpstr>
      <vt:lpstr> CM-10: Equal Employment Opportunity Policy Statement</vt:lpstr>
      <vt:lpstr>Ensure a Positive Candidate Experience</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Interviews:  Tools &amp; Techniques</dc:title>
  <dc:creator>Johnson, Liz</dc:creator>
  <cp:lastModifiedBy>Walker, Ashley C.</cp:lastModifiedBy>
  <cp:revision>105</cp:revision>
  <cp:lastPrinted>2016-10-25T14:14:59Z</cp:lastPrinted>
  <dcterms:created xsi:type="dcterms:W3CDTF">2015-07-09T20:45:42Z</dcterms:created>
  <dcterms:modified xsi:type="dcterms:W3CDTF">2017-09-20T19:49:09Z</dcterms:modified>
</cp:coreProperties>
</file>