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6" r:id="rId2"/>
    <p:sldId id="311" r:id="rId3"/>
    <p:sldId id="298" r:id="rId4"/>
    <p:sldId id="305" r:id="rId5"/>
    <p:sldId id="312" r:id="rId6"/>
    <p:sldId id="313" r:id="rId7"/>
    <p:sldId id="310" r:id="rId8"/>
    <p:sldId id="315" r:id="rId9"/>
    <p:sldId id="306" r:id="rId10"/>
    <p:sldId id="318" r:id="rId11"/>
    <p:sldId id="321" r:id="rId12"/>
    <p:sldId id="320" r:id="rId13"/>
    <p:sldId id="307" r:id="rId14"/>
    <p:sldId id="322" r:id="rId15"/>
    <p:sldId id="308" r:id="rId16"/>
    <p:sldId id="316" r:id="rId17"/>
    <p:sldId id="317" r:id="rId18"/>
    <p:sldId id="309" r:id="rId19"/>
    <p:sldId id="323" r:id="rId20"/>
    <p:sldId id="324" r:id="rId21"/>
    <p:sldId id="325" r:id="rId22"/>
    <p:sldId id="326" r:id="rId23"/>
    <p:sldId id="327" r:id="rId24"/>
    <p:sldId id="328" r:id="rId25"/>
    <p:sldId id="329" r:id="rId26"/>
    <p:sldId id="330" r:id="rId27"/>
    <p:sldId id="331" r:id="rId28"/>
    <p:sldId id="332" r:id="rId29"/>
    <p:sldId id="33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4F"/>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364" autoAdjust="0"/>
  </p:normalViewPr>
  <p:slideViewPr>
    <p:cSldViewPr>
      <p:cViewPr varScale="1">
        <p:scale>
          <a:sx n="112" d="100"/>
          <a:sy n="112" d="100"/>
        </p:scale>
        <p:origin x="-924" y="-90"/>
      </p:cViewPr>
      <p:guideLst>
        <p:guide orient="horz" pos="2160"/>
        <p:guide pos="2880"/>
      </p:guideLst>
    </p:cSldViewPr>
  </p:slideViewPr>
  <p:outlineViewPr>
    <p:cViewPr>
      <p:scale>
        <a:sx n="33" d="100"/>
        <a:sy n="33" d="100"/>
      </p:scale>
      <p:origin x="0" y="36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88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F6312D1-FFEF-4DE4-9C23-7FF4177D34FA}" type="datetimeFigureOut">
              <a:rPr lang="en-US" smtClean="0"/>
              <a:t>8/21/2018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C3291E-B6B0-4FC8-AD76-FA79FF26627D}" type="slidenum">
              <a:rPr lang="en-US" smtClean="0"/>
              <a:t>‹#›</a:t>
            </a:fld>
            <a:endParaRPr lang="en-US"/>
          </a:p>
        </p:txBody>
      </p:sp>
    </p:spTree>
    <p:extLst>
      <p:ext uri="{BB962C8B-B14F-4D97-AF65-F5344CB8AC3E}">
        <p14:creationId xmlns:p14="http://schemas.microsoft.com/office/powerpoint/2010/main" val="40322738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Autofit/>
            <a:scene3d>
              <a:camera prst="orthographicFront"/>
              <a:lightRig rig="soft" dir="t">
                <a:rot lat="0" lon="0" rev="17220000"/>
              </a:lightRig>
            </a:scene3d>
            <a:sp3d prstMaterial="softEdge">
              <a:bevelT w="38100" h="38100"/>
            </a:sp3d>
          </a:bodyPr>
          <a:lstStyle>
            <a:lvl1pPr>
              <a:defRPr sz="8000" b="1" cap="all" baseline="0">
                <a:ln w="6350">
                  <a:noFill/>
                </a:ln>
                <a:solidFill>
                  <a:srgbClr val="FFE14F"/>
                </a:solidFill>
                <a:effectLst>
                  <a:outerShdw blurRad="127000" dist="200000" dir="2700000" algn="tl" rotWithShape="0">
                    <a:srgbClr val="000000">
                      <a:alpha val="30000"/>
                    </a:srgbClr>
                  </a:outerShdw>
                </a:effectLst>
                <a:latin typeface="PF DinText Pro Medium" pitchFamily="50"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bg1"/>
                </a:solidFill>
                <a:latin typeface="PF DinText Pro Medium" pitchFamily="50"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0" name="Text Placeholder 9"/>
          <p:cNvSpPr>
            <a:spLocks noGrp="1"/>
          </p:cNvSpPr>
          <p:nvPr>
            <p:ph type="body" sz="quarter" idx="10"/>
          </p:nvPr>
        </p:nvSpPr>
        <p:spPr>
          <a:xfrm>
            <a:off x="432174" y="381000"/>
            <a:ext cx="8372475" cy="609600"/>
          </a:xfrm>
        </p:spPr>
        <p:txBody>
          <a:bodyPr>
            <a:noAutofit/>
          </a:bodyPr>
          <a:lstStyle>
            <a:lvl1pPr marL="137160" indent="0" algn="ctr">
              <a:buNone/>
              <a:defRPr sz="4800">
                <a:latin typeface="PF DinText Pro Medium" pitchFamily="50" charset="0"/>
              </a:defRPr>
            </a:lvl1pPr>
            <a:lvl2pPr marL="585216" indent="0" algn="ctr">
              <a:buNone/>
              <a:defRPr sz="4800">
                <a:latin typeface="PF DinText Pro Medium" pitchFamily="50" charset="0"/>
              </a:defRPr>
            </a:lvl2pPr>
            <a:lvl3pPr marL="905256" indent="0" algn="ctr">
              <a:buNone/>
              <a:defRPr sz="4800">
                <a:latin typeface="PF DinText Pro Medium" pitchFamily="50" charset="0"/>
              </a:defRPr>
            </a:lvl3pPr>
            <a:lvl4pPr marL="1170432" indent="0" algn="ctr">
              <a:buNone/>
              <a:defRPr sz="4800">
                <a:latin typeface="PF DinText Pro Medium" pitchFamily="50" charset="0"/>
              </a:defRPr>
            </a:lvl4pPr>
            <a:lvl5pPr marL="1362456" indent="0" algn="ctr">
              <a:buNone/>
              <a:defRPr sz="4800">
                <a:latin typeface="PF DinText Pro Medium"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2C2D317F-C40B-47C2-9979-C3D565724A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2C2D317F-C40B-47C2-9979-C3D565724A49}"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5791200"/>
            <a:ext cx="2514600" cy="898299"/>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2C2D317F-C40B-47C2-9979-C3D565724A49}"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5791200"/>
            <a:ext cx="2514600" cy="89829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E14F"/>
                </a:solidFill>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buClr>
                <a:schemeClr val="bg1"/>
              </a:buClr>
              <a:buSzPct val="70000"/>
              <a:buFont typeface="Wingdings 2" pitchFamily="18" charset="2"/>
              <a:buChar char=""/>
              <a:defRPr/>
            </a:lvl1pPr>
            <a:lvl2pPr>
              <a:buClr>
                <a:schemeClr val="bg1"/>
              </a:buClr>
              <a:buSzPct val="65000"/>
              <a:buFont typeface="Arial" pitchFamily="34" charset="0"/>
              <a:buChar char="‒"/>
              <a:defRPr/>
            </a:lvl2pPr>
            <a:lvl3pPr>
              <a:buClr>
                <a:schemeClr val="bg1"/>
              </a:buClr>
              <a:defRPr/>
            </a:lvl3pPr>
            <a:lvl4pPr>
              <a:buClr>
                <a:schemeClr val="bg1"/>
              </a:buClr>
              <a:defRPr/>
            </a:lvl4pPr>
            <a:lvl5pPr>
              <a:buSzPct val="65000"/>
              <a:buFont typeface="Wingdings" pitchFamily="2" charset="2"/>
              <a:buChar char="Ø"/>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a:xfrm>
            <a:off x="457200" y="6416676"/>
            <a:ext cx="2133600" cy="365125"/>
          </a:xfrm>
          <a:prstGeom prst="rect">
            <a:avLst/>
          </a:prstGeom>
        </p:spPr>
        <p:txBody>
          <a:bodyPr/>
          <a:lstStyle/>
          <a:p>
            <a:fld id="{67FB2A1E-96D8-4441-BACB-035CC72A7916}" type="datetimeFigureOut">
              <a:rPr lang="en-US" smtClean="0"/>
              <a:t>8/21/2018</a:t>
            </a:fld>
            <a:endParaRPr lang="en-US"/>
          </a:p>
        </p:txBody>
      </p:sp>
      <p:sp>
        <p:nvSpPr>
          <p:cNvPr id="5" name="Footer Placeholder 4"/>
          <p:cNvSpPr>
            <a:spLocks noGrp="1"/>
          </p:cNvSpPr>
          <p:nvPr>
            <p:ph type="ftr" sz="quarter" idx="11"/>
          </p:nvPr>
        </p:nvSpPr>
        <p:spPr>
          <a:xfrm>
            <a:off x="3124200" y="641667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C2D317F-C40B-47C2-9979-C3D565724A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C2D317F-C40B-47C2-9979-C3D565724A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rgbClr val="FFC000"/>
                </a:solidFill>
                <a:effectLst>
                  <a:outerShdw blurRad="114300" dist="101600" dir="2700000" algn="tl" rotWithShape="0">
                    <a:srgbClr val="000000">
                      <a:alpha val="40000"/>
                    </a:srgbClr>
                  </a:outerShdw>
                </a:effectLst>
                <a:latin typeface="Times New Roman" pitchFamily="18" charset="0"/>
                <a:ea typeface="+mj-ea"/>
                <a:cs typeface="Times New Roman" pitchFamily="18" charset="0"/>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a:xfrm>
            <a:off x="3124200" y="641667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6"/>
            <a:ext cx="762000" cy="365125"/>
          </a:xfrm>
        </p:spPr>
        <p:txBody>
          <a:bodyPr/>
          <a:lstStyle/>
          <a:p>
            <a:fld id="{2C2D317F-C40B-47C2-9979-C3D565724A4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9800" y="5791202"/>
            <a:ext cx="2640997" cy="94345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2C2D317F-C40B-47C2-9979-C3D565724A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4"/>
            <a:ext cx="4040188" cy="750887"/>
          </a:xfrm>
        </p:spPr>
        <p:txBody>
          <a:bodyPr anchor="ctr"/>
          <a:lstStyle>
            <a:lvl1pPr marL="0" indent="0">
              <a:buNone/>
              <a:defRPr sz="2400" b="0" cap="all" baseline="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7"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2C2D317F-C40B-47C2-9979-C3D565724A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2C2D317F-C40B-47C2-9979-C3D565724A4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5791200"/>
            <a:ext cx="2514600" cy="898299"/>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2D317F-C40B-47C2-9979-C3D565724A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2"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2C2D317F-C40B-47C2-9979-C3D565724A4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5796115"/>
            <a:ext cx="2514600" cy="898299"/>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rgbClr val="C9BDD9"/>
            </a:gs>
            <a:gs pos="97000">
              <a:schemeClr val="bg1"/>
            </a:gs>
            <a:gs pos="45000">
              <a:srgbClr val="4F2683"/>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C2D317F-C40B-47C2-9979-C3D565724A49}" type="slidenum">
              <a:rPr lang="en-US" smtClean="0"/>
              <a:t>‹#›</a:t>
            </a:fld>
            <a:endParaRPr lang="en-US"/>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19800" y="5779050"/>
            <a:ext cx="2640997" cy="94345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solidFill>
            <a:srgbClr val="FFE14F"/>
          </a:solidFill>
          <a:effectLst>
            <a:outerShdw blurRad="114300" dist="101600" dir="2700000" algn="tl" rotWithShape="0">
              <a:srgbClr val="000000">
                <a:alpha val="40000"/>
              </a:srgbClr>
            </a:outerShdw>
          </a:effectLst>
          <a:latin typeface="+mj-lt"/>
          <a:ea typeface="+mj-ea"/>
          <a:cs typeface="Times New Roman" pitchFamily="18" charset="0"/>
        </a:defRPr>
      </a:lvl1pPr>
    </p:titleStyle>
    <p:bodyStyle>
      <a:lvl1pPr marL="548640" indent="-411480" algn="l" rtl="0" eaLnBrk="1" latinLnBrk="0" hangingPunct="1">
        <a:spcBef>
          <a:spcPct val="20000"/>
        </a:spcBef>
        <a:buClr>
          <a:schemeClr val="bg1"/>
        </a:buClr>
        <a:buSzPct val="85000"/>
        <a:buFont typeface="Wingdings 2" pitchFamily="18" charset="2"/>
        <a:buChar char=""/>
        <a:defRPr kumimoji="0" sz="28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1pPr>
      <a:lvl2pPr marL="868680" indent="-283464" algn="l" rtl="0" eaLnBrk="1" latinLnBrk="0" hangingPunct="1">
        <a:spcBef>
          <a:spcPct val="20000"/>
        </a:spcBef>
        <a:buClr>
          <a:schemeClr val="bg1"/>
        </a:buClr>
        <a:buSzPct val="80000"/>
        <a:buFont typeface="Arial" pitchFamily="34" charset="0"/>
        <a:buChar char="‒"/>
        <a:defRPr kumimoji="0" sz="24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2pPr>
      <a:lvl3pPr marL="1133856" indent="-228600" algn="l" rtl="0" eaLnBrk="1" latinLnBrk="0" hangingPunct="1">
        <a:spcBef>
          <a:spcPct val="20000"/>
        </a:spcBef>
        <a:buClr>
          <a:schemeClr val="bg1"/>
        </a:buClr>
        <a:buSzPct val="95000"/>
        <a:buFont typeface="Wingdings"/>
        <a:buChar char=""/>
        <a:defRPr kumimoji="0" sz="22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3pPr>
      <a:lvl4pPr marL="1353312" indent="-182880" algn="l" rtl="0" eaLnBrk="1" latinLnBrk="0" hangingPunct="1">
        <a:spcBef>
          <a:spcPct val="20000"/>
        </a:spcBef>
        <a:buClr>
          <a:schemeClr val="bg1"/>
        </a:buClr>
        <a:buSzPct val="100000"/>
        <a:buFont typeface="Wingdings 3"/>
        <a:buChar char=""/>
        <a:defRPr kumimoji="0" sz="20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4pPr>
      <a:lvl5pPr marL="1545336" indent="-182880" algn="l" rtl="0" eaLnBrk="1" latinLnBrk="0" hangingPunct="1">
        <a:spcBef>
          <a:spcPct val="20000"/>
        </a:spcBef>
        <a:buClr>
          <a:schemeClr val="bg1"/>
        </a:buClr>
        <a:buSzPct val="50000"/>
        <a:buFont typeface="Wingdings" pitchFamily="2" charset="2"/>
        <a:buChar char="Ø"/>
        <a:defRPr kumimoji="0" sz="20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Understanding</a:t>
            </a:r>
            <a:br>
              <a:rPr lang="en-US" sz="4800" dirty="0" smtClean="0"/>
            </a:br>
            <a:r>
              <a:rPr lang="en-US" sz="4800" dirty="0" smtClean="0"/>
              <a:t>Work Hours</a:t>
            </a:r>
            <a:endParaRPr lang="en-US" sz="4800" dirty="0"/>
          </a:p>
        </p:txBody>
      </p:sp>
      <p:sp>
        <p:nvSpPr>
          <p:cNvPr id="3" name="Subtitle 2"/>
          <p:cNvSpPr>
            <a:spLocks noGrp="1"/>
          </p:cNvSpPr>
          <p:nvPr>
            <p:ph type="subTitle" idx="1"/>
          </p:nvPr>
        </p:nvSpPr>
        <p:spPr/>
        <p:txBody>
          <a:bodyPr/>
          <a:lstStyle/>
          <a:p>
            <a:r>
              <a:rPr lang="en-US" dirty="0" smtClean="0"/>
              <a:t>August 21, 2018</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8147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effectLst/>
              </a:rPr>
              <a:t>24 + 4 (Maximum Work Period Length)</a:t>
            </a:r>
            <a:endParaRPr lang="en-US" dirty="0"/>
          </a:p>
        </p:txBody>
      </p:sp>
      <p:sp>
        <p:nvSpPr>
          <p:cNvPr id="3" name="Content Placeholder 2"/>
          <p:cNvSpPr>
            <a:spLocks noGrp="1"/>
          </p:cNvSpPr>
          <p:nvPr>
            <p:ph idx="1"/>
          </p:nvPr>
        </p:nvSpPr>
        <p:spPr/>
        <p:txBody>
          <a:bodyPr>
            <a:normAutofit/>
          </a:bodyPr>
          <a:lstStyle/>
          <a:p>
            <a:pPr lvl="0"/>
            <a:r>
              <a:rPr lang="en-US" dirty="0" smtClean="0">
                <a:effectLst/>
              </a:rPr>
              <a:t>Clinical and educational work periods for residents must not exceed 24 hours of continuous scheduled clinical assignments.</a:t>
            </a:r>
            <a:br>
              <a:rPr lang="en-US" dirty="0" smtClean="0">
                <a:effectLst/>
              </a:rPr>
            </a:br>
            <a:r>
              <a:rPr lang="en-US" sz="2000" dirty="0" smtClean="0">
                <a:effectLst/>
              </a:rPr>
              <a:t>CPR VI.F.3.a)</a:t>
            </a:r>
          </a:p>
          <a:p>
            <a:pPr lvl="0"/>
            <a:r>
              <a:rPr lang="en-US" dirty="0" smtClean="0">
                <a:effectLst/>
              </a:rPr>
              <a:t>Up to four hours of additional time may be used for activities related to patient safety, such as providing effective transitions of care, and/or resident education.</a:t>
            </a:r>
            <a:br>
              <a:rPr lang="en-US" dirty="0" smtClean="0">
                <a:effectLst/>
              </a:rPr>
            </a:br>
            <a:r>
              <a:rPr lang="en-US" sz="2000" dirty="0" smtClean="0">
                <a:effectLst/>
              </a:rPr>
              <a:t>CPR VI.F.3.a).(1)</a:t>
            </a:r>
          </a:p>
        </p:txBody>
      </p:sp>
    </p:spTree>
    <p:extLst>
      <p:ext uri="{BB962C8B-B14F-4D97-AF65-F5344CB8AC3E}">
        <p14:creationId xmlns:p14="http://schemas.microsoft.com/office/powerpoint/2010/main" val="41875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+ 4 (Maximum Work Period Length)</a:t>
            </a:r>
          </a:p>
        </p:txBody>
      </p:sp>
      <p:sp>
        <p:nvSpPr>
          <p:cNvPr id="3" name="Content Placeholder 2"/>
          <p:cNvSpPr>
            <a:spLocks noGrp="1"/>
          </p:cNvSpPr>
          <p:nvPr>
            <p:ph idx="1"/>
          </p:nvPr>
        </p:nvSpPr>
        <p:spPr/>
        <p:txBody>
          <a:bodyPr>
            <a:normAutofit/>
          </a:bodyPr>
          <a:lstStyle/>
          <a:p>
            <a:pPr lvl="0"/>
            <a:r>
              <a:rPr lang="en-US" dirty="0" smtClean="0">
                <a:effectLst/>
              </a:rPr>
              <a:t>Additional patient care responsibilities must not be assigned to a resident during this time.</a:t>
            </a:r>
            <a:br>
              <a:rPr lang="en-US" dirty="0" smtClean="0">
                <a:effectLst/>
              </a:rPr>
            </a:br>
            <a:r>
              <a:rPr lang="en-US" sz="2000" dirty="0" smtClean="0">
                <a:effectLst/>
              </a:rPr>
              <a:t>CPR VI.F.3.a).(1).(a)</a:t>
            </a:r>
          </a:p>
          <a:p>
            <a:pPr lvl="1"/>
            <a:r>
              <a:rPr lang="en-US" dirty="0" smtClean="0">
                <a:effectLst/>
              </a:rPr>
              <a:t>must </a:t>
            </a:r>
            <a:r>
              <a:rPr lang="en-US" dirty="0">
                <a:effectLst/>
              </a:rPr>
              <a:t>not be permitted to participate in the care of new patients in any patient care setting; </a:t>
            </a:r>
          </a:p>
          <a:p>
            <a:pPr lvl="1"/>
            <a:r>
              <a:rPr lang="en-US" dirty="0">
                <a:effectLst/>
              </a:rPr>
              <a:t>must not be assigned to outpatient clinics, including continuity clinics; </a:t>
            </a:r>
            <a:r>
              <a:rPr lang="en-US" dirty="0" smtClean="0">
                <a:effectLst/>
              </a:rPr>
              <a:t>and</a:t>
            </a:r>
          </a:p>
          <a:p>
            <a:pPr lvl="1"/>
            <a:r>
              <a:rPr lang="en-US" dirty="0" smtClean="0">
                <a:effectLst/>
              </a:rPr>
              <a:t>must </a:t>
            </a:r>
            <a:r>
              <a:rPr lang="en-US" dirty="0">
                <a:effectLst/>
              </a:rPr>
              <a:t>not be </a:t>
            </a:r>
            <a:r>
              <a:rPr lang="en-US" dirty="0" smtClean="0">
                <a:effectLst/>
              </a:rPr>
              <a:t>assigned </a:t>
            </a:r>
            <a:r>
              <a:rPr lang="en-US" dirty="0">
                <a:effectLst/>
              </a:rPr>
              <a:t>to participate in a new procedure, such as an elective scheduled </a:t>
            </a:r>
            <a:r>
              <a:rPr lang="en-US" dirty="0" smtClean="0">
                <a:effectLst/>
              </a:rPr>
              <a:t>surgery</a:t>
            </a:r>
            <a:r>
              <a:rPr lang="en-US" dirty="0">
                <a:effectLst/>
              </a:rPr>
              <a:t>. </a:t>
            </a:r>
            <a:r>
              <a:rPr lang="en-US" dirty="0" smtClean="0">
                <a:effectLst/>
              </a:rPr>
              <a:t/>
            </a:r>
            <a:br>
              <a:rPr lang="en-US" dirty="0" smtClean="0">
                <a:effectLst/>
              </a:rPr>
            </a:br>
            <a:r>
              <a:rPr lang="en-US" sz="2000" dirty="0" smtClean="0">
                <a:effectLst/>
              </a:rPr>
              <a:t>CPR FAQ P. 23</a:t>
            </a:r>
          </a:p>
          <a:p>
            <a:pPr lvl="1"/>
            <a:endParaRPr lang="en-US" dirty="0"/>
          </a:p>
        </p:txBody>
      </p:sp>
    </p:spTree>
    <p:extLst>
      <p:ext uri="{BB962C8B-B14F-4D97-AF65-F5344CB8AC3E}">
        <p14:creationId xmlns:p14="http://schemas.microsoft.com/office/powerpoint/2010/main" val="9962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 + 4 (Maximum Work Period Length)</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effectLst/>
              </a:rPr>
              <a:t>Exceptions </a:t>
            </a:r>
          </a:p>
          <a:p>
            <a:pPr lvl="1"/>
            <a:r>
              <a:rPr lang="en-US" dirty="0"/>
              <a:t>to continue to provide care to a single severely ill </a:t>
            </a:r>
            <a:r>
              <a:rPr lang="en-US" dirty="0" smtClean="0"/>
              <a:t>or </a:t>
            </a:r>
            <a:r>
              <a:rPr lang="en-US" dirty="0">
                <a:effectLst/>
              </a:rPr>
              <a:t>unstable patient;</a:t>
            </a:r>
            <a:br>
              <a:rPr lang="en-US" dirty="0">
                <a:effectLst/>
              </a:rPr>
            </a:br>
            <a:r>
              <a:rPr lang="en-US" sz="2000" dirty="0">
                <a:effectLst/>
              </a:rPr>
              <a:t>VI.F.4.a).(1</a:t>
            </a:r>
            <a:r>
              <a:rPr lang="en-US" sz="2000" dirty="0" smtClean="0">
                <a:effectLst/>
              </a:rPr>
              <a:t>)</a:t>
            </a:r>
          </a:p>
          <a:p>
            <a:pPr lvl="1"/>
            <a:r>
              <a:rPr lang="en-US" dirty="0">
                <a:effectLst/>
              </a:rPr>
              <a:t>humanistic attention to the needs of a patient or </a:t>
            </a:r>
            <a:r>
              <a:rPr lang="en-US" dirty="0" smtClean="0">
                <a:effectLst/>
              </a:rPr>
              <a:t>family; </a:t>
            </a:r>
            <a:r>
              <a:rPr lang="en-US" dirty="0">
                <a:effectLst/>
              </a:rPr>
              <a:t>or,</a:t>
            </a:r>
            <a:br>
              <a:rPr lang="en-US" dirty="0">
                <a:effectLst/>
              </a:rPr>
            </a:br>
            <a:r>
              <a:rPr lang="en-US" sz="2000" dirty="0">
                <a:effectLst/>
              </a:rPr>
              <a:t>VI.F.4.a).(2)</a:t>
            </a:r>
            <a:endParaRPr lang="en-US" sz="2000" dirty="0" smtClean="0">
              <a:effectLst/>
            </a:endParaRPr>
          </a:p>
          <a:p>
            <a:pPr lvl="1"/>
            <a:r>
              <a:rPr lang="en-US" dirty="0">
                <a:effectLst/>
              </a:rPr>
              <a:t>t</a:t>
            </a:r>
            <a:r>
              <a:rPr lang="en-US" dirty="0" smtClean="0">
                <a:effectLst/>
              </a:rPr>
              <a:t>o </a:t>
            </a:r>
            <a:r>
              <a:rPr lang="en-US" dirty="0">
                <a:effectLst/>
              </a:rPr>
              <a:t>attend unique educational events. </a:t>
            </a:r>
            <a:br>
              <a:rPr lang="en-US" dirty="0">
                <a:effectLst/>
              </a:rPr>
            </a:br>
            <a:r>
              <a:rPr lang="en-US" sz="2000" dirty="0">
                <a:effectLst/>
              </a:rPr>
              <a:t>VI.F.4.a).(</a:t>
            </a:r>
            <a:r>
              <a:rPr lang="en-US" sz="2000" dirty="0" smtClean="0">
                <a:effectLst/>
              </a:rPr>
              <a:t>3)</a:t>
            </a:r>
          </a:p>
          <a:p>
            <a:r>
              <a:rPr lang="en-US" dirty="0">
                <a:effectLst/>
              </a:rPr>
              <a:t>These additional hours of care </a:t>
            </a:r>
            <a:r>
              <a:rPr lang="en-US" dirty="0" smtClean="0">
                <a:effectLst/>
              </a:rPr>
              <a:t>or </a:t>
            </a:r>
            <a:r>
              <a:rPr lang="en-US" dirty="0">
                <a:effectLst/>
              </a:rPr>
              <a:t>education will be counted toward </a:t>
            </a:r>
            <a:r>
              <a:rPr lang="en-US" dirty="0" smtClean="0">
                <a:effectLst/>
              </a:rPr>
              <a:t>the 80-hour </a:t>
            </a:r>
            <a:r>
              <a:rPr lang="en-US" dirty="0">
                <a:effectLst/>
              </a:rPr>
              <a:t>weekly limit.</a:t>
            </a:r>
            <a:br>
              <a:rPr lang="en-US" dirty="0">
                <a:effectLst/>
              </a:rPr>
            </a:br>
            <a:r>
              <a:rPr lang="en-US" sz="2000" dirty="0">
                <a:effectLst/>
              </a:rPr>
              <a:t>VI.F.4.b)</a:t>
            </a:r>
            <a:endParaRPr lang="en-US" sz="2000" dirty="0" smtClean="0">
              <a:effectLst/>
            </a:endParaRPr>
          </a:p>
          <a:p>
            <a:endParaRPr lang="en-US" dirty="0"/>
          </a:p>
        </p:txBody>
      </p:sp>
    </p:spTree>
    <p:extLst>
      <p:ext uri="{BB962C8B-B14F-4D97-AF65-F5344CB8AC3E}">
        <p14:creationId xmlns:p14="http://schemas.microsoft.com/office/powerpoint/2010/main" val="40742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a:t>
            </a:r>
            <a:endParaRPr lang="en-US" dirty="0"/>
          </a:p>
        </p:txBody>
      </p:sp>
      <p:sp>
        <p:nvSpPr>
          <p:cNvPr id="3" name="Content Placeholder 2"/>
          <p:cNvSpPr>
            <a:spLocks noGrp="1"/>
          </p:cNvSpPr>
          <p:nvPr>
            <p:ph idx="1"/>
          </p:nvPr>
        </p:nvSpPr>
        <p:spPr/>
        <p:txBody>
          <a:bodyPr>
            <a:normAutofit lnSpcReduction="10000"/>
          </a:bodyPr>
          <a:lstStyle/>
          <a:p>
            <a:r>
              <a:rPr lang="en-US" dirty="0" smtClean="0"/>
              <a:t>In-House Call</a:t>
            </a:r>
          </a:p>
          <a:p>
            <a:pPr lvl="1"/>
            <a:r>
              <a:rPr lang="en-US" dirty="0" smtClean="0"/>
              <a:t>Residents must be scheduled for in-house call no more frequently than every third night (when averaged over a four-week period). </a:t>
            </a:r>
            <a:br>
              <a:rPr lang="en-US" dirty="0" smtClean="0"/>
            </a:br>
            <a:r>
              <a:rPr lang="en-US" sz="2000" dirty="0" smtClean="0"/>
              <a:t>CPR VI.F.7.</a:t>
            </a:r>
          </a:p>
          <a:p>
            <a:r>
              <a:rPr lang="en-US" dirty="0" smtClean="0"/>
              <a:t>At-Home Call / Pager Call</a:t>
            </a:r>
          </a:p>
          <a:p>
            <a:pPr lvl="1"/>
            <a:r>
              <a:rPr lang="en-US" dirty="0" smtClean="0"/>
              <a:t>Time spent on patient care activities by residents on at-home call must count toward the 80-hour maximum weekly limit. The frequency of at-home call is not subject to the every-third-night limitation, but must satisfy the requirement for one day in seven free of clinical work and education, when averaged over four weeks. </a:t>
            </a:r>
          </a:p>
        </p:txBody>
      </p:sp>
    </p:spTree>
    <p:extLst>
      <p:ext uri="{BB962C8B-B14F-4D97-AF65-F5344CB8AC3E}">
        <p14:creationId xmlns:p14="http://schemas.microsoft.com/office/powerpoint/2010/main" val="41940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a:t>
            </a:r>
            <a:endParaRPr lang="en-US" dirty="0"/>
          </a:p>
        </p:txBody>
      </p:sp>
      <p:sp>
        <p:nvSpPr>
          <p:cNvPr id="3" name="Content Placeholder 2"/>
          <p:cNvSpPr>
            <a:spLocks noGrp="1"/>
          </p:cNvSpPr>
          <p:nvPr>
            <p:ph idx="1"/>
          </p:nvPr>
        </p:nvSpPr>
        <p:spPr/>
        <p:txBody>
          <a:bodyPr>
            <a:normAutofit/>
          </a:bodyPr>
          <a:lstStyle/>
          <a:p>
            <a:r>
              <a:rPr lang="en-US" dirty="0" smtClean="0"/>
              <a:t>At-Home</a:t>
            </a:r>
            <a:r>
              <a:rPr lang="en-US" baseline="0" dirty="0" smtClean="0"/>
              <a:t> Call / Pager Call (Continued)</a:t>
            </a:r>
          </a:p>
          <a:p>
            <a:pPr lvl="1"/>
            <a:r>
              <a:rPr lang="en-US" dirty="0" smtClean="0"/>
              <a:t>Residents are permitted to return to the hospital while on at-home call to provide direct care for new or established patients.</a:t>
            </a:r>
            <a:r>
              <a:rPr lang="en-US" baseline="0" dirty="0" smtClean="0"/>
              <a:t> </a:t>
            </a:r>
            <a:r>
              <a:rPr lang="en-US" dirty="0" smtClean="0"/>
              <a:t>These hours of inpatient patient care must be included in the 80-hour maximum weekly limit</a:t>
            </a:r>
            <a:r>
              <a:rPr lang="en-US" dirty="0"/>
              <a:t>. </a:t>
            </a:r>
            <a:br>
              <a:rPr lang="en-US" dirty="0"/>
            </a:br>
            <a:r>
              <a:rPr lang="en-US" dirty="0"/>
              <a:t>VI.F.8.b</a:t>
            </a:r>
            <a:r>
              <a:rPr lang="en-US" dirty="0" smtClean="0"/>
              <a:t>)</a:t>
            </a:r>
          </a:p>
          <a:p>
            <a:pPr lvl="1"/>
            <a:r>
              <a:rPr lang="en-US" dirty="0" smtClean="0"/>
              <a:t>PGY-1 </a:t>
            </a:r>
            <a:r>
              <a:rPr lang="en-US" dirty="0"/>
              <a:t>residents are not </a:t>
            </a:r>
            <a:r>
              <a:rPr lang="en-US" dirty="0" smtClean="0"/>
              <a:t>initially </a:t>
            </a:r>
            <a:r>
              <a:rPr lang="en-US" dirty="0"/>
              <a:t>allowed to take at-home </a:t>
            </a:r>
            <a:r>
              <a:rPr lang="en-US" dirty="0" smtClean="0"/>
              <a:t>call because </a:t>
            </a:r>
            <a:r>
              <a:rPr lang="en-US" dirty="0"/>
              <a:t>appropriate </a:t>
            </a:r>
            <a:r>
              <a:rPr lang="en-US" dirty="0" smtClean="0"/>
              <a:t> supervision </a:t>
            </a:r>
            <a:r>
              <a:rPr lang="en-US" dirty="0"/>
              <a:t>(either direct supervision or indirect supervision with direct supervision </a:t>
            </a:r>
            <a:r>
              <a:rPr lang="en-US" dirty="0" smtClean="0"/>
              <a:t>immediately </a:t>
            </a:r>
            <a:r>
              <a:rPr lang="en-US" dirty="0"/>
              <a:t>available) is not possible when a resident is on </a:t>
            </a:r>
            <a:r>
              <a:rPr lang="en-US" dirty="0" smtClean="0"/>
              <a:t>at-home </a:t>
            </a:r>
            <a:r>
              <a:rPr lang="en-US" dirty="0"/>
              <a:t>call</a:t>
            </a:r>
            <a:r>
              <a:rPr lang="en-US" dirty="0" smtClean="0"/>
              <a:t>.</a:t>
            </a:r>
            <a:br>
              <a:rPr lang="en-US" dirty="0" smtClean="0"/>
            </a:br>
            <a:r>
              <a:rPr lang="en-US" dirty="0" smtClean="0"/>
              <a:t>CPR FAQ P. 26</a:t>
            </a:r>
            <a:endParaRPr lang="en-US" dirty="0"/>
          </a:p>
        </p:txBody>
      </p:sp>
    </p:spTree>
    <p:extLst>
      <p:ext uri="{BB962C8B-B14F-4D97-AF65-F5344CB8AC3E}">
        <p14:creationId xmlns:p14="http://schemas.microsoft.com/office/powerpoint/2010/main" val="4843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Break (Mandatory Free Time)</a:t>
            </a:r>
            <a:endParaRPr lang="en-US" dirty="0"/>
          </a:p>
        </p:txBody>
      </p:sp>
      <p:sp>
        <p:nvSpPr>
          <p:cNvPr id="3" name="Content Placeholder 2"/>
          <p:cNvSpPr>
            <a:spLocks noGrp="1"/>
          </p:cNvSpPr>
          <p:nvPr>
            <p:ph idx="1"/>
          </p:nvPr>
        </p:nvSpPr>
        <p:spPr/>
        <p:txBody>
          <a:bodyPr>
            <a:normAutofit/>
          </a:bodyPr>
          <a:lstStyle/>
          <a:p>
            <a:r>
              <a:rPr lang="en-US" dirty="0">
                <a:effectLst/>
              </a:rPr>
              <a:t>Residents should have eight hours off between scheduled clinical </a:t>
            </a:r>
            <a:r>
              <a:rPr lang="en-US" dirty="0" smtClean="0">
                <a:effectLst/>
              </a:rPr>
              <a:t>work </a:t>
            </a:r>
            <a:r>
              <a:rPr lang="en-US" dirty="0">
                <a:effectLst/>
              </a:rPr>
              <a:t>and education </a:t>
            </a:r>
            <a:r>
              <a:rPr lang="en-US" dirty="0" smtClean="0">
                <a:effectLst/>
              </a:rPr>
              <a:t>periods</a:t>
            </a:r>
            <a:br>
              <a:rPr lang="en-US" dirty="0" smtClean="0">
                <a:effectLst/>
              </a:rPr>
            </a:br>
            <a:r>
              <a:rPr lang="en-US" sz="2000" dirty="0" smtClean="0">
                <a:effectLst/>
              </a:rPr>
              <a:t>CPR </a:t>
            </a:r>
            <a:r>
              <a:rPr lang="en-US" sz="2000" dirty="0">
                <a:effectLst/>
              </a:rPr>
              <a:t>VI.F.2.b</a:t>
            </a:r>
            <a:r>
              <a:rPr lang="en-US" sz="2000" dirty="0" smtClean="0">
                <a:effectLst/>
              </a:rPr>
              <a:t>)</a:t>
            </a:r>
          </a:p>
          <a:p>
            <a:r>
              <a:rPr lang="en-US" dirty="0" smtClean="0">
                <a:effectLst/>
              </a:rPr>
              <a:t>Residents must </a:t>
            </a:r>
            <a:r>
              <a:rPr lang="en-US" dirty="0">
                <a:effectLst/>
              </a:rPr>
              <a:t>have at least 14 hours free of </a:t>
            </a:r>
            <a:r>
              <a:rPr lang="en-US" dirty="0" smtClean="0">
                <a:effectLst/>
              </a:rPr>
              <a:t>clinical </a:t>
            </a:r>
            <a:r>
              <a:rPr lang="en-US" dirty="0">
                <a:effectLst/>
              </a:rPr>
              <a:t>work and </a:t>
            </a:r>
            <a:r>
              <a:rPr lang="en-US" dirty="0" smtClean="0">
                <a:effectLst/>
              </a:rPr>
              <a:t>education after </a:t>
            </a:r>
            <a:r>
              <a:rPr lang="en-US" dirty="0">
                <a:effectLst/>
              </a:rPr>
              <a:t>24 hours of in-house call</a:t>
            </a:r>
            <a:br>
              <a:rPr lang="en-US" dirty="0">
                <a:effectLst/>
              </a:rPr>
            </a:br>
            <a:r>
              <a:rPr lang="en-US" sz="2000" dirty="0">
                <a:effectLst/>
              </a:rPr>
              <a:t>CPR VI.F.2.c</a:t>
            </a:r>
            <a:r>
              <a:rPr lang="en-US" sz="2000" dirty="0" smtClean="0">
                <a:effectLst/>
              </a:rPr>
              <a:t>)</a:t>
            </a:r>
            <a:endParaRPr lang="en-US" sz="2000" dirty="0">
              <a:effectLst/>
            </a:endParaRPr>
          </a:p>
        </p:txBody>
      </p:sp>
    </p:spTree>
    <p:extLst>
      <p:ext uri="{BB962C8B-B14F-4D97-AF65-F5344CB8AC3E}">
        <p14:creationId xmlns:p14="http://schemas.microsoft.com/office/powerpoint/2010/main" val="27993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ffectLst/>
              </a:rPr>
              <a:t>Short</a:t>
            </a:r>
            <a:r>
              <a:rPr lang="en-US" baseline="0" dirty="0" smtClean="0">
                <a:effectLst/>
              </a:rPr>
              <a:t> Break (Mandatory Free Time)</a:t>
            </a:r>
            <a:endParaRPr lang="en-US" dirty="0"/>
          </a:p>
        </p:txBody>
      </p:sp>
      <p:sp>
        <p:nvSpPr>
          <p:cNvPr id="3" name="Content Placeholder 2"/>
          <p:cNvSpPr>
            <a:spLocks noGrp="1"/>
          </p:cNvSpPr>
          <p:nvPr>
            <p:ph idx="1"/>
          </p:nvPr>
        </p:nvSpPr>
        <p:spPr/>
        <p:txBody>
          <a:bodyPr>
            <a:normAutofit/>
          </a:bodyPr>
          <a:lstStyle/>
          <a:p>
            <a:r>
              <a:rPr lang="en-US" dirty="0" smtClean="0">
                <a:effectLst/>
              </a:rPr>
              <a:t>Exceptions</a:t>
            </a:r>
          </a:p>
          <a:p>
            <a:pPr lvl="1"/>
            <a:r>
              <a:rPr lang="en-US" dirty="0">
                <a:effectLst/>
              </a:rPr>
              <a:t>At Home Call / Pager Call </a:t>
            </a:r>
            <a:r>
              <a:rPr lang="en-US" dirty="0" smtClean="0">
                <a:effectLst/>
              </a:rPr>
              <a:t>– </a:t>
            </a:r>
          </a:p>
          <a:p>
            <a:pPr lvl="2"/>
            <a:r>
              <a:rPr lang="en-US" dirty="0" smtClean="0">
                <a:effectLst/>
              </a:rPr>
              <a:t>When </a:t>
            </a:r>
            <a:r>
              <a:rPr lang="en-US" dirty="0">
                <a:effectLst/>
              </a:rPr>
              <a:t>residents/fellows assigned to at-home call return to the hospital to care for patients, a new time-off period is not initiated, and therefore the requirement for eight hours between </a:t>
            </a:r>
            <a:r>
              <a:rPr lang="en-US" dirty="0" smtClean="0">
                <a:effectLst/>
              </a:rPr>
              <a:t>shifts </a:t>
            </a:r>
            <a:r>
              <a:rPr lang="en-US" dirty="0">
                <a:effectLst/>
              </a:rPr>
              <a:t>does not apply. The frequency and duration of clinical work done from home and time returning to the hospital must not preclude rest or reasonable personal time for residents/fellows</a:t>
            </a:r>
            <a:r>
              <a:rPr lang="en-US" dirty="0" smtClean="0">
                <a:effectLst/>
              </a:rPr>
              <a:t>.</a:t>
            </a:r>
            <a:br>
              <a:rPr lang="en-US" dirty="0" smtClean="0">
                <a:effectLst/>
              </a:rPr>
            </a:br>
            <a:r>
              <a:rPr lang="en-US" dirty="0" smtClean="0">
                <a:effectLst/>
              </a:rPr>
              <a:t>CPR FAQ P. 27</a:t>
            </a:r>
          </a:p>
        </p:txBody>
      </p:sp>
    </p:spTree>
    <p:extLst>
      <p:ext uri="{BB962C8B-B14F-4D97-AF65-F5344CB8AC3E}">
        <p14:creationId xmlns:p14="http://schemas.microsoft.com/office/powerpoint/2010/main" val="419688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Break (Mandatory Free Time)</a:t>
            </a:r>
            <a:endParaRPr lang="en-US" dirty="0"/>
          </a:p>
        </p:txBody>
      </p:sp>
      <p:sp>
        <p:nvSpPr>
          <p:cNvPr id="3" name="Content Placeholder 2"/>
          <p:cNvSpPr>
            <a:spLocks noGrp="1"/>
          </p:cNvSpPr>
          <p:nvPr>
            <p:ph idx="1"/>
          </p:nvPr>
        </p:nvSpPr>
        <p:spPr/>
        <p:txBody>
          <a:bodyPr/>
          <a:lstStyle/>
          <a:p>
            <a:pPr lvl="0"/>
            <a:r>
              <a:rPr lang="en-US" dirty="0" smtClean="0">
                <a:effectLst/>
              </a:rPr>
              <a:t>Non-Working Periods</a:t>
            </a:r>
            <a:r>
              <a:rPr lang="en-US" baseline="0" dirty="0" smtClean="0">
                <a:effectLst/>
              </a:rPr>
              <a:t> – Break / Not Working</a:t>
            </a:r>
          </a:p>
          <a:p>
            <a:pPr lvl="1"/>
            <a:r>
              <a:rPr lang="en-US" dirty="0" smtClean="0">
                <a:effectLst/>
              </a:rPr>
              <a:t>This</a:t>
            </a:r>
            <a:r>
              <a:rPr lang="en-US" baseline="0" dirty="0" smtClean="0">
                <a:effectLst/>
              </a:rPr>
              <a:t> will prevent a short break violation when residents have a gap between a shift / work period and another activity such as a conference.</a:t>
            </a:r>
          </a:p>
          <a:p>
            <a:pPr lvl="1"/>
            <a:r>
              <a:rPr lang="en-US" dirty="0" smtClean="0">
                <a:effectLst/>
              </a:rPr>
              <a:t>Time recorded as such DOES count towards the 80 hour limit and 24+4 limit</a:t>
            </a:r>
          </a:p>
          <a:p>
            <a:pPr lvl="1"/>
            <a:r>
              <a:rPr lang="en-US" dirty="0" smtClean="0">
                <a:effectLst/>
              </a:rPr>
              <a:t>It prevents residents from having to record “working time” for time they were not actually working</a:t>
            </a:r>
          </a:p>
          <a:p>
            <a:endParaRPr lang="en-US" dirty="0"/>
          </a:p>
        </p:txBody>
      </p:sp>
    </p:spTree>
    <p:extLst>
      <p:ext uri="{BB962C8B-B14F-4D97-AF65-F5344CB8AC3E}">
        <p14:creationId xmlns:p14="http://schemas.microsoft.com/office/powerpoint/2010/main" val="1152706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Off (Mandatory Free Time)</a:t>
            </a:r>
            <a:endParaRPr lang="en-US" dirty="0"/>
          </a:p>
        </p:txBody>
      </p:sp>
      <p:sp>
        <p:nvSpPr>
          <p:cNvPr id="3" name="Content Placeholder 2"/>
          <p:cNvSpPr>
            <a:spLocks noGrp="1"/>
          </p:cNvSpPr>
          <p:nvPr>
            <p:ph idx="1"/>
          </p:nvPr>
        </p:nvSpPr>
        <p:spPr/>
        <p:txBody>
          <a:bodyPr>
            <a:noAutofit/>
          </a:bodyPr>
          <a:lstStyle/>
          <a:p>
            <a:r>
              <a:rPr lang="en-US" sz="2000" dirty="0" smtClean="0">
                <a:effectLst/>
              </a:rPr>
              <a:t>Residents must be scheduled for a minimum of one day in seven free of clinical work and required education (when averaged over four weeks). At-home call cannot be assigned on these free days.</a:t>
            </a:r>
            <a:br>
              <a:rPr lang="en-US" sz="2000" dirty="0" smtClean="0">
                <a:effectLst/>
              </a:rPr>
            </a:br>
            <a:r>
              <a:rPr lang="en-US" sz="2000" dirty="0" smtClean="0">
                <a:effectLst/>
              </a:rPr>
              <a:t>CPR VI.F.2.d)</a:t>
            </a:r>
          </a:p>
          <a:p>
            <a:r>
              <a:rPr lang="en-US" sz="2000" dirty="0" smtClean="0">
                <a:effectLst/>
              </a:rPr>
              <a:t>One Day </a:t>
            </a:r>
          </a:p>
          <a:p>
            <a:pPr lvl="1"/>
            <a:r>
              <a:rPr lang="en-US" sz="2000" dirty="0" smtClean="0">
                <a:effectLst/>
              </a:rPr>
              <a:t>The common clinical and educational work hour requirements specify a 24-hour day off.</a:t>
            </a:r>
          </a:p>
          <a:p>
            <a:pPr lvl="1"/>
            <a:r>
              <a:rPr lang="en-US" sz="2000" dirty="0" smtClean="0">
                <a:effectLst/>
              </a:rPr>
              <a:t>Many Review Committees have recommended that this day off should ideally be a calendar day (i.e., the resident/fellow wakes up in his or her home and has a whole day available). </a:t>
            </a:r>
          </a:p>
          <a:p>
            <a:pPr lvl="1"/>
            <a:r>
              <a:rPr lang="en-US" sz="2000" dirty="0" smtClean="0">
                <a:effectLst/>
              </a:rPr>
              <a:t>Review Committees have also noted that it is not permissible to have the day off regularly or frequently scheduled on a resident’s/fellow’s post-call day</a:t>
            </a:r>
            <a:br>
              <a:rPr lang="en-US" sz="2000" dirty="0" smtClean="0">
                <a:effectLst/>
              </a:rPr>
            </a:br>
            <a:r>
              <a:rPr lang="en-US" sz="2000" dirty="0" smtClean="0">
                <a:effectLst/>
              </a:rPr>
              <a:t>CPR FAQ P. 23</a:t>
            </a:r>
          </a:p>
          <a:p>
            <a:endParaRPr lang="en-US" sz="2000" dirty="0">
              <a:effectLst/>
            </a:endParaRPr>
          </a:p>
        </p:txBody>
      </p:sp>
    </p:spTree>
    <p:extLst>
      <p:ext uri="{BB962C8B-B14F-4D97-AF65-F5344CB8AC3E}">
        <p14:creationId xmlns:p14="http://schemas.microsoft.com/office/powerpoint/2010/main" val="10056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Off (Mandatory Free Time)</a:t>
            </a:r>
            <a:endParaRPr lang="en-US" dirty="0"/>
          </a:p>
        </p:txBody>
      </p:sp>
      <p:sp>
        <p:nvSpPr>
          <p:cNvPr id="3" name="Content Placeholder 2"/>
          <p:cNvSpPr>
            <a:spLocks noGrp="1"/>
          </p:cNvSpPr>
          <p:nvPr>
            <p:ph idx="1"/>
          </p:nvPr>
        </p:nvSpPr>
        <p:spPr/>
        <p:txBody>
          <a:bodyPr/>
          <a:lstStyle/>
          <a:p>
            <a:r>
              <a:rPr lang="en-US" dirty="0" smtClean="0">
                <a:effectLst/>
              </a:rPr>
              <a:t>Exceptions</a:t>
            </a:r>
          </a:p>
          <a:p>
            <a:pPr lvl="1"/>
            <a:r>
              <a:rPr lang="en-US" dirty="0" smtClean="0">
                <a:effectLst/>
              </a:rPr>
              <a:t>The hours spent moonlighting are counted toward the total hours worked for the week. No other clinical and educational work hour requirements apply</a:t>
            </a:r>
            <a:br>
              <a:rPr lang="en-US" dirty="0" smtClean="0">
                <a:effectLst/>
              </a:rPr>
            </a:br>
            <a:r>
              <a:rPr lang="en-US" dirty="0" smtClean="0">
                <a:effectLst/>
              </a:rPr>
              <a:t>CPR FAQ P. 25</a:t>
            </a:r>
          </a:p>
          <a:p>
            <a:pPr lvl="1"/>
            <a:r>
              <a:rPr lang="en-US" dirty="0" smtClean="0">
                <a:effectLst/>
              </a:rPr>
              <a:t>Moonlighting must not interfere with the ability of the resident to achieve the goals  and objectives of the educational program, and must not interfere with the resident’s fitness for work nor compromise patient safety.</a:t>
            </a:r>
            <a:br>
              <a:rPr lang="en-US" dirty="0" smtClean="0">
                <a:effectLst/>
              </a:rPr>
            </a:br>
            <a:r>
              <a:rPr lang="en-US" dirty="0" smtClean="0">
                <a:effectLst/>
              </a:rPr>
              <a:t>VI.F.5.a) </a:t>
            </a:r>
          </a:p>
        </p:txBody>
      </p:sp>
    </p:spTree>
    <p:extLst>
      <p:ext uri="{BB962C8B-B14F-4D97-AF65-F5344CB8AC3E}">
        <p14:creationId xmlns:p14="http://schemas.microsoft.com/office/powerpoint/2010/main" val="14553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Hour</a:t>
            </a:r>
            <a:r>
              <a:rPr lang="en-US" baseline="0" dirty="0" smtClean="0"/>
              <a:t>s</a:t>
            </a:r>
            <a:endParaRPr lang="en-US" dirty="0"/>
          </a:p>
        </p:txBody>
      </p:sp>
      <p:sp>
        <p:nvSpPr>
          <p:cNvPr id="3" name="Content Placeholder 2"/>
          <p:cNvSpPr>
            <a:spLocks noGrp="1"/>
          </p:cNvSpPr>
          <p:nvPr>
            <p:ph idx="1"/>
          </p:nvPr>
        </p:nvSpPr>
        <p:spPr/>
        <p:txBody>
          <a:bodyPr>
            <a:normAutofit/>
          </a:bodyPr>
          <a:lstStyle/>
          <a:p>
            <a:r>
              <a:rPr lang="en-US" dirty="0" smtClean="0">
                <a:effectLst/>
              </a:rPr>
              <a:t>ACGME Common Program Requirements</a:t>
            </a:r>
          </a:p>
          <a:p>
            <a:endParaRPr lang="en-US" sz="1800" dirty="0" smtClean="0">
              <a:effectLst/>
            </a:endParaRPr>
          </a:p>
          <a:p>
            <a:pPr marL="137160" indent="0">
              <a:buNone/>
            </a:pPr>
            <a:r>
              <a:rPr lang="en-US" sz="1800" dirty="0" smtClean="0">
                <a:effectLst/>
              </a:rPr>
              <a:t>				AND</a:t>
            </a:r>
          </a:p>
          <a:p>
            <a:endParaRPr lang="en-US" sz="1800" dirty="0" smtClean="0">
              <a:effectLst/>
            </a:endParaRPr>
          </a:p>
          <a:p>
            <a:r>
              <a:rPr lang="en-US" dirty="0" smtClean="0">
                <a:effectLst/>
              </a:rPr>
              <a:t>ACGME</a:t>
            </a:r>
            <a:r>
              <a:rPr lang="en-US" baseline="0" dirty="0" smtClean="0">
                <a:effectLst/>
              </a:rPr>
              <a:t> Common Program Requirements FAQ</a:t>
            </a:r>
          </a:p>
          <a:p>
            <a:endParaRPr lang="en-US" sz="1800" baseline="0" dirty="0" smtClean="0">
              <a:effectLst/>
            </a:endParaRPr>
          </a:p>
          <a:p>
            <a:pPr marL="137160" indent="0">
              <a:buNone/>
            </a:pPr>
            <a:r>
              <a:rPr lang="en-US" sz="1800" baseline="0" dirty="0" smtClean="0">
                <a:effectLst/>
              </a:rPr>
              <a:t>				AND</a:t>
            </a:r>
          </a:p>
          <a:p>
            <a:endParaRPr lang="en-US" sz="1800" dirty="0" smtClean="0">
              <a:effectLst/>
            </a:endParaRPr>
          </a:p>
          <a:p>
            <a:r>
              <a:rPr lang="en-US" dirty="0" smtClean="0">
                <a:effectLst/>
              </a:rPr>
              <a:t>ACGME Common Program Requirements</a:t>
            </a:r>
            <a:br>
              <a:rPr lang="en-US" dirty="0" smtClean="0">
                <a:effectLst/>
              </a:rPr>
            </a:br>
            <a:r>
              <a:rPr lang="en-US" dirty="0" smtClean="0">
                <a:effectLst/>
              </a:rPr>
              <a:t>Section VI with Background and Intent</a:t>
            </a:r>
          </a:p>
          <a:p>
            <a:endParaRPr lang="en-US" dirty="0">
              <a:effectLst/>
            </a:endParaRPr>
          </a:p>
        </p:txBody>
      </p:sp>
    </p:spTree>
    <p:extLst>
      <p:ext uri="{BB962C8B-B14F-4D97-AF65-F5344CB8AC3E}">
        <p14:creationId xmlns:p14="http://schemas.microsoft.com/office/powerpoint/2010/main" val="55324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Types in New Innovations</a:t>
            </a:r>
            <a:endParaRPr lang="en-US" dirty="0"/>
          </a:p>
        </p:txBody>
      </p:sp>
      <p:sp>
        <p:nvSpPr>
          <p:cNvPr id="3" name="Content Placeholder 2"/>
          <p:cNvSpPr>
            <a:spLocks noGrp="1"/>
          </p:cNvSpPr>
          <p:nvPr>
            <p:ph idx="1"/>
          </p:nvPr>
        </p:nvSpPr>
        <p:spPr/>
        <p:txBody>
          <a:bodyPr>
            <a:normAutofit/>
          </a:bodyPr>
          <a:lstStyle/>
          <a:p>
            <a:r>
              <a:rPr lang="en-US" b="1" dirty="0"/>
              <a:t>Shift</a:t>
            </a:r>
            <a:r>
              <a:rPr lang="en-US" dirty="0"/>
              <a:t> – Regular working hours that do not fit any of the other work hour types</a:t>
            </a:r>
            <a:r>
              <a:rPr lang="en-US" dirty="0" smtClean="0"/>
              <a:t>.</a:t>
            </a:r>
            <a:endParaRPr lang="en-US" dirty="0"/>
          </a:p>
          <a:p>
            <a:r>
              <a:rPr lang="en-US" b="1" dirty="0"/>
              <a:t>Clinic</a:t>
            </a:r>
            <a:r>
              <a:rPr lang="en-US" dirty="0"/>
              <a:t> – to be used when working in a clinic</a:t>
            </a:r>
            <a:r>
              <a:rPr lang="en-US" dirty="0" smtClean="0"/>
              <a:t>.</a:t>
            </a:r>
            <a:endParaRPr lang="en-US" dirty="0"/>
          </a:p>
          <a:p>
            <a:r>
              <a:rPr lang="en-US" b="1" dirty="0"/>
              <a:t>Continuity Clinic </a:t>
            </a:r>
            <a:r>
              <a:rPr lang="en-US" dirty="0"/>
              <a:t>– to be used when working at a continuity clinic</a:t>
            </a:r>
            <a:r>
              <a:rPr lang="en-US" dirty="0" smtClean="0"/>
              <a:t>.</a:t>
            </a:r>
            <a:endParaRPr lang="en-US" dirty="0"/>
          </a:p>
          <a:p>
            <a:r>
              <a:rPr lang="en-US" b="1" dirty="0"/>
              <a:t>Call</a:t>
            </a:r>
            <a:r>
              <a:rPr lang="en-US" dirty="0"/>
              <a:t> – to be used when doing overnight call</a:t>
            </a:r>
            <a:r>
              <a:rPr lang="en-US" dirty="0" smtClean="0"/>
              <a:t>.</a:t>
            </a:r>
            <a:endParaRPr lang="en-US" dirty="0"/>
          </a:p>
          <a:p>
            <a:r>
              <a:rPr lang="en-US" b="1" dirty="0"/>
              <a:t>Post Call </a:t>
            </a:r>
            <a:r>
              <a:rPr lang="en-US" dirty="0"/>
              <a:t>– to be used after a 24 hour overnight call to complete paperwork and patient transition activities</a:t>
            </a:r>
            <a:r>
              <a:rPr lang="en-US" dirty="0" smtClean="0"/>
              <a:t>.</a:t>
            </a:r>
            <a:endParaRPr lang="en-US" dirty="0"/>
          </a:p>
        </p:txBody>
      </p:sp>
    </p:spTree>
    <p:extLst>
      <p:ext uri="{BB962C8B-B14F-4D97-AF65-F5344CB8AC3E}">
        <p14:creationId xmlns:p14="http://schemas.microsoft.com/office/powerpoint/2010/main" val="224267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Types in New Innovations</a:t>
            </a:r>
            <a:endParaRPr lang="en-US" dirty="0"/>
          </a:p>
        </p:txBody>
      </p:sp>
      <p:sp>
        <p:nvSpPr>
          <p:cNvPr id="3" name="Content Placeholder 2"/>
          <p:cNvSpPr>
            <a:spLocks noGrp="1"/>
          </p:cNvSpPr>
          <p:nvPr>
            <p:ph idx="1"/>
          </p:nvPr>
        </p:nvSpPr>
        <p:spPr/>
        <p:txBody>
          <a:bodyPr>
            <a:normAutofit/>
          </a:bodyPr>
          <a:lstStyle/>
          <a:p>
            <a:r>
              <a:rPr lang="en-US" b="1" dirty="0" smtClean="0"/>
              <a:t>Conference</a:t>
            </a:r>
            <a:r>
              <a:rPr lang="en-US" dirty="0" smtClean="0"/>
              <a:t> – to be used when attending conferences, journal club, didactics, and other educational events</a:t>
            </a:r>
          </a:p>
          <a:p>
            <a:r>
              <a:rPr lang="en-US" b="1" dirty="0" smtClean="0"/>
              <a:t>Moonlighting</a:t>
            </a:r>
            <a:r>
              <a:rPr lang="en-US" dirty="0" smtClean="0"/>
              <a:t> – to be used when moonlighting, either internal or external. </a:t>
            </a:r>
          </a:p>
          <a:p>
            <a:r>
              <a:rPr lang="en-US" b="1" dirty="0" smtClean="0"/>
              <a:t>Night</a:t>
            </a:r>
            <a:r>
              <a:rPr lang="en-US" dirty="0" smtClean="0"/>
              <a:t> </a:t>
            </a:r>
            <a:r>
              <a:rPr lang="en-US" b="1" dirty="0" smtClean="0"/>
              <a:t>Float</a:t>
            </a:r>
            <a:r>
              <a:rPr lang="en-US" dirty="0" smtClean="0"/>
              <a:t> – To be used when working any night float rotation or shift</a:t>
            </a:r>
          </a:p>
          <a:p>
            <a:r>
              <a:rPr lang="en-US" b="1" dirty="0" smtClean="0"/>
              <a:t>Vacation/Leave </a:t>
            </a:r>
            <a:r>
              <a:rPr lang="en-US" dirty="0" smtClean="0"/>
              <a:t>– Vacation, sick leave, educational leave.  </a:t>
            </a:r>
          </a:p>
        </p:txBody>
      </p:sp>
    </p:spTree>
    <p:extLst>
      <p:ext uri="{BB962C8B-B14F-4D97-AF65-F5344CB8AC3E}">
        <p14:creationId xmlns:p14="http://schemas.microsoft.com/office/powerpoint/2010/main" val="357525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Types in New Innovations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At Home Call-Not Called In</a:t>
            </a:r>
            <a:r>
              <a:rPr lang="en-US" dirty="0" smtClean="0"/>
              <a:t> – to be used when at home during home call.  Any hours logged on this work type do NOT count towards the 80 hour week.</a:t>
            </a:r>
          </a:p>
          <a:p>
            <a:r>
              <a:rPr lang="en-US" b="1" dirty="0" smtClean="0"/>
              <a:t>At Home Call-Called In </a:t>
            </a:r>
            <a:r>
              <a:rPr lang="en-US" dirty="0" smtClean="0"/>
              <a:t>– to be use when called in to work during at home call.  Any hours logged on this work type DO count towards the 80 hour week.</a:t>
            </a:r>
          </a:p>
          <a:p>
            <a:r>
              <a:rPr lang="en-US" b="1" dirty="0" smtClean="0"/>
              <a:t>Break / Not Working </a:t>
            </a:r>
            <a:r>
              <a:rPr lang="en-US" dirty="0" smtClean="0"/>
              <a:t>– to be used for short breaks throughout the day.  This should be used to fill in any gaps in working time to prevent a “Short Break” violation.  Any time recorded with this work type counts towards the 24 maximum shift length and 80 hour work week limits.</a:t>
            </a:r>
          </a:p>
        </p:txBody>
      </p:sp>
    </p:spTree>
    <p:extLst>
      <p:ext uri="{BB962C8B-B14F-4D97-AF65-F5344CB8AC3E}">
        <p14:creationId xmlns:p14="http://schemas.microsoft.com/office/powerpoint/2010/main" val="2412103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a:t>
            </a:r>
            <a:r>
              <a:rPr lang="en-US" baseline="0" dirty="0" smtClean="0"/>
              <a:t> with Violations</a:t>
            </a:r>
            <a:endParaRPr lang="en-US" dirty="0"/>
          </a:p>
        </p:txBody>
      </p:sp>
      <p:sp>
        <p:nvSpPr>
          <p:cNvPr id="3" name="Content Placeholder 2"/>
          <p:cNvSpPr>
            <a:spLocks noGrp="1"/>
          </p:cNvSpPr>
          <p:nvPr>
            <p:ph idx="1"/>
          </p:nvPr>
        </p:nvSpPr>
        <p:spPr/>
        <p:txBody>
          <a:bodyPr/>
          <a:lstStyle/>
          <a:p>
            <a:r>
              <a:rPr lang="en-US" dirty="0" smtClean="0"/>
              <a:t>The goal is accuracy, not removing violations</a:t>
            </a:r>
          </a:p>
          <a:p>
            <a:pPr lvl="1"/>
            <a:r>
              <a:rPr lang="en-US" dirty="0" smtClean="0"/>
              <a:t>If a violation truly did occur, it should stay</a:t>
            </a:r>
          </a:p>
          <a:p>
            <a:r>
              <a:rPr lang="en-US" dirty="0" smtClean="0"/>
              <a:t>MANY violations are data entry problems</a:t>
            </a:r>
          </a:p>
          <a:p>
            <a:pPr lvl="1"/>
            <a:r>
              <a:rPr lang="en-US" dirty="0" smtClean="0"/>
              <a:t>3</a:t>
            </a:r>
            <a:r>
              <a:rPr lang="en-US" baseline="30000" dirty="0" smtClean="0"/>
              <a:t>rd</a:t>
            </a:r>
            <a:r>
              <a:rPr lang="en-US" dirty="0" smtClean="0"/>
              <a:t> year resident suddenly started recording ALL free time (nights/weekends) with Break / Not Working</a:t>
            </a:r>
          </a:p>
          <a:p>
            <a:pPr lvl="1"/>
            <a:r>
              <a:rPr lang="en-US" dirty="0" smtClean="0"/>
              <a:t>FIX THE PROBLEM!!!!  Don’t explain why it is not a violation</a:t>
            </a:r>
          </a:p>
          <a:p>
            <a:pPr marL="137160" indent="0">
              <a:buNone/>
            </a:pPr>
            <a:endParaRPr lang="en-US" dirty="0" smtClean="0"/>
          </a:p>
        </p:txBody>
      </p:sp>
    </p:spTree>
    <p:extLst>
      <p:ext uri="{BB962C8B-B14F-4D97-AF65-F5344CB8AC3E}">
        <p14:creationId xmlns:p14="http://schemas.microsoft.com/office/powerpoint/2010/main" val="29969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Hours / Violations</a:t>
            </a:r>
            <a:endParaRPr lang="en-US" dirty="0"/>
          </a:p>
        </p:txBody>
      </p:sp>
      <p:sp>
        <p:nvSpPr>
          <p:cNvPr id="3" name="Content Placeholder 2"/>
          <p:cNvSpPr>
            <a:spLocks noGrp="1"/>
          </p:cNvSpPr>
          <p:nvPr>
            <p:ph idx="1"/>
          </p:nvPr>
        </p:nvSpPr>
        <p:spPr/>
        <p:txBody>
          <a:bodyPr/>
          <a:lstStyle/>
          <a:p>
            <a:r>
              <a:rPr lang="en-US" dirty="0" smtClean="0"/>
              <a:t>Use the Chart View</a:t>
            </a:r>
          </a:p>
          <a:p>
            <a:pPr lvl="1"/>
            <a:r>
              <a:rPr lang="en-US" dirty="0" smtClean="0"/>
              <a:t>Duty Hours -&gt; View Hours - Chart View</a:t>
            </a:r>
          </a:p>
          <a:p>
            <a:pPr lvl="1"/>
            <a:r>
              <a:rPr lang="en-US" dirty="0" smtClean="0"/>
              <a:t>Change the dates to the rotation start/end</a:t>
            </a:r>
          </a:p>
          <a:p>
            <a:r>
              <a:rPr lang="en-US" dirty="0" smtClean="0"/>
              <a:t>PRG 1</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9" y="3657600"/>
            <a:ext cx="78486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5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Hours / Violations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096300"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632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Hours / Violations</a:t>
            </a:r>
          </a:p>
        </p:txBody>
      </p:sp>
      <p:sp>
        <p:nvSpPr>
          <p:cNvPr id="3" name="Content Placeholder 2"/>
          <p:cNvSpPr>
            <a:spLocks noGrp="1"/>
          </p:cNvSpPr>
          <p:nvPr>
            <p:ph idx="1"/>
          </p:nvPr>
        </p:nvSpPr>
        <p:spPr/>
        <p:txBody>
          <a:bodyPr/>
          <a:lstStyle/>
          <a:p>
            <a:r>
              <a:rPr lang="en-US" dirty="0" smtClean="0"/>
              <a:t>PRG 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38" y="2590800"/>
            <a:ext cx="76771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190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Hours / Violations</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5137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574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Hours / Violations</a:t>
            </a:r>
            <a:endParaRPr lang="en-US" dirty="0"/>
          </a:p>
        </p:txBody>
      </p:sp>
      <p:sp>
        <p:nvSpPr>
          <p:cNvPr id="3" name="Content Placeholder 2"/>
          <p:cNvSpPr>
            <a:spLocks noGrp="1"/>
          </p:cNvSpPr>
          <p:nvPr>
            <p:ph idx="1"/>
          </p:nvPr>
        </p:nvSpPr>
        <p:spPr/>
        <p:txBody>
          <a:bodyPr/>
          <a:lstStyle/>
          <a:p>
            <a:r>
              <a:rPr lang="en-US" dirty="0" smtClean="0"/>
              <a:t>PRG 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7932656"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930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Hours / Violations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0943"/>
            <a:ext cx="8229600" cy="46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119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Rules</a:t>
            </a:r>
            <a:endParaRPr lang="en-US" dirty="0"/>
          </a:p>
        </p:txBody>
      </p:sp>
      <p:sp>
        <p:nvSpPr>
          <p:cNvPr id="3" name="Content Placeholder 2"/>
          <p:cNvSpPr>
            <a:spLocks noGrp="1"/>
          </p:cNvSpPr>
          <p:nvPr>
            <p:ph idx="1"/>
          </p:nvPr>
        </p:nvSpPr>
        <p:spPr/>
        <p:txBody>
          <a:bodyPr/>
          <a:lstStyle/>
          <a:p>
            <a:pPr lvl="0"/>
            <a:r>
              <a:rPr lang="en-US" dirty="0" smtClean="0"/>
              <a:t>80 Hour Week</a:t>
            </a:r>
          </a:p>
          <a:p>
            <a:pPr lvl="0"/>
            <a:r>
              <a:rPr lang="en-US" dirty="0" smtClean="0"/>
              <a:t>24 + 4 (Maximum Work Period Length)</a:t>
            </a:r>
          </a:p>
          <a:p>
            <a:pPr lvl="0"/>
            <a:r>
              <a:rPr lang="en-US" dirty="0" smtClean="0"/>
              <a:t>Call</a:t>
            </a:r>
          </a:p>
          <a:p>
            <a:pPr lvl="0"/>
            <a:r>
              <a:rPr lang="en-US" dirty="0" smtClean="0"/>
              <a:t>Short Break (Mandatory Free Time)</a:t>
            </a:r>
          </a:p>
          <a:p>
            <a:r>
              <a:rPr lang="en-US" dirty="0" smtClean="0"/>
              <a:t>Day Off (</a:t>
            </a:r>
            <a:r>
              <a:rPr lang="en-US" dirty="0"/>
              <a:t>Mandatory Free Time)</a:t>
            </a:r>
          </a:p>
          <a:p>
            <a:pPr lvl="0"/>
            <a:endParaRPr lang="en-US" dirty="0"/>
          </a:p>
        </p:txBody>
      </p:sp>
    </p:spTree>
    <p:extLst>
      <p:ext uri="{BB962C8B-B14F-4D97-AF65-F5344CB8AC3E}">
        <p14:creationId xmlns:p14="http://schemas.microsoft.com/office/powerpoint/2010/main" val="361053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 Hour Week</a:t>
            </a:r>
            <a:endParaRPr lang="en-US" dirty="0"/>
          </a:p>
        </p:txBody>
      </p:sp>
      <p:sp>
        <p:nvSpPr>
          <p:cNvPr id="3" name="Content Placeholder 2"/>
          <p:cNvSpPr>
            <a:spLocks noGrp="1"/>
          </p:cNvSpPr>
          <p:nvPr>
            <p:ph idx="1"/>
          </p:nvPr>
        </p:nvSpPr>
        <p:spPr/>
        <p:txBody>
          <a:bodyPr>
            <a:normAutofit/>
          </a:bodyPr>
          <a:lstStyle/>
          <a:p>
            <a:r>
              <a:rPr lang="en-US" dirty="0"/>
              <a:t>Clinical and educational work hours must be limited to no more than 80 hours per week, averaged over a four-week period, inclusive of all in-house clinical and educational activities, clinical work done from home, and all moonlighting. </a:t>
            </a:r>
            <a:r>
              <a:rPr lang="en-US" dirty="0" smtClean="0"/>
              <a:t>  </a:t>
            </a:r>
            <a:br>
              <a:rPr lang="en-US" dirty="0" smtClean="0"/>
            </a:br>
            <a:r>
              <a:rPr lang="en-US" sz="2000" dirty="0" smtClean="0"/>
              <a:t>CPR </a:t>
            </a:r>
            <a:r>
              <a:rPr lang="en-US" sz="2000" dirty="0"/>
              <a:t>VI.F.1</a:t>
            </a:r>
            <a:r>
              <a:rPr lang="en-US" sz="2000" dirty="0" smtClean="0"/>
              <a:t>.</a:t>
            </a:r>
            <a:endParaRPr lang="en-US" sz="2000" dirty="0"/>
          </a:p>
          <a:p>
            <a:endParaRPr lang="en-US" dirty="0" smtClean="0"/>
          </a:p>
        </p:txBody>
      </p:sp>
    </p:spTree>
    <p:extLst>
      <p:ext uri="{BB962C8B-B14F-4D97-AF65-F5344CB8AC3E}">
        <p14:creationId xmlns:p14="http://schemas.microsoft.com/office/powerpoint/2010/main" val="2552310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a:t>
            </a:r>
            <a:r>
              <a:rPr lang="en-US" baseline="0" dirty="0" smtClean="0"/>
              <a:t> Hour Week</a:t>
            </a:r>
            <a:endParaRPr lang="en-US" dirty="0"/>
          </a:p>
        </p:txBody>
      </p:sp>
      <p:sp>
        <p:nvSpPr>
          <p:cNvPr id="3" name="Content Placeholder 2"/>
          <p:cNvSpPr>
            <a:spLocks noGrp="1"/>
          </p:cNvSpPr>
          <p:nvPr>
            <p:ph idx="1"/>
          </p:nvPr>
        </p:nvSpPr>
        <p:spPr/>
        <p:txBody>
          <a:bodyPr>
            <a:normAutofit lnSpcReduction="10000"/>
          </a:bodyPr>
          <a:lstStyle/>
          <a:p>
            <a:r>
              <a:rPr lang="en-US" dirty="0" smtClean="0"/>
              <a:t>Averaging must occur by rotation. This is done over one of the following: </a:t>
            </a:r>
          </a:p>
          <a:p>
            <a:pPr lvl="1"/>
            <a:r>
              <a:rPr lang="en-US" dirty="0" smtClean="0"/>
              <a:t>a four-week period; </a:t>
            </a:r>
          </a:p>
          <a:p>
            <a:pPr lvl="1"/>
            <a:r>
              <a:rPr lang="en-US" dirty="0" smtClean="0"/>
              <a:t>a one-month period (28-31 days);</a:t>
            </a:r>
          </a:p>
          <a:p>
            <a:pPr lvl="1"/>
            <a:r>
              <a:rPr lang="en-US" dirty="0" smtClean="0"/>
              <a:t> or the period of the rotation if it is shorter than four weeks. </a:t>
            </a:r>
          </a:p>
          <a:p>
            <a:r>
              <a:rPr lang="en-US" dirty="0" smtClean="0"/>
              <a:t>When rotations are shorter than four weeks in length, averaging must be made over these shorter assignments. This avoids heavy and light assignments being combined to achieve compliance. </a:t>
            </a:r>
            <a:br>
              <a:rPr lang="en-US" dirty="0" smtClean="0"/>
            </a:br>
            <a:r>
              <a:rPr lang="en-US" sz="2000" dirty="0" smtClean="0"/>
              <a:t>CPR FAQ</a:t>
            </a:r>
            <a:r>
              <a:rPr lang="en-US" sz="2000" baseline="0" dirty="0" smtClean="0"/>
              <a:t> P. 27</a:t>
            </a:r>
          </a:p>
        </p:txBody>
      </p:sp>
    </p:spTree>
    <p:extLst>
      <p:ext uri="{BB962C8B-B14F-4D97-AF65-F5344CB8AC3E}">
        <p14:creationId xmlns:p14="http://schemas.microsoft.com/office/powerpoint/2010/main" val="10620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 Hour Week</a:t>
            </a:r>
            <a:endParaRPr lang="en-US" dirty="0"/>
          </a:p>
        </p:txBody>
      </p:sp>
      <p:sp>
        <p:nvSpPr>
          <p:cNvPr id="3" name="Content Placeholder 2"/>
          <p:cNvSpPr>
            <a:spLocks noGrp="1"/>
          </p:cNvSpPr>
          <p:nvPr>
            <p:ph idx="1"/>
          </p:nvPr>
        </p:nvSpPr>
        <p:spPr/>
        <p:txBody>
          <a:bodyPr>
            <a:normAutofit/>
          </a:bodyPr>
          <a:lstStyle/>
          <a:p>
            <a:r>
              <a:rPr lang="en-US" dirty="0"/>
              <a:t>Where violations of the </a:t>
            </a:r>
            <a:r>
              <a:rPr lang="en-US" dirty="0" smtClean="0"/>
              <a:t>80-hour </a:t>
            </a:r>
            <a:r>
              <a:rPr lang="en-US" dirty="0"/>
              <a:t>requirement </a:t>
            </a:r>
            <a:r>
              <a:rPr lang="en-US" dirty="0" smtClean="0"/>
              <a:t>are identified</a:t>
            </a:r>
            <a:r>
              <a:rPr lang="en-US" dirty="0"/>
              <a:t>, </a:t>
            </a:r>
            <a:r>
              <a:rPr lang="en-US" dirty="0" smtClean="0"/>
              <a:t>programs </a:t>
            </a:r>
            <a:r>
              <a:rPr lang="en-US" dirty="0"/>
              <a:t>will be subject to citation </a:t>
            </a:r>
            <a:r>
              <a:rPr lang="en-US" dirty="0" smtClean="0"/>
              <a:t>and at </a:t>
            </a:r>
            <a:r>
              <a:rPr lang="en-US" dirty="0"/>
              <a:t>risk for an </a:t>
            </a:r>
            <a:r>
              <a:rPr lang="en-US" dirty="0" smtClean="0"/>
              <a:t>adverse </a:t>
            </a:r>
            <a:r>
              <a:rPr lang="en-US" dirty="0"/>
              <a:t>accreditation action</a:t>
            </a:r>
            <a:r>
              <a:rPr lang="en-US" dirty="0" smtClean="0"/>
              <a:t>. </a:t>
            </a:r>
            <a:br>
              <a:rPr lang="en-US" dirty="0" smtClean="0"/>
            </a:br>
            <a:r>
              <a:rPr lang="en-US" sz="2000" dirty="0" smtClean="0"/>
              <a:t>CPR Background P. 14</a:t>
            </a:r>
          </a:p>
          <a:p>
            <a:r>
              <a:rPr lang="en-US" dirty="0" smtClean="0"/>
              <a:t>Why?</a:t>
            </a:r>
          </a:p>
          <a:p>
            <a:pPr lvl="1"/>
            <a:r>
              <a:rPr lang="en-US" dirty="0" smtClean="0"/>
              <a:t>Because it is averaged over 4 weeks.</a:t>
            </a:r>
          </a:p>
          <a:p>
            <a:pPr lvl="1"/>
            <a:r>
              <a:rPr lang="en-US" dirty="0" smtClean="0"/>
              <a:t>When a resident works over 80 hours during one week, it should be balanced out on the other weeks</a:t>
            </a:r>
            <a:endParaRPr lang="en-US" dirty="0"/>
          </a:p>
          <a:p>
            <a:endParaRPr lang="en-US" dirty="0"/>
          </a:p>
        </p:txBody>
      </p:sp>
    </p:spTree>
    <p:extLst>
      <p:ext uri="{BB962C8B-B14F-4D97-AF65-F5344CB8AC3E}">
        <p14:creationId xmlns:p14="http://schemas.microsoft.com/office/powerpoint/2010/main" val="222153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 Hour Week</a:t>
            </a:r>
            <a:endParaRPr lang="en-US" dirty="0"/>
          </a:p>
        </p:txBody>
      </p:sp>
      <p:sp>
        <p:nvSpPr>
          <p:cNvPr id="4" name="Text Placeholder 3"/>
          <p:cNvSpPr>
            <a:spLocks noGrp="1"/>
          </p:cNvSpPr>
          <p:nvPr>
            <p:ph type="body" idx="1"/>
          </p:nvPr>
        </p:nvSpPr>
        <p:spPr/>
        <p:txBody>
          <a:bodyPr/>
          <a:lstStyle/>
          <a:p>
            <a:r>
              <a:rPr lang="en-US" b="1" dirty="0" smtClean="0"/>
              <a:t>Included</a:t>
            </a:r>
            <a:endParaRPr lang="en-US" b="1" dirty="0"/>
          </a:p>
        </p:txBody>
      </p:sp>
      <p:sp>
        <p:nvSpPr>
          <p:cNvPr id="6" name="Text Placeholder 5"/>
          <p:cNvSpPr>
            <a:spLocks noGrp="1"/>
          </p:cNvSpPr>
          <p:nvPr>
            <p:ph type="body" sz="half" idx="3"/>
          </p:nvPr>
        </p:nvSpPr>
        <p:spPr/>
        <p:txBody>
          <a:bodyPr/>
          <a:lstStyle/>
          <a:p>
            <a:r>
              <a:rPr lang="en-US" b="1" dirty="0" smtClean="0"/>
              <a:t>Not Included</a:t>
            </a:r>
            <a:endParaRPr lang="en-US" b="1" dirty="0"/>
          </a:p>
        </p:txBody>
      </p:sp>
      <p:sp>
        <p:nvSpPr>
          <p:cNvPr id="5" name="Content Placeholder 4"/>
          <p:cNvSpPr>
            <a:spLocks noGrp="1"/>
          </p:cNvSpPr>
          <p:nvPr>
            <p:ph sz="quarter" idx="2"/>
          </p:nvPr>
        </p:nvSpPr>
        <p:spPr/>
        <p:txBody>
          <a:bodyPr>
            <a:normAutofit/>
          </a:bodyPr>
          <a:lstStyle/>
          <a:p>
            <a:r>
              <a:rPr lang="en-US" dirty="0" smtClean="0"/>
              <a:t>All time spent at hospital / work sites</a:t>
            </a:r>
          </a:p>
          <a:p>
            <a:r>
              <a:rPr lang="en-US" dirty="0" smtClean="0"/>
              <a:t>Clinical work from home (electronic medical records / charting)</a:t>
            </a:r>
          </a:p>
          <a:p>
            <a:r>
              <a:rPr lang="en-US" dirty="0" smtClean="0"/>
              <a:t>Conferences and outside meetings</a:t>
            </a:r>
          </a:p>
          <a:p>
            <a:r>
              <a:rPr lang="en-US" dirty="0" smtClean="0"/>
              <a:t>Taking phone calls</a:t>
            </a:r>
          </a:p>
          <a:p>
            <a:r>
              <a:rPr lang="en-US" dirty="0" smtClean="0"/>
              <a:t>Moonlighting</a:t>
            </a:r>
            <a:endParaRPr lang="en-US" dirty="0"/>
          </a:p>
        </p:txBody>
      </p:sp>
      <p:sp>
        <p:nvSpPr>
          <p:cNvPr id="7" name="Content Placeholder 6"/>
          <p:cNvSpPr>
            <a:spLocks noGrp="1"/>
          </p:cNvSpPr>
          <p:nvPr>
            <p:ph sz="quarter" idx="4"/>
          </p:nvPr>
        </p:nvSpPr>
        <p:spPr/>
        <p:txBody>
          <a:bodyPr/>
          <a:lstStyle/>
          <a:p>
            <a:r>
              <a:rPr lang="en-US" dirty="0">
                <a:effectLst/>
              </a:rPr>
              <a:t>Reading </a:t>
            </a:r>
            <a:r>
              <a:rPr lang="en-US" dirty="0" smtClean="0">
                <a:effectLst/>
              </a:rPr>
              <a:t>in </a:t>
            </a:r>
            <a:r>
              <a:rPr lang="en-US" dirty="0">
                <a:effectLst/>
              </a:rPr>
              <a:t>preparation for </a:t>
            </a:r>
            <a:r>
              <a:rPr lang="en-US" dirty="0" smtClean="0">
                <a:effectLst/>
              </a:rPr>
              <a:t>following </a:t>
            </a:r>
            <a:r>
              <a:rPr lang="en-US" dirty="0">
                <a:effectLst/>
              </a:rPr>
              <a:t>day’s </a:t>
            </a:r>
            <a:r>
              <a:rPr lang="en-US" dirty="0" smtClean="0">
                <a:effectLst/>
              </a:rPr>
              <a:t>cases</a:t>
            </a:r>
          </a:p>
          <a:p>
            <a:r>
              <a:rPr lang="en-US" dirty="0" smtClean="0">
                <a:effectLst/>
              </a:rPr>
              <a:t>Studying</a:t>
            </a:r>
          </a:p>
          <a:p>
            <a:r>
              <a:rPr lang="en-US" dirty="0">
                <a:effectLst/>
              </a:rPr>
              <a:t>research </a:t>
            </a:r>
            <a:r>
              <a:rPr lang="en-US" dirty="0" smtClean="0">
                <a:effectLst/>
              </a:rPr>
              <a:t>done </a:t>
            </a:r>
            <a:r>
              <a:rPr lang="en-US" dirty="0">
                <a:effectLst/>
              </a:rPr>
              <a:t>from </a:t>
            </a:r>
            <a:r>
              <a:rPr lang="en-US" dirty="0" smtClean="0">
                <a:effectLst/>
              </a:rPr>
              <a:t>home</a:t>
            </a:r>
          </a:p>
          <a:p>
            <a:r>
              <a:rPr lang="en-US" dirty="0" smtClean="0">
                <a:effectLst/>
              </a:rPr>
              <a:t>Travel time for outside meetings</a:t>
            </a:r>
          </a:p>
        </p:txBody>
      </p:sp>
    </p:spTree>
    <p:extLst>
      <p:ext uri="{BB962C8B-B14F-4D97-AF65-F5344CB8AC3E}">
        <p14:creationId xmlns:p14="http://schemas.microsoft.com/office/powerpoint/2010/main" val="21012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uiExpand="1"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 Hour Week</a:t>
            </a:r>
            <a:endParaRPr lang="en-US" dirty="0"/>
          </a:p>
        </p:txBody>
      </p:sp>
      <p:sp>
        <p:nvSpPr>
          <p:cNvPr id="3" name="Content Placeholder 2"/>
          <p:cNvSpPr>
            <a:spLocks noGrp="1"/>
          </p:cNvSpPr>
          <p:nvPr>
            <p:ph idx="1"/>
          </p:nvPr>
        </p:nvSpPr>
        <p:spPr/>
        <p:txBody>
          <a:bodyPr>
            <a:normAutofit/>
          </a:bodyPr>
          <a:lstStyle/>
          <a:p>
            <a:r>
              <a:rPr lang="en-US" dirty="0" smtClean="0"/>
              <a:t>Exceptions</a:t>
            </a:r>
          </a:p>
          <a:p>
            <a:pPr lvl="1"/>
            <a:r>
              <a:rPr lang="en-US" dirty="0" smtClean="0"/>
              <a:t>NONE</a:t>
            </a:r>
          </a:p>
          <a:p>
            <a:r>
              <a:rPr lang="en-US" dirty="0" smtClean="0"/>
              <a:t>Vacations / Leave</a:t>
            </a:r>
          </a:p>
          <a:p>
            <a:pPr lvl="1"/>
            <a:r>
              <a:rPr lang="en-US" dirty="0" smtClean="0">
                <a:effectLst/>
              </a:rPr>
              <a:t>vacation </a:t>
            </a:r>
            <a:r>
              <a:rPr lang="en-US" dirty="0">
                <a:effectLst/>
              </a:rPr>
              <a:t>or leave </a:t>
            </a:r>
            <a:r>
              <a:rPr lang="en-US" dirty="0" smtClean="0">
                <a:effectLst/>
              </a:rPr>
              <a:t>days </a:t>
            </a:r>
            <a:r>
              <a:rPr lang="en-US" dirty="0" smtClean="0">
                <a:effectLst/>
              </a:rPr>
              <a:t>should be </a:t>
            </a:r>
            <a:r>
              <a:rPr lang="en-US" dirty="0">
                <a:effectLst/>
              </a:rPr>
              <a:t>omitted from the numerator and the denominator for calculating clinical and </a:t>
            </a:r>
            <a:r>
              <a:rPr lang="en-US" dirty="0" smtClean="0">
                <a:effectLst/>
              </a:rPr>
              <a:t>educational </a:t>
            </a:r>
            <a:r>
              <a:rPr lang="en-US" dirty="0">
                <a:effectLst/>
              </a:rPr>
              <a:t>work hours, call frequency, or days </a:t>
            </a:r>
            <a:r>
              <a:rPr lang="en-US" dirty="0" smtClean="0">
                <a:effectLst/>
              </a:rPr>
              <a:t>off</a:t>
            </a:r>
            <a:br>
              <a:rPr lang="en-US" dirty="0" smtClean="0">
                <a:effectLst/>
              </a:rPr>
            </a:br>
            <a:r>
              <a:rPr lang="en-US" sz="1600" dirty="0" smtClean="0">
                <a:effectLst/>
              </a:rPr>
              <a:t>CPR FAQ P. 27</a:t>
            </a:r>
          </a:p>
          <a:p>
            <a:pPr lvl="1"/>
            <a:r>
              <a:rPr lang="en-US" b="1" dirty="0" smtClean="0">
                <a:effectLst/>
              </a:rPr>
              <a:t>Beware</a:t>
            </a:r>
            <a:r>
              <a:rPr lang="en-US" dirty="0" smtClean="0">
                <a:effectLst/>
              </a:rPr>
              <a:t> – on short rotations, too many leave days can cause a violation.</a:t>
            </a:r>
            <a:endParaRPr lang="en-US" dirty="0">
              <a:effectLst/>
            </a:endParaRPr>
          </a:p>
          <a:p>
            <a:pPr lvl="1"/>
            <a:endParaRPr lang="en-US" dirty="0"/>
          </a:p>
        </p:txBody>
      </p:sp>
    </p:spTree>
    <p:extLst>
      <p:ext uri="{BB962C8B-B14F-4D97-AF65-F5344CB8AC3E}">
        <p14:creationId xmlns:p14="http://schemas.microsoft.com/office/powerpoint/2010/main" val="1157971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 + 4 (</a:t>
            </a:r>
            <a:r>
              <a:rPr lang="en-US" dirty="0">
                <a:effectLst/>
              </a:rPr>
              <a:t>Maximum </a:t>
            </a:r>
            <a:r>
              <a:rPr lang="en-US" dirty="0" smtClean="0">
                <a:effectLst/>
              </a:rPr>
              <a:t>Work Period Length)</a:t>
            </a:r>
            <a:endParaRPr lang="en-US" dirty="0"/>
          </a:p>
        </p:txBody>
      </p:sp>
      <p:sp>
        <p:nvSpPr>
          <p:cNvPr id="3" name="Content Placeholder 2"/>
          <p:cNvSpPr>
            <a:spLocks noGrp="1"/>
          </p:cNvSpPr>
          <p:nvPr>
            <p:ph idx="1"/>
          </p:nvPr>
        </p:nvSpPr>
        <p:spPr/>
        <p:txBody>
          <a:bodyPr>
            <a:normAutofit lnSpcReduction="10000"/>
          </a:bodyPr>
          <a:lstStyle/>
          <a:p>
            <a:r>
              <a:rPr lang="en-US" dirty="0">
                <a:effectLst/>
              </a:rPr>
              <a:t>Clinical and educational work periods for residents must not </a:t>
            </a:r>
            <a:r>
              <a:rPr lang="en-US" dirty="0" smtClean="0">
                <a:effectLst/>
              </a:rPr>
              <a:t>exceed </a:t>
            </a:r>
            <a:r>
              <a:rPr lang="en-US" dirty="0">
                <a:effectLst/>
              </a:rPr>
              <a:t>24 hours of continuous scheduled clinical assignments.</a:t>
            </a:r>
            <a:br>
              <a:rPr lang="en-US" dirty="0">
                <a:effectLst/>
              </a:rPr>
            </a:br>
            <a:r>
              <a:rPr lang="en-US" sz="2200" dirty="0" smtClean="0">
                <a:effectLst/>
              </a:rPr>
              <a:t>CPR VI.F.3.a</a:t>
            </a:r>
            <a:r>
              <a:rPr lang="en-US" sz="2200" dirty="0">
                <a:effectLst/>
              </a:rPr>
              <a:t>)</a:t>
            </a:r>
            <a:endParaRPr lang="en-US" sz="2200" dirty="0" smtClean="0">
              <a:effectLst/>
            </a:endParaRPr>
          </a:p>
          <a:p>
            <a:r>
              <a:rPr lang="en-US" dirty="0">
                <a:effectLst/>
              </a:rPr>
              <a:t>Up to four hours of additional time may be used </a:t>
            </a:r>
            <a:r>
              <a:rPr lang="en-US" dirty="0" smtClean="0">
                <a:effectLst/>
              </a:rPr>
              <a:t>for activities </a:t>
            </a:r>
            <a:r>
              <a:rPr lang="en-US" dirty="0">
                <a:effectLst/>
              </a:rPr>
              <a:t>related to patient safety, such as </a:t>
            </a:r>
            <a:r>
              <a:rPr lang="en-US" dirty="0" smtClean="0">
                <a:effectLst/>
              </a:rPr>
              <a:t>providing effective </a:t>
            </a:r>
            <a:r>
              <a:rPr lang="en-US" dirty="0">
                <a:effectLst/>
              </a:rPr>
              <a:t>transitions of care, and/or </a:t>
            </a:r>
            <a:r>
              <a:rPr lang="en-US" dirty="0" smtClean="0">
                <a:effectLst/>
              </a:rPr>
              <a:t>resident </a:t>
            </a:r>
            <a:r>
              <a:rPr lang="en-US" dirty="0">
                <a:effectLst/>
              </a:rPr>
              <a:t>education.</a:t>
            </a:r>
            <a:br>
              <a:rPr lang="en-US" dirty="0">
                <a:effectLst/>
              </a:rPr>
            </a:br>
            <a:r>
              <a:rPr lang="en-US" sz="2200" dirty="0" smtClean="0">
                <a:effectLst/>
              </a:rPr>
              <a:t>CPR VI.F.3.a</a:t>
            </a:r>
            <a:r>
              <a:rPr lang="en-US" sz="2200" dirty="0">
                <a:effectLst/>
              </a:rPr>
              <a:t>).(1)</a:t>
            </a:r>
          </a:p>
          <a:p>
            <a:r>
              <a:rPr lang="en-US" dirty="0" smtClean="0">
                <a:effectLst/>
              </a:rPr>
              <a:t>Additional </a:t>
            </a:r>
            <a:r>
              <a:rPr lang="en-US" dirty="0">
                <a:effectLst/>
              </a:rPr>
              <a:t>patient care responsibilities must not </a:t>
            </a:r>
            <a:r>
              <a:rPr lang="en-US" dirty="0" smtClean="0">
                <a:effectLst/>
              </a:rPr>
              <a:t>be assigned to </a:t>
            </a:r>
            <a:r>
              <a:rPr lang="en-US" dirty="0">
                <a:effectLst/>
              </a:rPr>
              <a:t>a resident during this time.</a:t>
            </a:r>
            <a:br>
              <a:rPr lang="en-US" dirty="0">
                <a:effectLst/>
              </a:rPr>
            </a:br>
            <a:r>
              <a:rPr lang="en-US" sz="2000" dirty="0" smtClean="0">
                <a:effectLst/>
              </a:rPr>
              <a:t>CPR VI.F.3.a</a:t>
            </a:r>
            <a:r>
              <a:rPr lang="en-US" sz="2000" dirty="0">
                <a:effectLst/>
              </a:rPr>
              <a:t>).(1).(a</a:t>
            </a:r>
            <a:r>
              <a:rPr lang="en-US" sz="2000" dirty="0" smtClean="0">
                <a:effectLst/>
              </a:rPr>
              <a:t>)</a:t>
            </a:r>
            <a:endParaRPr lang="en-US" sz="2000" dirty="0">
              <a:effectLst/>
            </a:endParaRPr>
          </a:p>
        </p:txBody>
      </p:sp>
    </p:spTree>
    <p:extLst>
      <p:ext uri="{BB962C8B-B14F-4D97-AF65-F5344CB8AC3E}">
        <p14:creationId xmlns:p14="http://schemas.microsoft.com/office/powerpoint/2010/main" val="18288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ME Purp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OME Purple Template</Template>
  <TotalTime>1283</TotalTime>
  <Words>1059</Words>
  <Application>Microsoft Office PowerPoint</Application>
  <PresentationFormat>On-screen Show (4:3)</PresentationFormat>
  <Paragraphs>131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OME Purple Template</vt:lpstr>
      <vt:lpstr>Understanding Work Hours</vt:lpstr>
      <vt:lpstr>Work Hours</vt:lpstr>
      <vt:lpstr>The Rules</vt:lpstr>
      <vt:lpstr>80 Hour Week</vt:lpstr>
      <vt:lpstr>80 Hour Week</vt:lpstr>
      <vt:lpstr>80 Hour Week</vt:lpstr>
      <vt:lpstr>80 Hour Week</vt:lpstr>
      <vt:lpstr>80 Hour Week</vt:lpstr>
      <vt:lpstr>24 + 4 (Maximum Work Period Length)</vt:lpstr>
      <vt:lpstr>24 + 4 (Maximum Work Period Length)</vt:lpstr>
      <vt:lpstr>24 + 4 (Maximum Work Period Length)</vt:lpstr>
      <vt:lpstr>24 + 4 (Maximum Work Period Length)</vt:lpstr>
      <vt:lpstr>Call</vt:lpstr>
      <vt:lpstr>Call</vt:lpstr>
      <vt:lpstr>Short Break (Mandatory Free Time)</vt:lpstr>
      <vt:lpstr>Short Break (Mandatory Free Time)</vt:lpstr>
      <vt:lpstr>Short Break (Mandatory Free Time)</vt:lpstr>
      <vt:lpstr>Day Off (Mandatory Free Time)</vt:lpstr>
      <vt:lpstr>Day Off (Mandatory Free Time)</vt:lpstr>
      <vt:lpstr>Duty Types in New Innovations</vt:lpstr>
      <vt:lpstr>Duty Types in New Innovations</vt:lpstr>
      <vt:lpstr>Duty Types in New Innovations</vt:lpstr>
      <vt:lpstr>Dealing with Violations</vt:lpstr>
      <vt:lpstr>Viewing Hours / Violations</vt:lpstr>
      <vt:lpstr>Viewing Hours / Violations</vt:lpstr>
      <vt:lpstr>Viewing Hours / Violations</vt:lpstr>
      <vt:lpstr>Viewing Hours / Violations</vt:lpstr>
      <vt:lpstr>Viewing Hours / Violations</vt:lpstr>
      <vt:lpstr>Viewing Hours / Violations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Program Coordinator Meeting</dc:title>
  <dc:creator>Callac, Christopher A.</dc:creator>
  <cp:lastModifiedBy>Callac, Christopher A.</cp:lastModifiedBy>
  <cp:revision>95</cp:revision>
  <dcterms:created xsi:type="dcterms:W3CDTF">2014-10-21T13:08:39Z</dcterms:created>
  <dcterms:modified xsi:type="dcterms:W3CDTF">2018-08-21T14:24:20Z</dcterms:modified>
</cp:coreProperties>
</file>