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A7D26-ECE6-41D8-B5A0-6D649D4A252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E1F8D-D75B-4E56-8CDE-0037C064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8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Paragraph Style </a:t>
            </a:r>
          </a:p>
          <a:p>
            <a:r>
              <a:rPr lang="en-US" dirty="0"/>
              <a:t>1/6 single spacing</a:t>
            </a:r>
          </a:p>
          <a:p>
            <a:endParaRPr lang="en-US" dirty="0"/>
          </a:p>
          <a:p>
            <a:r>
              <a:rPr lang="en-US" dirty="0"/>
              <a:t>16 pt Centry Gothic</a:t>
            </a:r>
          </a:p>
          <a:p>
            <a:r>
              <a:rPr lang="en-US" dirty="0"/>
              <a:t>Bullet</a:t>
            </a:r>
          </a:p>
          <a:p>
            <a:r>
              <a:rPr lang="en-US" dirty="0"/>
              <a:t>Sub bullet round 14pt indent</a:t>
            </a:r>
          </a:p>
          <a:p>
            <a:r>
              <a:rPr lang="en-US" dirty="0"/>
              <a:t>Third tier bullet 14 pt dash indent</a:t>
            </a:r>
          </a:p>
          <a:p>
            <a:r>
              <a:rPr lang="en-US" dirty="0"/>
              <a:t>For</a:t>
            </a:r>
            <a:r>
              <a:rPr lang="en-US" baseline="0" dirty="0"/>
              <a:t> Text heavy info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75851D-1E9C-7C48-BB10-54475F0CA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0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000F5-D242-4932-9D5A-85C26A999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9128D-30FB-4734-8848-D38A78D8F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2B790-5149-49E8-897F-E92D152DB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EC9A6-3D0C-458B-A45D-44EBC0B4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21C8C-E39B-4828-9617-E17BB6B01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655B-6969-4A6F-B24A-AE73204C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89DF4-0EC9-44C8-9E77-55F27C442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8CCCC-2D7A-4179-AE12-5A768130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9EA1E-990C-43AA-B0B5-875437C83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24B71-2577-4128-8F9F-BCE60D1A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9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155F15-53DD-4296-A48D-D9759618B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6350E-4D9A-4A5A-B58E-6F295BCEC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E4B1D-C7E1-4CCD-B3E9-4DEC06E5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FF60A-B057-447F-A6A3-801450063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27A61-4BBC-4103-A711-EDAAEEB4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7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 Teir 1-5 Full Pan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12735"/>
            <a:ext cx="12192000" cy="93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5" name="Marriott Logo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3467" y="215454"/>
            <a:ext cx="1176776" cy="373031"/>
          </a:xfrm>
          <a:prstGeom prst="rect">
            <a:avLst/>
          </a:prstGeom>
        </p:spPr>
      </p:pic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080751" y="6498186"/>
            <a:ext cx="906076" cy="27169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33"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fld id="{A511E449-4018-4406-989D-266CCD0B8F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508000" y="1487197"/>
            <a:ext cx="5242019" cy="317500"/>
          </a:xfrm>
          <a:prstGeom prst="rect">
            <a:avLst/>
          </a:prstGeom>
        </p:spPr>
        <p:txBody>
          <a:bodyPr lIns="91440" tIns="0" rIns="0" bIns="0" anchor="t"/>
          <a:lstStyle>
            <a:lvl1pPr marL="0" indent="0" algn="l">
              <a:lnSpc>
                <a:spcPct val="100000"/>
              </a:lnSpc>
              <a:buNone/>
              <a:defRPr sz="2133" b="0" i="0" cap="all" spc="133" baseline="0">
                <a:solidFill>
                  <a:schemeClr val="bg1">
                    <a:lumMod val="60000"/>
                    <a:lumOff val="40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461504" y="6510920"/>
            <a:ext cx="473049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 typeface="+mj-lt"/>
              <a:buNone/>
            </a:pPr>
            <a:r>
              <a:rPr lang="en-US" sz="800" b="0" i="0" dirty="0">
                <a:solidFill>
                  <a:srgbClr val="000000"/>
                </a:solidFill>
                <a:effectLst/>
                <a:latin typeface="+mn-lt"/>
              </a:rPr>
              <a:t>Marriott International Confidential and Proprietary Information</a:t>
            </a:r>
            <a:endParaRPr lang="en-US" sz="800" dirty="0">
              <a:latin typeface="+mn-lt"/>
            </a:endParaRP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" y="0"/>
            <a:ext cx="6096000" cy="939800"/>
          </a:xfrm>
          <a:prstGeom prst="rect">
            <a:avLst/>
          </a:prstGeom>
          <a:noFill/>
          <a:ln>
            <a:noFill/>
          </a:ln>
        </p:spPr>
        <p:txBody>
          <a:bodyPr lIns="365760" tIns="228600" bIns="9144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2667" b="0" i="0" cap="all" spc="267" baseline="0">
                <a:solidFill>
                  <a:schemeClr val="bg2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97417" y="2020711"/>
            <a:ext cx="10306049" cy="39842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33"/>
              </a:spcBef>
              <a:spcAft>
                <a:spcPts val="800"/>
              </a:spcAft>
              <a:defRPr lang="en-US" sz="2133" dirty="0" smtClean="0"/>
            </a:lvl1pPr>
            <a:lvl2pPr marL="461422" indent="-224361">
              <a:lnSpc>
                <a:spcPct val="100000"/>
              </a:lnSpc>
              <a:spcBef>
                <a:spcPts val="133"/>
              </a:spcBef>
              <a:spcAft>
                <a:spcPts val="800"/>
              </a:spcAft>
              <a:buFont typeface="Arial" charset="0"/>
              <a:buChar char="•"/>
              <a:tabLst/>
              <a:defRPr lang="en-US" sz="1867" dirty="0" smtClean="0"/>
            </a:lvl2pPr>
            <a:lvl3pPr marL="687900" indent="-226478">
              <a:lnSpc>
                <a:spcPct val="100000"/>
              </a:lnSpc>
              <a:spcBef>
                <a:spcPts val="133"/>
              </a:spcBef>
              <a:spcAft>
                <a:spcPts val="800"/>
              </a:spcAft>
              <a:buFont typeface="LucidaGrande" charset="0"/>
              <a:buChar char="-"/>
              <a:tabLst/>
              <a:defRPr lang="en-US" sz="1867" dirty="0" smtClean="0"/>
            </a:lvl3pPr>
            <a:lvl4pPr marL="1371566" indent="-605352">
              <a:lnSpc>
                <a:spcPct val="100000"/>
              </a:lnSpc>
              <a:spcBef>
                <a:spcPts val="800"/>
              </a:spcBef>
              <a:buNone/>
              <a:tabLst/>
              <a:defRPr lang="en-US" dirty="0" smtClean="0"/>
            </a:lvl4pPr>
            <a:lvl5pPr marL="992693" indent="-226478">
              <a:lnSpc>
                <a:spcPct val="100000"/>
              </a:lnSpc>
              <a:spcBef>
                <a:spcPts val="800"/>
              </a:spcBef>
              <a:buFont typeface="PingFangSC-Regular" charset="-122"/>
              <a:buChar char="〉"/>
              <a:tabLst/>
              <a:defRPr lang="en-US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6773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854D-6A0F-41BE-ADC6-B0ABB62CB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3899-6424-4F57-8E95-AEA945958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E52E7-6107-43C9-999E-98C8813E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09D20-9D6A-4082-A6CE-72281280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FBFB2-12C7-4935-8B5B-07ADDE14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7F99-0E8C-4742-848C-440E4661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1ED16-7A6F-41BB-A63C-195FFD07C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A8CC6-A4BD-495E-B88C-D087175E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169CC-240F-409D-9D35-8D3C16745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C35D8-38C0-4698-A15B-3D0ACE6D0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FE529-38F6-4708-BD02-030C100F3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2259D-18BF-4949-94AC-4DED2E52B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F81FF-C47E-4BF3-9B4E-415A086AA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55ACC-A2D3-477D-93B1-B838144A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BBCF2-9386-4FAE-A68B-64FF9223E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1A4B6-94D2-47E6-8C90-8B6D51C4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4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414EC-929E-4647-BABF-B8D6802D4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2D5AD-9689-48F1-B02D-4A0125961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2D3E1-4D14-431E-BDED-CF1AAEA2E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2B884-74A4-4859-930C-B723A7C79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29DE68-C829-43D6-B4AC-3452855EC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78EA1D-CB95-4003-A315-81052B3D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5EE7B8-F732-4631-B4FC-D9E1ADD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3761B-20FA-43B3-A21C-1EE51DE8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30E9-3983-4399-8E90-746F7153F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AD55BC-A5DD-43E6-92D2-935EECD1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62858-2EE6-464C-BD44-0C56D58C8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6A52C-D0C5-4FD4-BEBD-2F33BD1EB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0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E87BA-CEE5-44A9-BC80-6FC802D8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7FE3EC-42A5-4380-B2BD-8A0F9292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07336-8A97-480F-BF1D-13A228050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4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50847-AE9E-45F5-92B3-54EF1529C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A005E-0083-4AF3-A906-9B414F751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F457F-0BB9-414E-817B-57235AEE4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235D1-3923-46B7-B8F0-91FB8B19E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C9402-9832-44F1-A65E-01AF02EB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73200-98F9-4A1D-B6D2-7CA689EB9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A448-7843-4ABE-B268-741DAD566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C20C77-6B10-41ED-8B94-395C1BFB2A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9DEC0-50C6-4370-B006-E7BE74D4C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63F2C-31B0-4193-BE00-B6D24C7AD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0C9E40-862A-4D3B-AA89-2F316CAD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F8B4A-35E2-4263-90C4-EC99560D9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8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1F28E6-081C-4838-9B42-44AF07C7F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5626F-61D9-4BF2-B194-69365CA7E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3CEF4-7B05-4DED-A3D6-CAFDEEF65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B3A36-57FA-4C0E-94DC-F10B10D9E165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A8EBA-3D41-4DC6-AB58-35CD74DB94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1FB35-038B-43AD-9645-25DE7FD5E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149F-2BA3-4C39-9630-0E1C9D0FE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8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riott.com/msy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mailto:kim.Talluto@marriot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 flipH="1">
            <a:off x="447040" y="1733896"/>
            <a:ext cx="8232935" cy="1305006"/>
          </a:xfrm>
        </p:spPr>
        <p:txBody>
          <a:bodyPr/>
          <a:lstStyle/>
          <a:p>
            <a:endParaRPr lang="en-US" b="1" dirty="0"/>
          </a:p>
          <a:p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LSU Health Corporate Rate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>
          <a:xfrm>
            <a:off x="497417" y="1847220"/>
            <a:ext cx="10306049" cy="30676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u="sng" dirty="0"/>
              <a:t> </a:t>
            </a:r>
            <a:r>
              <a:rPr lang="en-US" sz="1600" u="sng" dirty="0">
                <a:latin typeface="Century Gothic" panose="020B0502020202020204" pitchFamily="34" charset="0"/>
              </a:rPr>
              <a:t>Go to </a:t>
            </a:r>
            <a:r>
              <a:rPr lang="en-US" sz="1600" u="sng" dirty="0">
                <a:latin typeface="Century Gothic" panose="020B0502020202020204" pitchFamily="34" charset="0"/>
                <a:hlinkClick r:id="rId3"/>
              </a:rPr>
              <a:t>www.marriott.com</a:t>
            </a:r>
            <a:r>
              <a:rPr lang="en-US" sz="1600" dirty="0">
                <a:latin typeface="Century Gothic" panose="020B0502020202020204" pitchFamily="34" charset="0"/>
              </a:rPr>
              <a:t> , enter the city (New Orleans), arrival/departure date.  Click the down arrow by “Special Rates” in the center of the page.  It will provide a pull down menu.  Check Corporate/Promo Code and enter the LSU rate code </a:t>
            </a:r>
            <a:r>
              <a:rPr lang="en-US" sz="1800" dirty="0">
                <a:highlight>
                  <a:srgbClr val="FFFF00"/>
                </a:highlight>
                <a:latin typeface="Century Gothic" panose="020B0502020202020204" pitchFamily="34" charset="0"/>
              </a:rPr>
              <a:t>L7S</a:t>
            </a:r>
            <a:r>
              <a:rPr lang="en-US" sz="2000" dirty="0">
                <a:highlight>
                  <a:srgbClr val="FF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>
                <a:latin typeface="Century Gothic" panose="020B0502020202020204" pitchFamily="34" charset="0"/>
              </a:rPr>
              <a:t> in the box.  Then select FIND HOTELS. 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Century Gothic" panose="020B0502020202020204" pitchFamily="34" charset="0"/>
              </a:rPr>
              <a:t>Questions, please contact Kim Talluto, Senior Account Executive at </a:t>
            </a:r>
            <a:r>
              <a:rPr lang="en-US" sz="1600" dirty="0">
                <a:latin typeface="Century Gothic" panose="020B0502020202020204" pitchFamily="34" charset="0"/>
                <a:hlinkClick r:id="rId4"/>
              </a:rPr>
              <a:t>kim.talluto@marriott.com</a:t>
            </a:r>
            <a:r>
              <a:rPr lang="en-US" sz="1600" dirty="0">
                <a:latin typeface="Century Gothic" panose="020B0502020202020204" pitchFamily="34" charset="0"/>
              </a:rPr>
              <a:t> or  (504)-427-1938</a:t>
            </a:r>
          </a:p>
          <a:p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endParaRPr lang="en-US" sz="2133" dirty="0">
              <a:latin typeface="Century Gothic" charset="0"/>
              <a:ea typeface="Century Gothic" charset="0"/>
              <a:cs typeface="Century Gothic" charset="0"/>
            </a:endParaRPr>
          </a:p>
          <a:p>
            <a:pPr>
              <a:buFont typeface="LucidaGrande" charset="0"/>
              <a:buChar char="-"/>
            </a:pP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32446B-7031-4E9E-800F-AEAC74D369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534" y="3884251"/>
            <a:ext cx="10137140" cy="28321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EEC6CD-A48C-4770-9D60-D664AA1E2B79}"/>
              </a:ext>
            </a:extLst>
          </p:cNvPr>
          <p:cNvSpPr/>
          <p:nvPr/>
        </p:nvSpPr>
        <p:spPr>
          <a:xfrm>
            <a:off x="497417" y="1123236"/>
            <a:ext cx="87100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Marriott welcomes all LSU Health travelers! Please see below to access the LSU rates.</a:t>
            </a:r>
          </a:p>
        </p:txBody>
      </p:sp>
    </p:spTree>
    <p:extLst>
      <p:ext uri="{BB962C8B-B14F-4D97-AF65-F5344CB8AC3E}">
        <p14:creationId xmlns:p14="http://schemas.microsoft.com/office/powerpoint/2010/main" val="222776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LucidaGrande</vt:lpstr>
      <vt:lpstr>PingFangSC-Regular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Talluto, Kim</dc:creator>
  <cp:lastModifiedBy>Talluto, Kim</cp:lastModifiedBy>
  <cp:revision>8</cp:revision>
  <dcterms:created xsi:type="dcterms:W3CDTF">2019-07-31T01:45:47Z</dcterms:created>
  <dcterms:modified xsi:type="dcterms:W3CDTF">2019-07-31T17:46:23Z</dcterms:modified>
</cp:coreProperties>
</file>